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5" r:id="rId2"/>
    <p:sldId id="321" r:id="rId3"/>
    <p:sldId id="322" r:id="rId4"/>
    <p:sldId id="323" r:id="rId5"/>
    <p:sldId id="324" r:id="rId6"/>
    <p:sldId id="325" r:id="rId7"/>
    <p:sldId id="326" r:id="rId8"/>
    <p:sldId id="327" r:id="rId9"/>
    <p:sldId id="328" r:id="rId10"/>
    <p:sldId id="329" r:id="rId11"/>
    <p:sldId id="330" r:id="rId12"/>
    <p:sldId id="331" r:id="rId13"/>
    <p:sldId id="332" r:id="rId14"/>
    <p:sldId id="333" r:id="rId15"/>
    <p:sldId id="334" r:id="rId16"/>
    <p:sldId id="256" r:id="rId17"/>
    <p:sldId id="307" r:id="rId18"/>
    <p:sldId id="314" r:id="rId19"/>
    <p:sldId id="308" r:id="rId20"/>
    <p:sldId id="257" r:id="rId21"/>
    <p:sldId id="309" r:id="rId22"/>
    <p:sldId id="310" r:id="rId23"/>
    <p:sldId id="311" r:id="rId24"/>
    <p:sldId id="312" r:id="rId25"/>
    <p:sldId id="313" r:id="rId26"/>
    <p:sldId id="319" r:id="rId27"/>
    <p:sldId id="315" r:id="rId28"/>
    <p:sldId id="263" r:id="rId29"/>
    <p:sldId id="264" r:id="rId30"/>
    <p:sldId id="265" r:id="rId31"/>
    <p:sldId id="317" r:id="rId32"/>
    <p:sldId id="266" r:id="rId33"/>
    <p:sldId id="267" r:id="rId34"/>
    <p:sldId id="268" r:id="rId35"/>
    <p:sldId id="318" r:id="rId36"/>
    <p:sldId id="269" r:id="rId37"/>
    <p:sldId id="272" r:id="rId38"/>
    <p:sldId id="273" r:id="rId39"/>
    <p:sldId id="274" r:id="rId40"/>
    <p:sldId id="275" r:id="rId41"/>
    <p:sldId id="276" r:id="rId42"/>
    <p:sldId id="277" r:id="rId43"/>
    <p:sldId id="278" r:id="rId44"/>
    <p:sldId id="279" r:id="rId45"/>
    <p:sldId id="280" r:id="rId46"/>
    <p:sldId id="281" r:id="rId47"/>
    <p:sldId id="282" r:id="rId48"/>
    <p:sldId id="283" r:id="rId49"/>
    <p:sldId id="284" r:id="rId50"/>
    <p:sldId id="285" r:id="rId51"/>
    <p:sldId id="286" r:id="rId52"/>
    <p:sldId id="287" r:id="rId53"/>
    <p:sldId id="288" r:id="rId54"/>
    <p:sldId id="289" r:id="rId55"/>
    <p:sldId id="290" r:id="rId56"/>
    <p:sldId id="291" r:id="rId57"/>
    <p:sldId id="292" r:id="rId58"/>
    <p:sldId id="293" r:id="rId59"/>
    <p:sldId id="294" r:id="rId60"/>
    <p:sldId id="295" r:id="rId61"/>
    <p:sldId id="296" r:id="rId62"/>
    <p:sldId id="297" r:id="rId63"/>
    <p:sldId id="298" r:id="rId64"/>
    <p:sldId id="299" r:id="rId65"/>
    <p:sldId id="300" r:id="rId66"/>
    <p:sldId id="301" r:id="rId67"/>
    <p:sldId id="302" r:id="rId68"/>
    <p:sldId id="303" r:id="rId69"/>
    <p:sldId id="304" r:id="rId70"/>
    <p:sldId id="305" r:id="rId71"/>
    <p:sldId id="306" r:id="rId72"/>
    <p:sldId id="336" r:id="rId73"/>
    <p:sldId id="337" r:id="rId7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2">
        <a:schemeClr val="bg2"/>
      </p:bgRef>
    </p:bg>
    <p:spTree>
      <p:nvGrpSpPr>
        <p:cNvPr id="1" name=""/>
        <p:cNvGrpSpPr/>
        <p:nvPr/>
      </p:nvGrpSpPr>
      <p:grpSpPr>
        <a:xfrm>
          <a:off x="0" y="0"/>
          <a:ext cx="0" cy="0"/>
          <a:chOff x="0" y="0"/>
          <a:chExt cx="0" cy="0"/>
        </a:xfrm>
      </p:grpSpPr>
      <p:sp>
        <p:nvSpPr>
          <p:cNvPr id="7" name="Forma liv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a liv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ítulo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30" name="Espaço Reservado para Data 29"/>
          <p:cNvSpPr>
            <a:spLocks noGrp="1"/>
          </p:cNvSpPr>
          <p:nvPr>
            <p:ph type="dt" sz="half" idx="10"/>
          </p:nvPr>
        </p:nvSpPr>
        <p:spPr/>
        <p:txBody>
          <a:bodyPr/>
          <a:lstStyle/>
          <a:p>
            <a:fld id="{2DD72DAF-251B-4D91-8566-CF30839A78E5}" type="datetimeFigureOut">
              <a:rPr lang="pt-BR" smtClean="0"/>
              <a:pPr/>
              <a:t>26/04/2017</a:t>
            </a:fld>
            <a:endParaRPr lang="pt-BR"/>
          </a:p>
        </p:txBody>
      </p:sp>
      <p:sp>
        <p:nvSpPr>
          <p:cNvPr id="19" name="Espaço Reservado para Rodapé 18"/>
          <p:cNvSpPr>
            <a:spLocks noGrp="1"/>
          </p:cNvSpPr>
          <p:nvPr>
            <p:ph type="ftr" sz="quarter" idx="11"/>
          </p:nvPr>
        </p:nvSpPr>
        <p:spPr/>
        <p:txBody>
          <a:bodyPr/>
          <a:lstStyle/>
          <a:p>
            <a:endParaRPr lang="pt-BR"/>
          </a:p>
        </p:txBody>
      </p:sp>
      <p:sp>
        <p:nvSpPr>
          <p:cNvPr id="27" name="Espaço Reservado para Número de Slide 26"/>
          <p:cNvSpPr>
            <a:spLocks noGrp="1"/>
          </p:cNvSpPr>
          <p:nvPr>
            <p:ph type="sldNum" sz="quarter" idx="12"/>
          </p:nvPr>
        </p:nvSpPr>
        <p:spPr/>
        <p:txBody>
          <a:bodyPr/>
          <a:lstStyle/>
          <a:p>
            <a:fld id="{3F16F92C-A980-4EC9-B266-21171C9AC8AC}"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2DD72DAF-251B-4D91-8566-CF30839A78E5}" type="datetimeFigureOut">
              <a:rPr lang="pt-BR" smtClean="0"/>
              <a:pPr/>
              <a:t>26/04/2017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F16F92C-A980-4EC9-B266-21171C9AC8AC}"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2DD72DAF-251B-4D91-8566-CF30839A78E5}" type="datetimeFigureOut">
              <a:rPr lang="pt-BR" smtClean="0"/>
              <a:pPr/>
              <a:t>26/04/2017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F16F92C-A980-4EC9-B266-21171C9AC8AC}"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lgn="l">
              <a:defRPr/>
            </a:lvl1pPr>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2DD72DAF-251B-4D91-8566-CF30839A78E5}" type="datetimeFigureOut">
              <a:rPr lang="pt-BR" smtClean="0"/>
              <a:pPr/>
              <a:t>26/04/2017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F16F92C-A980-4EC9-B266-21171C9AC8AC}"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2">
        <a:schemeClr val="bg2"/>
      </p:bgRef>
    </p:bg>
    <p:spTree>
      <p:nvGrpSpPr>
        <p:cNvPr id="1" name=""/>
        <p:cNvGrpSpPr/>
        <p:nvPr/>
      </p:nvGrpSpPr>
      <p:grpSpPr>
        <a:xfrm>
          <a:off x="0" y="0"/>
          <a:ext cx="0" cy="0"/>
          <a:chOff x="0" y="0"/>
          <a:chExt cx="0" cy="0"/>
        </a:xfrm>
      </p:grpSpPr>
      <p:sp>
        <p:nvSpPr>
          <p:cNvPr id="7" name="Forma liv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a liv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ítulo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p>
            <a:fld id="{2DD72DAF-251B-4D91-8566-CF30839A78E5}" type="datetimeFigureOut">
              <a:rPr lang="pt-BR" smtClean="0"/>
              <a:pPr/>
              <a:t>26/04/2017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F16F92C-A980-4EC9-B266-21171C9AC8AC}"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1143000"/>
          </a:xfrm>
        </p:spPr>
        <p:txBody>
          <a:bodyPr/>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2DD72DAF-251B-4D91-8566-CF30839A78E5}" type="datetimeFigureOut">
              <a:rPr lang="pt-BR" smtClean="0"/>
              <a:pPr/>
              <a:t>26/04/2017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F16F92C-A980-4EC9-B266-21171C9AC8AC}"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p>
            <a:fld id="{2DD72DAF-251B-4D91-8566-CF30839A78E5}" type="datetimeFigureOut">
              <a:rPr lang="pt-BR" smtClean="0"/>
              <a:pPr/>
              <a:t>26/04/2017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3F16F92C-A980-4EC9-B266-21171C9AC8AC}"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320"/>
            <a:ext cx="7470648" cy="1143000"/>
          </a:xfrm>
        </p:spPr>
        <p:txBody>
          <a:bodyPr anchor="ctr"/>
          <a:lstStyle>
            <a:lvl1pPr algn="l">
              <a:defRPr sz="4600"/>
            </a:lvl1pPr>
          </a:lstStyle>
          <a:p>
            <a:r>
              <a:rPr kumimoji="0" lang="pt-BR" smtClean="0"/>
              <a:t>Clique para editar o estilo do título mestre</a:t>
            </a:r>
            <a:endParaRPr kumimoji="0" lang="en-US"/>
          </a:p>
        </p:txBody>
      </p:sp>
      <p:sp>
        <p:nvSpPr>
          <p:cNvPr id="7" name="Espaço Reservado para Data 6"/>
          <p:cNvSpPr>
            <a:spLocks noGrp="1"/>
          </p:cNvSpPr>
          <p:nvPr>
            <p:ph type="dt" sz="half" idx="10"/>
          </p:nvPr>
        </p:nvSpPr>
        <p:spPr/>
        <p:txBody>
          <a:bodyPr/>
          <a:lstStyle/>
          <a:p>
            <a:fld id="{2DD72DAF-251B-4D91-8566-CF30839A78E5}" type="datetimeFigureOut">
              <a:rPr lang="pt-BR" smtClean="0"/>
              <a:pPr/>
              <a:t>26/04/2017</a:t>
            </a:fld>
            <a:endParaRPr lang="pt-BR"/>
          </a:p>
        </p:txBody>
      </p:sp>
      <p:sp>
        <p:nvSpPr>
          <p:cNvPr id="8" name="Espaço Reservado para Número de Slide 7"/>
          <p:cNvSpPr>
            <a:spLocks noGrp="1"/>
          </p:cNvSpPr>
          <p:nvPr>
            <p:ph type="sldNum" sz="quarter" idx="11"/>
          </p:nvPr>
        </p:nvSpPr>
        <p:spPr/>
        <p:txBody>
          <a:bodyPr/>
          <a:lstStyle/>
          <a:p>
            <a:fld id="{3F16F92C-A980-4EC9-B266-21171C9AC8AC}" type="slidenum">
              <a:rPr lang="pt-BR" smtClean="0"/>
              <a:pPr/>
              <a:t>‹nº›</a:t>
            </a:fld>
            <a:endParaRPr lang="pt-BR"/>
          </a:p>
        </p:txBody>
      </p:sp>
      <p:sp>
        <p:nvSpPr>
          <p:cNvPr id="9" name="Espaço Reservado para Rodapé 8"/>
          <p:cNvSpPr>
            <a:spLocks noGrp="1"/>
          </p:cNvSpPr>
          <p:nvPr>
            <p:ph type="ftr" sz="quarter" idx="12"/>
          </p:nvPr>
        </p:nvSpPr>
        <p:spPr/>
        <p:txBody>
          <a:bodyPr/>
          <a:lstStyle/>
          <a:p>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DD72DAF-251B-4D91-8566-CF30839A78E5}" type="datetimeFigureOut">
              <a:rPr lang="pt-BR" smtClean="0"/>
              <a:pPr/>
              <a:t>26/04/2017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3F16F92C-A980-4EC9-B266-21171C9AC8AC}"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2DD72DAF-251B-4D91-8566-CF30839A78E5}" type="datetimeFigureOut">
              <a:rPr lang="pt-BR" smtClean="0"/>
              <a:pPr/>
              <a:t>26/04/2017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a:xfrm>
            <a:off x="8156448" y="6422064"/>
            <a:ext cx="762000" cy="365125"/>
          </a:xfrm>
        </p:spPr>
        <p:txBody>
          <a:bodyPr/>
          <a:lstStyle/>
          <a:p>
            <a:fld id="{3F16F92C-A980-4EC9-B266-21171C9AC8AC}"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a:xfrm>
            <a:off x="457200" y="6422064"/>
            <a:ext cx="2133600" cy="365125"/>
          </a:xfrm>
        </p:spPr>
        <p:txBody>
          <a:bodyPr/>
          <a:lstStyle/>
          <a:p>
            <a:fld id="{2DD72DAF-251B-4D91-8566-CF30839A78E5}" type="datetimeFigureOut">
              <a:rPr lang="pt-BR" smtClean="0"/>
              <a:pPr/>
              <a:t>26/04/2017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F16F92C-A980-4EC9-B266-21171C9AC8AC}"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a liv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a liv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Espaço Reservado para Título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2DD72DAF-251B-4D91-8566-CF30839A78E5}" type="datetimeFigureOut">
              <a:rPr lang="pt-BR" smtClean="0"/>
              <a:pPr/>
              <a:t>26/04/2017</a:t>
            </a:fld>
            <a:endParaRPr lang="pt-BR"/>
          </a:p>
        </p:txBody>
      </p:sp>
      <p:sp>
        <p:nvSpPr>
          <p:cNvPr id="22" name="Espaço Reservado para Rodapé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pt-BR"/>
          </a:p>
        </p:txBody>
      </p:sp>
      <p:sp>
        <p:nvSpPr>
          <p:cNvPr id="18" name="Espaço Reservado para Número de Slid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F16F92C-A980-4EC9-B266-21171C9AC8AC}" type="slidenum">
              <a:rPr lang="pt-BR" smtClean="0"/>
              <a:pPr/>
              <a:t>‹nº›</a:t>
            </a:fld>
            <a:endParaRPr lang="pt-B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0166" y="2285992"/>
            <a:ext cx="6480048" cy="2301240"/>
          </a:xfrm>
        </p:spPr>
        <p:txBody>
          <a:bodyPr/>
          <a:lstStyle/>
          <a:p>
            <a:pPr algn="ctr"/>
            <a:r>
              <a:rPr lang="pt-BR" dirty="0" smtClean="0"/>
              <a:t>Fisiologia cardíaca e cardiopatias isquêmicas</a:t>
            </a:r>
            <a:endParaRPr lang="pt-BR" dirty="0"/>
          </a:p>
        </p:txBody>
      </p:sp>
      <p:sp>
        <p:nvSpPr>
          <p:cNvPr id="3" name="Subtítulo 2"/>
          <p:cNvSpPr>
            <a:spLocks noGrp="1"/>
          </p:cNvSpPr>
          <p:nvPr>
            <p:ph type="subTitle" idx="1"/>
          </p:nvPr>
        </p:nvSpPr>
        <p:spPr>
          <a:xfrm>
            <a:off x="1643042" y="5214950"/>
            <a:ext cx="6480048" cy="752468"/>
          </a:xfrm>
        </p:spPr>
        <p:txBody>
          <a:bodyPr/>
          <a:lstStyle/>
          <a:p>
            <a:pPr algn="ctr"/>
            <a:r>
              <a:rPr lang="pt-BR" dirty="0" smtClean="0"/>
              <a:t>Alunas: Isabella Rodrigues e </a:t>
            </a:r>
            <a:r>
              <a:rPr lang="pt-BR" dirty="0" err="1" smtClean="0"/>
              <a:t>Jordana</a:t>
            </a:r>
            <a:r>
              <a:rPr lang="pt-BR" dirty="0" smtClean="0"/>
              <a:t> de Paula </a:t>
            </a:r>
            <a:endParaRPr lang="pt-BR" dirty="0"/>
          </a:p>
        </p:txBody>
      </p:sp>
      <p:pic>
        <p:nvPicPr>
          <p:cNvPr id="4" name="Picture 2" descr="LAFAMED"/>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2201261" cy="2201262"/>
          </a:xfrm>
          <a:prstGeom prst="rect">
            <a:avLst/>
          </a:prstGeom>
          <a:noFill/>
          <a:ln w="12700">
            <a:solidFill>
              <a:schemeClr val="tx1"/>
            </a:solidFill>
          </a:ln>
          <a:effectLst>
            <a:softEdge rad="31750"/>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357291" y="1142984"/>
            <a:ext cx="6215106" cy="4714908"/>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28604"/>
            <a:ext cx="7467600" cy="6000792"/>
          </a:xfrm>
        </p:spPr>
        <p:txBody>
          <a:bodyPr>
            <a:normAutofit lnSpcReduction="10000"/>
          </a:bodyPr>
          <a:lstStyle/>
          <a:p>
            <a:r>
              <a:rPr lang="pt-BR" dirty="0" smtClean="0"/>
              <a:t>O átrio direito do coração recebe sangue venoso através da Veia Cava Superior e da Veia Cava Inferior, bombeia através do tronco pulmonar até os </a:t>
            </a:r>
            <a:r>
              <a:rPr lang="pt-BR" dirty="0" smtClean="0"/>
              <a:t>pulmões.</a:t>
            </a:r>
          </a:p>
          <a:p>
            <a:endParaRPr lang="pt-BR" dirty="0" smtClean="0"/>
          </a:p>
          <a:p>
            <a:r>
              <a:rPr lang="pt-BR" dirty="0" smtClean="0"/>
              <a:t>O </a:t>
            </a:r>
            <a:r>
              <a:rPr lang="pt-BR" dirty="0" smtClean="0"/>
              <a:t>átrio esquerdo recebe sangue oxigenado (arterial) dos pulmões através das veias pulmonares, manda para o ventrículo esquerdo e de lá segue para a aorta</a:t>
            </a:r>
            <a:r>
              <a:rPr lang="pt-BR" dirty="0" smtClean="0"/>
              <a:t>.</a:t>
            </a:r>
          </a:p>
          <a:p>
            <a:pPr marL="0" indent="0">
              <a:buNone/>
            </a:pPr>
            <a:endParaRPr lang="pt-BR" dirty="0" smtClean="0"/>
          </a:p>
          <a:p>
            <a:pPr marL="0" indent="0">
              <a:buNone/>
            </a:pPr>
            <a:r>
              <a:rPr lang="pt-BR" dirty="0" smtClean="0"/>
              <a:t> </a:t>
            </a:r>
          </a:p>
          <a:p>
            <a:endParaRPr lang="pt-B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142976" y="785794"/>
            <a:ext cx="6143668" cy="528641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571480"/>
            <a:ext cx="8186766" cy="5929354"/>
          </a:xfrm>
        </p:spPr>
        <p:txBody>
          <a:bodyPr>
            <a:normAutofit lnSpcReduction="10000"/>
          </a:bodyPr>
          <a:lstStyle/>
          <a:p>
            <a:pPr marL="0" indent="0"/>
            <a:r>
              <a:rPr lang="pt-BR" dirty="0" smtClean="0">
                <a:sym typeface="Wingdings" pitchFamily="2" charset="2"/>
              </a:rPr>
              <a:t>CICLO CARDÍADO:</a:t>
            </a:r>
          </a:p>
          <a:p>
            <a:pPr marL="0" indent="0">
              <a:buNone/>
            </a:pPr>
            <a:endParaRPr lang="pt-BR" dirty="0" smtClean="0">
              <a:sym typeface="Wingdings" pitchFamily="2" charset="2"/>
            </a:endParaRPr>
          </a:p>
          <a:p>
            <a:pPr marL="301752" lvl="1" indent="0"/>
            <a:r>
              <a:rPr lang="pt-BR" dirty="0" smtClean="0">
                <a:sym typeface="Wingdings" pitchFamily="2" charset="2"/>
              </a:rPr>
              <a:t>O </a:t>
            </a:r>
            <a:r>
              <a:rPr lang="pt-BR" dirty="0" smtClean="0">
                <a:sym typeface="Wingdings" pitchFamily="2" charset="2"/>
              </a:rPr>
              <a:t>conjunto de eventos que ocorre entre o inicio de um batimento e o inicio do próximo é denominado ciclo cardíaco.</a:t>
            </a:r>
          </a:p>
          <a:p>
            <a:pPr marL="0" indent="0">
              <a:buNone/>
            </a:pPr>
            <a:endParaRPr lang="pt-BR" dirty="0" smtClean="0">
              <a:sym typeface="Wingdings" pitchFamily="2" charset="2"/>
            </a:endParaRPr>
          </a:p>
          <a:p>
            <a:pPr marL="301752" lvl="1" indent="0"/>
            <a:r>
              <a:rPr lang="pt-BR" dirty="0" smtClean="0">
                <a:sym typeface="Wingdings" pitchFamily="2" charset="2"/>
              </a:rPr>
              <a:t>Consiste </a:t>
            </a:r>
            <a:r>
              <a:rPr lang="pt-BR" dirty="0" smtClean="0">
                <a:sym typeface="Wingdings" pitchFamily="2" charset="2"/>
              </a:rPr>
              <a:t>em um período de relaxamento ,denominado diástole, e de um período de contração ,denominado sístole.</a:t>
            </a:r>
          </a:p>
          <a:p>
            <a:pPr marL="0" indent="0">
              <a:buNone/>
            </a:pPr>
            <a:endParaRPr lang="pt-BR" dirty="0" smtClean="0">
              <a:sym typeface="Wingdings" pitchFamily="2" charset="2"/>
            </a:endParaRPr>
          </a:p>
          <a:p>
            <a:pPr marL="301752" lvl="1" indent="0"/>
            <a:r>
              <a:rPr lang="pt-BR" dirty="0" smtClean="0">
                <a:sym typeface="Wingdings" pitchFamily="2" charset="2"/>
              </a:rPr>
              <a:t>Cada </a:t>
            </a:r>
            <a:r>
              <a:rPr lang="pt-BR" dirty="0" smtClean="0">
                <a:sym typeface="Wingdings" pitchFamily="2" charset="2"/>
              </a:rPr>
              <a:t>ciclo é iniciado pela geração espontânea de potencial de ação no nodo sinusal.Esse está localizado no átrio direito próximo a abertura da VCS.</a:t>
            </a:r>
          </a:p>
          <a:p>
            <a:endParaRPr lang="pt-B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smtClean="0">
                <a:sym typeface="Wingdings" pitchFamily="2" charset="2"/>
              </a:rPr>
              <a:t>Ocorre um retardo de mais de 0,1 segundo na passagem do impulso cardíaco dos átrios para os ventrículos.Isso permite que os átrios se contraiam antes da contração ventricular ,bombeando sangue para os </a:t>
            </a:r>
            <a:r>
              <a:rPr lang="pt-BR" dirty="0" err="1" smtClean="0">
                <a:sym typeface="Wingdings" pitchFamily="2" charset="2"/>
              </a:rPr>
              <a:t>ventriculos</a:t>
            </a:r>
            <a:r>
              <a:rPr lang="pt-BR" dirty="0" smtClean="0">
                <a:sym typeface="Wingdings" pitchFamily="2" charset="2"/>
              </a:rPr>
              <a:t> antes de começar a forte contração ventricular.</a:t>
            </a:r>
          </a:p>
          <a:p>
            <a:endParaRPr lang="pt-B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500042"/>
            <a:ext cx="8186766" cy="6072230"/>
          </a:xfrm>
        </p:spPr>
        <p:txBody>
          <a:bodyPr/>
          <a:lstStyle/>
          <a:p>
            <a:r>
              <a:rPr lang="pt-BR" dirty="0" smtClean="0">
                <a:sym typeface="Wingdings" pitchFamily="2" charset="2"/>
              </a:rPr>
              <a:t>Potencial de açãonó sinusalfeixe de </a:t>
            </a:r>
            <a:r>
              <a:rPr lang="pt-BR" dirty="0" err="1" smtClean="0">
                <a:sym typeface="Wingdings" pitchFamily="2" charset="2"/>
              </a:rPr>
              <a:t>Hiss</a:t>
            </a:r>
            <a:r>
              <a:rPr lang="pt-BR" dirty="0" smtClean="0">
                <a:sym typeface="Wingdings" pitchFamily="2" charset="2"/>
              </a:rPr>
              <a:t>fibras de </a:t>
            </a:r>
            <a:r>
              <a:rPr lang="pt-BR" dirty="0" err="1" smtClean="0">
                <a:sym typeface="Wingdings" pitchFamily="2" charset="2"/>
              </a:rPr>
              <a:t>purkinje</a:t>
            </a:r>
            <a:endParaRPr lang="pt-BR" dirty="0" smtClean="0">
              <a:sym typeface="Wingdings" pitchFamily="2" charset="2"/>
            </a:endParaRPr>
          </a:p>
          <a:p>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85852" y="1428736"/>
            <a:ext cx="5690293" cy="523830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1" y="0"/>
            <a:ext cx="9144000" cy="6858000"/>
          </a:xfrm>
          <a:prstGeom prst="rect">
            <a:avLst/>
          </a:prstGeom>
          <a:noFill/>
          <a:ln w="9525">
            <a:noFill/>
            <a:miter lim="800000"/>
            <a:headEnd/>
            <a:tailEnd/>
          </a:ln>
          <a:effectLst/>
        </p:spPr>
      </p:pic>
      <p:sp>
        <p:nvSpPr>
          <p:cNvPr id="2" name="Título 1"/>
          <p:cNvSpPr>
            <a:spLocks noGrp="1"/>
          </p:cNvSpPr>
          <p:nvPr>
            <p:ph type="ctrTitle"/>
          </p:nvPr>
        </p:nvSpPr>
        <p:spPr/>
        <p:txBody>
          <a:bodyPr/>
          <a:lstStyle/>
          <a:p>
            <a:r>
              <a:rPr lang="pt-BR" dirty="0" smtClean="0"/>
              <a:t>Cardiopatias isquêmicas</a:t>
            </a:r>
            <a:endParaRPr lang="pt-BR" dirty="0"/>
          </a:p>
        </p:txBody>
      </p:sp>
      <p:sp>
        <p:nvSpPr>
          <p:cNvPr id="3" name="Subtítulo 2"/>
          <p:cNvSpPr>
            <a:spLocks noGrp="1"/>
          </p:cNvSpPr>
          <p:nvPr>
            <p:ph type="subTitle" idx="1"/>
          </p:nvPr>
        </p:nvSpPr>
        <p:spPr/>
        <p:txBody>
          <a:bodyPr/>
          <a:lstStyle/>
          <a:p>
            <a:endParaRPr lang="pt-B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Cardiopatias isquêmicas</a:t>
            </a:r>
            <a:endParaRPr lang="pt-BR" dirty="0"/>
          </a:p>
        </p:txBody>
      </p:sp>
      <p:sp>
        <p:nvSpPr>
          <p:cNvPr id="3" name="Espaço Reservado para Conteúdo 2"/>
          <p:cNvSpPr>
            <a:spLocks noGrp="1"/>
          </p:cNvSpPr>
          <p:nvPr>
            <p:ph idx="1"/>
          </p:nvPr>
        </p:nvSpPr>
        <p:spPr>
          <a:xfrm>
            <a:off x="0" y="1285860"/>
            <a:ext cx="9144000" cy="5572140"/>
          </a:xfrm>
        </p:spPr>
        <p:txBody>
          <a:bodyPr/>
          <a:lstStyle/>
          <a:p>
            <a:r>
              <a:rPr lang="pt-BR" dirty="0" smtClean="0"/>
              <a:t>É decorrente de BALANÇO INADEQUADO, entre a OFERTA e o CONSUMO DE OXIGÊNIO pelo miocárdio.</a:t>
            </a:r>
          </a:p>
          <a:p>
            <a:pPr lvl="1"/>
            <a:r>
              <a:rPr lang="pt-BR" dirty="0" smtClean="0"/>
              <a:t>Diminuição da oferta de oxigênio: aterosclerose, trombose e espasmos coronarianos.</a:t>
            </a:r>
          </a:p>
          <a:p>
            <a:pPr lvl="1"/>
            <a:r>
              <a:rPr lang="pt-BR" dirty="0" smtClean="0"/>
              <a:t>Consumo excessivo de oxigênio: miocardites e hipertrofia miocárdica.</a:t>
            </a:r>
          </a:p>
          <a:p>
            <a:pPr lvl="1"/>
            <a:endParaRPr lang="pt-BR" dirty="0" smtClean="0"/>
          </a:p>
          <a:p>
            <a:pPr lvl="1"/>
            <a:endParaRPr lang="pt-BR" dirty="0" smtClean="0"/>
          </a:p>
          <a:p>
            <a:pPr lvl="1">
              <a:buNone/>
            </a:pPr>
            <a:r>
              <a:rPr lang="pt-BR" dirty="0" smtClean="0"/>
              <a:t>*a isquemia miocárdica resulta em ANGINA ou INFARTO DO MIOCÁRDIO</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Sem título.png"/>
          <p:cNvPicPr>
            <a:picLocks noGrp="1" noChangeAspect="1"/>
          </p:cNvPicPr>
          <p:nvPr>
            <p:ph idx="1"/>
          </p:nvPr>
        </p:nvPicPr>
        <p:blipFill>
          <a:blip r:embed="rId2"/>
          <a:stretch>
            <a:fillRect/>
          </a:stretch>
        </p:blipFill>
        <p:spPr>
          <a:xfrm>
            <a:off x="642910" y="1428736"/>
            <a:ext cx="7429551" cy="4929222"/>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ANGINA</a:t>
            </a:r>
            <a:endParaRPr lang="pt-BR" dirty="0"/>
          </a:p>
        </p:txBody>
      </p:sp>
      <p:sp>
        <p:nvSpPr>
          <p:cNvPr id="3" name="Espaço Reservado para Conteúdo 2"/>
          <p:cNvSpPr>
            <a:spLocks noGrp="1"/>
          </p:cNvSpPr>
          <p:nvPr>
            <p:ph idx="1"/>
          </p:nvPr>
        </p:nvSpPr>
        <p:spPr/>
        <p:txBody>
          <a:bodyPr/>
          <a:lstStyle/>
          <a:p>
            <a:endParaRPr lang="pt-BR" dirty="0" smtClean="0"/>
          </a:p>
          <a:p>
            <a:endParaRPr lang="pt-BR" dirty="0" smtClean="0"/>
          </a:p>
          <a:p>
            <a:r>
              <a:rPr lang="pt-BR" dirty="0" smtClean="0"/>
              <a:t>Ocorre quando o SUPRIMENTO DE OXIGÊNIO AO MIOCÁRDIO é insuficiente para atender as suas necessidades.</a:t>
            </a:r>
            <a:endParaRPr lang="pt-B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785926"/>
            <a:ext cx="6480048" cy="2301240"/>
          </a:xfrm>
        </p:spPr>
        <p:txBody>
          <a:bodyPr/>
          <a:lstStyle/>
          <a:p>
            <a:pPr algn="ctr"/>
            <a:r>
              <a:rPr lang="pt-BR" dirty="0" smtClean="0"/>
              <a:t>FISIOLOGIA CARDIOVASCULAR</a:t>
            </a:r>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43504" y="3571876"/>
            <a:ext cx="3712108" cy="328612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1" y="1"/>
            <a:ext cx="9144000" cy="6857999"/>
          </a:xfrm>
          <a:prstGeom prst="rect">
            <a:avLst/>
          </a:prstGeom>
          <a:noFill/>
          <a:ln w="9525">
            <a:noFill/>
            <a:miter lim="800000"/>
            <a:headEnd/>
            <a:tailEnd/>
          </a:ln>
          <a:effectLst/>
        </p:spPr>
      </p:pic>
      <p:sp>
        <p:nvSpPr>
          <p:cNvPr id="3" name="Espaço Reservado para Conteúdo 2"/>
          <p:cNvSpPr>
            <a:spLocks noGrp="1"/>
          </p:cNvSpPr>
          <p:nvPr>
            <p:ph idx="1"/>
          </p:nvPr>
        </p:nvSpPr>
        <p:spPr>
          <a:xfrm>
            <a:off x="457200" y="500042"/>
            <a:ext cx="7901014" cy="5929354"/>
          </a:xfrm>
        </p:spPr>
        <p:txBody>
          <a:bodyPr>
            <a:normAutofit/>
          </a:bodyPr>
          <a:lstStyle/>
          <a:p>
            <a:r>
              <a:rPr lang="pt-BR" dirty="0" smtClean="0">
                <a:solidFill>
                  <a:schemeClr val="bg1"/>
                </a:solidFill>
              </a:rPr>
              <a:t>A dor tem uma distribuição característica como </a:t>
            </a:r>
            <a:r>
              <a:rPr lang="pt-BR" b="1" dirty="0" smtClean="0">
                <a:solidFill>
                  <a:schemeClr val="bg1"/>
                </a:solidFill>
              </a:rPr>
              <a:t>desconforto subesternal compressivo e, </a:t>
            </a:r>
            <a:r>
              <a:rPr lang="pt-BR" dirty="0" smtClean="0">
                <a:solidFill>
                  <a:schemeClr val="bg1"/>
                </a:solidFill>
              </a:rPr>
              <a:t>que freqüentemente se irradia para </a:t>
            </a:r>
            <a:r>
              <a:rPr lang="pt-BR" b="1" dirty="0" smtClean="0">
                <a:solidFill>
                  <a:schemeClr val="bg1"/>
                </a:solidFill>
              </a:rPr>
              <a:t>o ombro esquerdo, para a face flexora do braço esquerdo, para a mandíbula ou para o epigástrio</a:t>
            </a:r>
            <a:r>
              <a:rPr lang="pt-BR" dirty="0" smtClean="0">
                <a:solidFill>
                  <a:schemeClr val="bg1"/>
                </a:solidFill>
              </a:rPr>
              <a:t>, enquanto uma minoria significativa de pacientes queixa-se de desconforto de localização ou de caráter diferentes.</a:t>
            </a:r>
          </a:p>
          <a:p>
            <a:endParaRPr lang="pt-B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428604"/>
            <a:ext cx="8858280" cy="6143668"/>
          </a:xfrm>
        </p:spPr>
        <p:txBody>
          <a:bodyPr/>
          <a:lstStyle/>
          <a:p>
            <a:r>
              <a:rPr lang="pt-BR" dirty="0" smtClean="0"/>
              <a:t>Tipos de angina:</a:t>
            </a:r>
          </a:p>
          <a:p>
            <a:endParaRPr lang="pt-BR" dirty="0" smtClean="0"/>
          </a:p>
          <a:p>
            <a:endParaRPr lang="pt-BR" dirty="0" smtClean="0"/>
          </a:p>
          <a:p>
            <a:pPr lvl="1"/>
            <a:r>
              <a:rPr lang="pt-BR" sz="2800" dirty="0" smtClean="0"/>
              <a:t>ANGINA ESTÁVEL</a:t>
            </a:r>
            <a:r>
              <a:rPr lang="pt-BR" dirty="0" smtClean="0"/>
              <a:t>: caracteriza-se por dor previsível com o esforço. É produzida pelo aumento da demanda sobre o coração, sendo devida a um estreitamento fixo dos vasos coronarianos, quase sempre por ateroma</a:t>
            </a:r>
            <a:endParaRPr lang="pt-B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28604"/>
            <a:ext cx="8258204" cy="5697559"/>
          </a:xfrm>
        </p:spPr>
        <p:txBody>
          <a:bodyPr>
            <a:normAutofit/>
          </a:bodyPr>
          <a:lstStyle/>
          <a:p>
            <a:endParaRPr lang="pt-BR" sz="3200" dirty="0" smtClean="0"/>
          </a:p>
          <a:p>
            <a:endParaRPr lang="pt-BR" sz="3200" dirty="0" smtClean="0"/>
          </a:p>
          <a:p>
            <a:r>
              <a:rPr lang="pt-BR" sz="3200" dirty="0" smtClean="0"/>
              <a:t>ANGINA INSTÁVEL: </a:t>
            </a:r>
            <a:r>
              <a:rPr lang="pt-BR" dirty="0" smtClean="0"/>
              <a:t>é reconhecida por dor que ocorre com esforços cada vez menores, culminando com o aparecimento de dor em repouso. É causada por trombo de </a:t>
            </a:r>
            <a:r>
              <a:rPr lang="pt-BR" dirty="0" err="1" smtClean="0"/>
              <a:t>plaquetafibrina</a:t>
            </a:r>
            <a:r>
              <a:rPr lang="pt-BR" dirty="0" smtClean="0"/>
              <a:t> associada a ruptura de placa ateromatosa, porém sem oclusão completa do vaso.</a:t>
            </a:r>
            <a:endParaRPr lang="pt-B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357166"/>
            <a:ext cx="8329642" cy="6143668"/>
          </a:xfrm>
        </p:spPr>
        <p:txBody>
          <a:bodyPr/>
          <a:lstStyle/>
          <a:p>
            <a:endParaRPr lang="pt-BR" dirty="0" smtClean="0"/>
          </a:p>
          <a:p>
            <a:endParaRPr lang="pt-BR" dirty="0" smtClean="0"/>
          </a:p>
          <a:p>
            <a:endParaRPr lang="pt-BR" dirty="0" smtClean="0"/>
          </a:p>
          <a:p>
            <a:r>
              <a:rPr lang="pt-BR" dirty="0" smtClean="0"/>
              <a:t>ANGINA VARIANTE: é incomum e ocorre em repouso, sendo causada por espasmo da artéria coronária, geralmente em associação com doença ateromatosa.</a:t>
            </a:r>
            <a:endParaRPr lang="pt-B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Sem título.pn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INFARTO</a:t>
            </a:r>
            <a:endParaRPr lang="pt-BR" dirty="0"/>
          </a:p>
        </p:txBody>
      </p:sp>
      <p:sp>
        <p:nvSpPr>
          <p:cNvPr id="3" name="Espaço Reservado para Conteúdo 2"/>
          <p:cNvSpPr>
            <a:spLocks noGrp="1"/>
          </p:cNvSpPr>
          <p:nvPr>
            <p:ph idx="1"/>
          </p:nvPr>
        </p:nvSpPr>
        <p:spPr>
          <a:xfrm>
            <a:off x="0" y="1285860"/>
            <a:ext cx="9144000" cy="5357850"/>
          </a:xfrm>
        </p:spPr>
        <p:txBody>
          <a:bodyPr>
            <a:normAutofit/>
          </a:bodyPr>
          <a:lstStyle/>
          <a:p>
            <a:r>
              <a:rPr lang="pt-BR" dirty="0" smtClean="0"/>
              <a:t>O infarto de um segmento miocárdio se dá quando há o bloqueio de um vaso coronariano por trombose.</a:t>
            </a:r>
          </a:p>
          <a:p>
            <a:endParaRPr lang="pt-BR" dirty="0" smtClean="0"/>
          </a:p>
          <a:p>
            <a:r>
              <a:rPr lang="pt-BR" dirty="0" smtClean="0"/>
              <a:t> Os </a:t>
            </a:r>
            <a:r>
              <a:rPr lang="pt-BR" dirty="0" err="1" smtClean="0"/>
              <a:t>miócitos</a:t>
            </a:r>
            <a:r>
              <a:rPr lang="pt-BR" dirty="0" smtClean="0"/>
              <a:t> cardíacos dependem do metabolismo aeróbico e, se seu suprimento de oxigênio permanecer abaixo de um valor crítico, sobrevém uma seqüência de eventos que conduzem à morte celular por necrose.</a:t>
            </a:r>
          </a:p>
          <a:p>
            <a:endParaRPr lang="pt-B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500042"/>
            <a:ext cx="7467600" cy="5626121"/>
          </a:xfrm>
        </p:spPr>
        <p:txBody>
          <a:bodyPr/>
          <a:lstStyle/>
          <a:p>
            <a:r>
              <a:rPr lang="pt-BR" dirty="0" smtClean="0"/>
              <a:t>A extensão da necrose do miocárdio após lesão isquêmica depende:</a:t>
            </a:r>
          </a:p>
          <a:p>
            <a:endParaRPr lang="pt-BR" dirty="0" smtClean="0"/>
          </a:p>
          <a:p>
            <a:pPr lvl="1"/>
            <a:r>
              <a:rPr lang="pt-BR" dirty="0" smtClean="0"/>
              <a:t> da massa do miocárdio suprida pela artéria ocluída, </a:t>
            </a:r>
          </a:p>
          <a:p>
            <a:pPr lvl="1"/>
            <a:endParaRPr lang="pt-BR" dirty="0" smtClean="0"/>
          </a:p>
          <a:p>
            <a:pPr lvl="1"/>
            <a:r>
              <a:rPr lang="pt-BR" dirty="0" smtClean="0"/>
              <a:t>do tempo decorrido com oclusão total da artéria</a:t>
            </a:r>
          </a:p>
          <a:p>
            <a:pPr lvl="1">
              <a:buNone/>
            </a:pPr>
            <a:endParaRPr lang="pt-BR" dirty="0" smtClean="0"/>
          </a:p>
          <a:p>
            <a:pPr lvl="1"/>
            <a:r>
              <a:rPr lang="pt-BR" dirty="0" smtClean="0"/>
              <a:t> do grau de circulação colateral.</a:t>
            </a:r>
            <a:endParaRPr lang="pt-B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57158" y="285728"/>
            <a:ext cx="8572560" cy="6357982"/>
          </a:xfrm>
        </p:spPr>
        <p:txBody>
          <a:bodyPr>
            <a:normAutofit lnSpcReduction="10000"/>
          </a:bodyPr>
          <a:lstStyle/>
          <a:p>
            <a:r>
              <a:rPr lang="pt-BR" dirty="0" smtClean="0"/>
              <a:t>A necessidade de oxigênio do miocárdio aumenta quando ocorrem:</a:t>
            </a:r>
          </a:p>
          <a:p>
            <a:endParaRPr lang="pt-BR" dirty="0" smtClean="0"/>
          </a:p>
          <a:p>
            <a:pPr lvl="1"/>
            <a:r>
              <a:rPr lang="pt-BR" dirty="0" smtClean="0"/>
              <a:t>aumentos da FC e contratilidade cardíacas,</a:t>
            </a:r>
          </a:p>
          <a:p>
            <a:pPr lvl="1"/>
            <a:endParaRPr lang="pt-BR" dirty="0" smtClean="0"/>
          </a:p>
          <a:p>
            <a:pPr lvl="1"/>
            <a:r>
              <a:rPr lang="pt-BR" dirty="0" smtClean="0"/>
              <a:t> aumento da PA, </a:t>
            </a:r>
          </a:p>
          <a:p>
            <a:pPr lvl="1"/>
            <a:endParaRPr lang="pt-BR" dirty="0" smtClean="0"/>
          </a:p>
          <a:p>
            <a:pPr lvl="1"/>
            <a:r>
              <a:rPr lang="pt-BR" dirty="0" smtClean="0"/>
              <a:t> aumento do volume ventricular. </a:t>
            </a:r>
          </a:p>
          <a:p>
            <a:pPr lvl="1"/>
            <a:endParaRPr lang="pt-BR" dirty="0" smtClean="0"/>
          </a:p>
          <a:p>
            <a:pPr lvl="1"/>
            <a:endParaRPr lang="pt-BR" dirty="0" smtClean="0"/>
          </a:p>
          <a:p>
            <a:pPr lvl="1"/>
            <a:endParaRPr lang="pt-BR" dirty="0" smtClean="0"/>
          </a:p>
          <a:p>
            <a:pPr lvl="1"/>
            <a:endParaRPr lang="pt-BR" dirty="0" smtClean="0"/>
          </a:p>
          <a:p>
            <a:pPr lvl="1">
              <a:buNone/>
            </a:pPr>
            <a:r>
              <a:rPr lang="pt-BR" dirty="0" smtClean="0"/>
              <a:t>*Esses eventos ocorrem durante exercícios físicos e durante a descarga simpática.</a:t>
            </a:r>
            <a:endParaRPr lang="pt-B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714356"/>
            <a:ext cx="7467600" cy="5411807"/>
          </a:xfrm>
        </p:spPr>
        <p:txBody>
          <a:bodyPr>
            <a:normAutofit/>
          </a:bodyPr>
          <a:lstStyle/>
          <a:p>
            <a:r>
              <a:rPr lang="pt-BR" dirty="0" smtClean="0"/>
              <a:t>Principais agentes farmacológicos utilizados no tratamento da angina:</a:t>
            </a:r>
          </a:p>
          <a:p>
            <a:endParaRPr lang="pt-BR" dirty="0" smtClean="0"/>
          </a:p>
          <a:p>
            <a:pPr lvl="1"/>
            <a:r>
              <a:rPr lang="pt-BR" dirty="0" err="1" smtClean="0"/>
              <a:t>Nitrovasodilatadores</a:t>
            </a:r>
            <a:endParaRPr lang="pt-BR" dirty="0" smtClean="0"/>
          </a:p>
          <a:p>
            <a:pPr lvl="1"/>
            <a:endParaRPr lang="pt-BR" dirty="0" smtClean="0"/>
          </a:p>
          <a:p>
            <a:pPr lvl="1"/>
            <a:r>
              <a:rPr lang="pt-BR" dirty="0" smtClean="0"/>
              <a:t>Antagonistas dos receptores </a:t>
            </a:r>
            <a:r>
              <a:rPr lang="pt-BR" dirty="0" err="1" smtClean="0"/>
              <a:t>B-adrenérgicos</a:t>
            </a:r>
            <a:endParaRPr lang="pt-BR" dirty="0" smtClean="0"/>
          </a:p>
          <a:p>
            <a:pPr lvl="1"/>
            <a:endParaRPr lang="pt-BR" dirty="0" smtClean="0"/>
          </a:p>
          <a:p>
            <a:pPr lvl="1"/>
            <a:r>
              <a:rPr lang="pt-BR" dirty="0" smtClean="0"/>
              <a:t>Antagonistas dos canais de cálcio</a:t>
            </a:r>
          </a:p>
          <a:p>
            <a:pPr lvl="1"/>
            <a:endParaRPr lang="pt-BR" dirty="0" smtClean="0"/>
          </a:p>
          <a:p>
            <a:pPr lvl="1"/>
            <a:r>
              <a:rPr lang="pt-BR" dirty="0" smtClean="0"/>
              <a:t>E na angina, tanto instável, quanto estável, os antiplaquetários e anticoagulantes.</a:t>
            </a:r>
          </a:p>
          <a:p>
            <a:endParaRPr lang="pt-B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642918"/>
            <a:ext cx="7467600" cy="5483245"/>
          </a:xfrm>
        </p:spPr>
        <p:txBody>
          <a:bodyPr/>
          <a:lstStyle/>
          <a:p>
            <a:pPr marL="420624" lvl="1" indent="-384048">
              <a:buSzPct val="80000"/>
              <a:buFont typeface="Wingdings 2"/>
              <a:buChar char=""/>
            </a:pPr>
            <a:r>
              <a:rPr lang="pt-BR" dirty="0" smtClean="0"/>
              <a:t>Todos os antianginosos aprovados atuam ao:</a:t>
            </a:r>
          </a:p>
          <a:p>
            <a:pPr marL="420624" lvl="1" indent="-384048">
              <a:buSzPct val="80000"/>
              <a:buFont typeface="Wingdings 2"/>
              <a:buChar char=""/>
            </a:pPr>
            <a:endParaRPr lang="pt-BR" dirty="0" smtClean="0"/>
          </a:p>
          <a:p>
            <a:pPr marL="704088" lvl="2" indent="-384048">
              <a:buSzPct val="80000"/>
              <a:buFont typeface="Wingdings 2"/>
              <a:buChar char=""/>
            </a:pPr>
            <a:r>
              <a:rPr lang="pt-BR" dirty="0" smtClean="0"/>
              <a:t> melhorar o equilíbrio entre o </a:t>
            </a:r>
            <a:r>
              <a:rPr lang="pt-BR" b="1" dirty="0" smtClean="0"/>
              <a:t>suprimento</a:t>
            </a:r>
            <a:r>
              <a:rPr lang="pt-BR" dirty="0" smtClean="0"/>
              <a:t> e a </a:t>
            </a:r>
            <a:r>
              <a:rPr lang="pt-BR" b="1" dirty="0" smtClean="0"/>
              <a:t>demanda de oxigênio </a:t>
            </a:r>
            <a:r>
              <a:rPr lang="pt-BR" dirty="0" smtClean="0"/>
              <a:t>do miocárdio;</a:t>
            </a:r>
          </a:p>
          <a:p>
            <a:pPr marL="704088" lvl="2" indent="-384048">
              <a:buSzPct val="80000"/>
              <a:buFont typeface="Wingdings 2"/>
              <a:buChar char=""/>
            </a:pPr>
            <a:endParaRPr lang="pt-BR" dirty="0" smtClean="0"/>
          </a:p>
          <a:p>
            <a:pPr marL="978408" lvl="3" indent="-384048">
              <a:buSzPct val="80000"/>
              <a:buFont typeface="Wingdings 2"/>
              <a:buChar char=""/>
            </a:pPr>
            <a:r>
              <a:rPr lang="pt-BR" dirty="0" smtClean="0"/>
              <a:t>aumentando os suprimento mediante a </a:t>
            </a:r>
            <a:r>
              <a:rPr lang="pt-BR" b="1" dirty="0" smtClean="0"/>
              <a:t>dilatação da </a:t>
            </a:r>
            <a:r>
              <a:rPr lang="pt-BR" b="1" dirty="0" err="1" smtClean="0"/>
              <a:t>vasculatura</a:t>
            </a:r>
            <a:r>
              <a:rPr lang="pt-BR" b="1" dirty="0" smtClean="0"/>
              <a:t> </a:t>
            </a:r>
            <a:r>
              <a:rPr lang="pt-BR" dirty="0" smtClean="0"/>
              <a:t>coronariana ;</a:t>
            </a:r>
          </a:p>
          <a:p>
            <a:pPr marL="978408" lvl="3" indent="-384048">
              <a:buSzPct val="80000"/>
              <a:buFont typeface="Wingdings 2"/>
              <a:buChar char=""/>
            </a:pPr>
            <a:endParaRPr lang="pt-BR" dirty="0" smtClean="0"/>
          </a:p>
          <a:p>
            <a:pPr marL="978408" lvl="3" indent="-384048">
              <a:buSzPct val="80000"/>
              <a:buFont typeface="Wingdings 2"/>
              <a:buChar char=""/>
            </a:pPr>
            <a:r>
              <a:rPr lang="pt-BR" dirty="0" smtClean="0"/>
              <a:t> diminuindo a demanda por uma </a:t>
            </a:r>
            <a:r>
              <a:rPr lang="pt-BR" b="1" dirty="0" smtClean="0"/>
              <a:t>redução do trabalho cardíaco.</a:t>
            </a:r>
          </a:p>
          <a:p>
            <a:endParaRPr lang="pt-B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285728"/>
            <a:ext cx="8115328" cy="6215106"/>
          </a:xfrm>
        </p:spPr>
        <p:txBody>
          <a:bodyPr>
            <a:normAutofit fontScale="92500" lnSpcReduction="20000"/>
          </a:bodyPr>
          <a:lstStyle/>
          <a:p>
            <a:pPr marL="0" indent="0"/>
            <a:r>
              <a:rPr lang="pt-BR" dirty="0" smtClean="0"/>
              <a:t>CORACÃO:</a:t>
            </a:r>
          </a:p>
          <a:p>
            <a:pPr marL="301752" lvl="1" indent="0"/>
            <a:r>
              <a:rPr lang="pt-BR" dirty="0" smtClean="0"/>
              <a:t>localizado </a:t>
            </a:r>
            <a:r>
              <a:rPr lang="pt-BR" dirty="0" smtClean="0"/>
              <a:t>no mediastino central, um compartimento entre os pulmões que contém praticamente todas as outras estruturas </a:t>
            </a:r>
            <a:r>
              <a:rPr lang="pt-BR" dirty="0" smtClean="0"/>
              <a:t>torácicas.</a:t>
            </a:r>
          </a:p>
          <a:p>
            <a:pPr marL="301752" lvl="1" indent="0"/>
            <a:endParaRPr lang="pt-BR" dirty="0" smtClean="0"/>
          </a:p>
          <a:p>
            <a:pPr marL="301752" lvl="1" indent="0"/>
            <a:r>
              <a:rPr lang="pt-BR" dirty="0" smtClean="0"/>
              <a:t>O </a:t>
            </a:r>
            <a:r>
              <a:rPr lang="pt-BR" dirty="0" smtClean="0"/>
              <a:t>coração é formado por 4 câmaras: átrio direito e esquerdo e ventrículo direito e esquerdo. </a:t>
            </a:r>
            <a:endParaRPr lang="pt-BR" dirty="0" smtClean="0"/>
          </a:p>
          <a:p>
            <a:pPr marL="301752" lvl="1" indent="0"/>
            <a:endParaRPr lang="pt-BR" dirty="0" smtClean="0"/>
          </a:p>
          <a:p>
            <a:pPr marL="301752" lvl="1" indent="0"/>
            <a:r>
              <a:rPr lang="pt-BR" dirty="0" smtClean="0"/>
              <a:t>A </a:t>
            </a:r>
            <a:r>
              <a:rPr lang="pt-BR" dirty="0" smtClean="0"/>
              <a:t>parede de cada câmara é formada por 3 </a:t>
            </a:r>
            <a:r>
              <a:rPr lang="pt-BR" dirty="0" smtClean="0"/>
              <a:t>camadas:</a:t>
            </a:r>
          </a:p>
          <a:p>
            <a:pPr marL="585216" lvl="2" indent="0"/>
            <a:r>
              <a:rPr lang="pt-BR" dirty="0" smtClean="0"/>
              <a:t>Endocárdio</a:t>
            </a:r>
            <a:r>
              <a:rPr lang="pt-BR" dirty="0" smtClean="0"/>
              <a:t>, uma fina camada interna (endotélio e tecido conjuntivo subendotelial) . </a:t>
            </a:r>
            <a:endParaRPr lang="pt-BR" dirty="0" smtClean="0"/>
          </a:p>
          <a:p>
            <a:pPr marL="585216" lvl="2" indent="0"/>
            <a:r>
              <a:rPr lang="pt-BR" dirty="0" smtClean="0"/>
              <a:t> </a:t>
            </a:r>
            <a:r>
              <a:rPr lang="pt-BR" dirty="0" smtClean="0"/>
              <a:t>Miocárdio, uma camada intermediária espessa formada por tecido muscular. </a:t>
            </a:r>
            <a:endParaRPr lang="pt-BR" dirty="0" smtClean="0"/>
          </a:p>
          <a:p>
            <a:pPr marL="585216" lvl="2" indent="0"/>
            <a:r>
              <a:rPr lang="pt-BR" dirty="0" err="1" smtClean="0"/>
              <a:t>Epicárdio</a:t>
            </a:r>
            <a:r>
              <a:rPr lang="pt-BR" dirty="0" smtClean="0"/>
              <a:t>, uma camada externa fina formada pela lâmina visceral do pericárdio seroso. </a:t>
            </a:r>
          </a:p>
          <a:p>
            <a:pPr marL="0" indent="0">
              <a:buNone/>
            </a:pPr>
            <a:endParaRPr lang="pt-BR" dirty="0" smtClean="0"/>
          </a:p>
          <a:p>
            <a:pPr marL="301752" lvl="1" indent="0"/>
            <a:r>
              <a:rPr lang="pt-BR" dirty="0" smtClean="0"/>
              <a:t>Os </a:t>
            </a:r>
            <a:r>
              <a:rPr lang="pt-BR" dirty="0" smtClean="0"/>
              <a:t>átrios são câmaras de recepção e os ventrículos de ejeção.</a:t>
            </a:r>
          </a:p>
          <a:p>
            <a:endParaRPr lang="pt-B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pt-BR" dirty="0" smtClean="0"/>
              <a:t>Nitratos orgânicos</a:t>
            </a:r>
            <a:endParaRPr lang="pt-B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285728"/>
            <a:ext cx="8329642" cy="6286544"/>
          </a:xfrm>
        </p:spPr>
        <p:txBody>
          <a:bodyPr>
            <a:normAutofit fontScale="85000" lnSpcReduction="10000"/>
          </a:bodyPr>
          <a:lstStyle/>
          <a:p>
            <a:r>
              <a:rPr lang="pt-BR" dirty="0" smtClean="0"/>
              <a:t>A nitroglicerina (</a:t>
            </a:r>
            <a:r>
              <a:rPr lang="pt-BR" dirty="0" err="1" smtClean="0"/>
              <a:t>trinitrato</a:t>
            </a:r>
            <a:r>
              <a:rPr lang="pt-BR" dirty="0" smtClean="0"/>
              <a:t> de </a:t>
            </a:r>
            <a:r>
              <a:rPr lang="pt-BR" dirty="0" err="1" smtClean="0"/>
              <a:t>gliceril</a:t>
            </a:r>
            <a:r>
              <a:rPr lang="pt-BR" dirty="0" smtClean="0"/>
              <a:t>) e os nitratos de ação prolongada (</a:t>
            </a:r>
            <a:r>
              <a:rPr lang="pt-BR" dirty="0" err="1" smtClean="0"/>
              <a:t>mononitrato</a:t>
            </a:r>
            <a:r>
              <a:rPr lang="pt-BR" dirty="0" smtClean="0"/>
              <a:t> de </a:t>
            </a:r>
            <a:r>
              <a:rPr lang="pt-BR" dirty="0" err="1" smtClean="0"/>
              <a:t>isossorbida</a:t>
            </a:r>
            <a:r>
              <a:rPr lang="pt-BR" dirty="0" smtClean="0"/>
              <a:t>) são usados no alívio da dor </a:t>
            </a:r>
            <a:r>
              <a:rPr lang="pt-BR" dirty="0" err="1" smtClean="0"/>
              <a:t>anginal</a:t>
            </a:r>
            <a:r>
              <a:rPr lang="pt-BR" dirty="0" smtClean="0"/>
              <a:t> (ataque agudo) e da isquemia miocárdica silenciosa.</a:t>
            </a:r>
          </a:p>
          <a:p>
            <a:endParaRPr lang="pt-BR" dirty="0" smtClean="0"/>
          </a:p>
          <a:p>
            <a:r>
              <a:rPr lang="pt-BR" dirty="0" smtClean="0"/>
              <a:t>Constituem drogas vasodilatadoras que relaxam os vasos venosos e arteriais.</a:t>
            </a:r>
          </a:p>
          <a:p>
            <a:endParaRPr lang="pt-BR" dirty="0" smtClean="0"/>
          </a:p>
          <a:p>
            <a:r>
              <a:rPr lang="pt-BR" dirty="0" smtClean="0"/>
              <a:t>A dilatação venosa diminui o retorno venoso ao coração (pré-carga), reduzindo, assim, o volume ventricular e a compressão dos vasos subendocárdicos.</a:t>
            </a:r>
          </a:p>
          <a:p>
            <a:endParaRPr lang="pt-BR" dirty="0" smtClean="0"/>
          </a:p>
          <a:p>
            <a:r>
              <a:rPr lang="pt-BR" dirty="0" smtClean="0"/>
              <a:t>O relaxamento das artérias reduz a pressão contra a qual o coração tem de bombear (pós-carga).</a:t>
            </a:r>
            <a:endParaRPr lang="pt-B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Farmacocinética</a:t>
            </a:r>
            <a:endParaRPr lang="pt-BR" dirty="0"/>
          </a:p>
        </p:txBody>
      </p:sp>
      <p:sp>
        <p:nvSpPr>
          <p:cNvPr id="3" name="Espaço Reservado para Conteúdo 2"/>
          <p:cNvSpPr>
            <a:spLocks noGrp="1"/>
          </p:cNvSpPr>
          <p:nvPr>
            <p:ph idx="1"/>
          </p:nvPr>
        </p:nvSpPr>
        <p:spPr/>
        <p:txBody>
          <a:bodyPr>
            <a:normAutofit fontScale="77500" lnSpcReduction="20000"/>
          </a:bodyPr>
          <a:lstStyle/>
          <a:p>
            <a:r>
              <a:rPr lang="pt-BR" dirty="0" smtClean="0"/>
              <a:t>Via oral e sublingual-absorção</a:t>
            </a:r>
          </a:p>
          <a:p>
            <a:endParaRPr lang="pt-BR" dirty="0" smtClean="0"/>
          </a:p>
          <a:p>
            <a:r>
              <a:rPr lang="pt-BR" dirty="0" smtClean="0"/>
              <a:t>Via endovenosa- disponível para a nitroglicerina e para o 5-</a:t>
            </a:r>
            <a:r>
              <a:rPr lang="pt-BR" dirty="0" err="1" smtClean="0"/>
              <a:t>mononitrato</a:t>
            </a:r>
            <a:r>
              <a:rPr lang="pt-BR" dirty="0" smtClean="0"/>
              <a:t> de </a:t>
            </a:r>
            <a:r>
              <a:rPr lang="pt-BR" dirty="0" err="1" smtClean="0"/>
              <a:t>isossorbida</a:t>
            </a:r>
            <a:r>
              <a:rPr lang="pt-BR" dirty="0" smtClean="0"/>
              <a:t>, sendo de utilização importante nos eventos isquêmicos. Podem também ser utilizados por via </a:t>
            </a:r>
            <a:r>
              <a:rPr lang="pt-BR" dirty="0" err="1" smtClean="0"/>
              <a:t>intracoronária</a:t>
            </a:r>
            <a:r>
              <a:rPr lang="pt-BR" dirty="0" smtClean="0"/>
              <a:t> para alívio dos espasmos que ocorrem durante procedimentos diagnósticos (</a:t>
            </a:r>
            <a:r>
              <a:rPr lang="pt-BR" dirty="0" err="1" smtClean="0"/>
              <a:t>coronariografia</a:t>
            </a:r>
            <a:r>
              <a:rPr lang="pt-BR" dirty="0" smtClean="0"/>
              <a:t>) e terapêuticos de revascularização miocárdica (angioplastia).</a:t>
            </a:r>
          </a:p>
          <a:p>
            <a:endParaRPr lang="pt-BR" dirty="0" smtClean="0"/>
          </a:p>
          <a:p>
            <a:r>
              <a:rPr lang="pt-BR" dirty="0" smtClean="0"/>
              <a:t>Pele- base de pomada.</a:t>
            </a:r>
            <a:endParaRPr lang="pt-B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285728"/>
            <a:ext cx="7467600" cy="6215106"/>
          </a:xfrm>
        </p:spPr>
        <p:txBody>
          <a:bodyPr>
            <a:normAutofit fontScale="85000" lnSpcReduction="20000"/>
          </a:bodyPr>
          <a:lstStyle/>
          <a:p>
            <a:r>
              <a:rPr lang="pt-BR" dirty="0" smtClean="0"/>
              <a:t>METABOLISMO:</a:t>
            </a:r>
          </a:p>
          <a:p>
            <a:pPr lvl="1"/>
            <a:r>
              <a:rPr lang="pt-BR" dirty="0" smtClean="0"/>
              <a:t>Passagem rápida da droga para o interior da célula, local de sua ação.</a:t>
            </a:r>
          </a:p>
          <a:p>
            <a:pPr lvl="1"/>
            <a:endParaRPr lang="pt-BR" dirty="0" smtClean="0"/>
          </a:p>
          <a:p>
            <a:pPr lvl="1"/>
            <a:r>
              <a:rPr lang="pt-BR" dirty="0" smtClean="0"/>
              <a:t>Metabolizados no fígado pela enzima nitrato </a:t>
            </a:r>
            <a:r>
              <a:rPr lang="pt-BR" dirty="0" err="1" smtClean="0"/>
              <a:t>glutation</a:t>
            </a:r>
            <a:r>
              <a:rPr lang="pt-BR" dirty="0" smtClean="0"/>
              <a:t> </a:t>
            </a:r>
            <a:r>
              <a:rPr lang="pt-BR" dirty="0" err="1" smtClean="0"/>
              <a:t>redutase</a:t>
            </a:r>
            <a:r>
              <a:rPr lang="pt-BR" dirty="0" smtClean="0"/>
              <a:t>.</a:t>
            </a:r>
          </a:p>
          <a:p>
            <a:pPr lvl="1"/>
            <a:endParaRPr lang="pt-BR" dirty="0" smtClean="0"/>
          </a:p>
          <a:p>
            <a:pPr lvl="1"/>
            <a:r>
              <a:rPr lang="pt-BR" dirty="0" smtClean="0"/>
              <a:t>Por VO, o </a:t>
            </a:r>
            <a:r>
              <a:rPr lang="pt-BR" dirty="0" err="1" smtClean="0"/>
              <a:t>dinitrato</a:t>
            </a:r>
            <a:r>
              <a:rPr lang="pt-BR" dirty="0" smtClean="0"/>
              <a:t> de </a:t>
            </a:r>
            <a:r>
              <a:rPr lang="pt-BR" dirty="0" err="1" smtClean="0"/>
              <a:t>isossorbida</a:t>
            </a:r>
            <a:r>
              <a:rPr lang="pt-BR" dirty="0" smtClean="0"/>
              <a:t> tem uma </a:t>
            </a:r>
            <a:r>
              <a:rPr lang="pt-BR" dirty="0" err="1" smtClean="0"/>
              <a:t>biodisponibilidade</a:t>
            </a:r>
            <a:r>
              <a:rPr lang="pt-BR" dirty="0" smtClean="0"/>
              <a:t> de aproximadamente 30%, e sua meia-vida é breve; o metabólito ativo (5-</a:t>
            </a:r>
            <a:r>
              <a:rPr lang="pt-BR" dirty="0" err="1" smtClean="0"/>
              <a:t>mononitrato</a:t>
            </a:r>
            <a:r>
              <a:rPr lang="pt-BR" dirty="0" smtClean="0"/>
              <a:t> de </a:t>
            </a:r>
            <a:r>
              <a:rPr lang="pt-BR" dirty="0" err="1" smtClean="0"/>
              <a:t>isossorbida</a:t>
            </a:r>
            <a:r>
              <a:rPr lang="pt-BR" dirty="0" smtClean="0"/>
              <a:t>), tem </a:t>
            </a:r>
            <a:r>
              <a:rPr lang="pt-BR" dirty="0" err="1" smtClean="0"/>
              <a:t>biodisponibilidade</a:t>
            </a:r>
            <a:r>
              <a:rPr lang="pt-BR" dirty="0" smtClean="0"/>
              <a:t> de 90%, e meia-vida de 4h.</a:t>
            </a:r>
          </a:p>
          <a:p>
            <a:pPr lvl="1"/>
            <a:endParaRPr lang="pt-BR" dirty="0" smtClean="0"/>
          </a:p>
          <a:p>
            <a:pPr lvl="1"/>
            <a:r>
              <a:rPr lang="pt-BR" dirty="0" smtClean="0"/>
              <a:t>Nitroglicerina , o </a:t>
            </a:r>
            <a:r>
              <a:rPr lang="pt-BR" dirty="0" err="1" smtClean="0"/>
              <a:t>dinidrato</a:t>
            </a:r>
            <a:r>
              <a:rPr lang="pt-BR" dirty="0" smtClean="0"/>
              <a:t> de </a:t>
            </a:r>
            <a:r>
              <a:rPr lang="pt-BR" dirty="0" err="1" smtClean="0"/>
              <a:t>isossorbida</a:t>
            </a:r>
            <a:r>
              <a:rPr lang="pt-BR" dirty="0" smtClean="0"/>
              <a:t> e o </a:t>
            </a:r>
            <a:r>
              <a:rPr lang="pt-BR" dirty="0" err="1" smtClean="0"/>
              <a:t>propatilnitrato</a:t>
            </a:r>
            <a:r>
              <a:rPr lang="pt-BR" dirty="0" smtClean="0"/>
              <a:t>- uso sublingual; ganham rapidamente a circulação venosa, o que evita a primeira passagem no </a:t>
            </a:r>
            <a:r>
              <a:rPr lang="pt-BR" dirty="0" err="1" smtClean="0"/>
              <a:t>figado</a:t>
            </a:r>
            <a:endParaRPr lang="pt-BR" dirty="0" smtClean="0"/>
          </a:p>
          <a:p>
            <a:pPr lvl="2"/>
            <a:r>
              <a:rPr lang="pt-BR" dirty="0" smtClean="0"/>
              <a:t>Nitroglicerina- pico é atingido em 1 a 2 minutos e tem meia-vida de 7 minutos;</a:t>
            </a:r>
          </a:p>
          <a:p>
            <a:endParaRPr lang="pt-B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Farmacodinâmica</a:t>
            </a:r>
            <a:endParaRPr lang="pt-BR" dirty="0"/>
          </a:p>
        </p:txBody>
      </p:sp>
      <p:sp>
        <p:nvSpPr>
          <p:cNvPr id="3" name="Espaço Reservado para Conteúdo 2"/>
          <p:cNvSpPr>
            <a:spLocks noGrp="1"/>
          </p:cNvSpPr>
          <p:nvPr>
            <p:ph idx="1"/>
          </p:nvPr>
        </p:nvSpPr>
        <p:spPr/>
        <p:txBody>
          <a:bodyPr>
            <a:normAutofit lnSpcReduction="10000"/>
          </a:bodyPr>
          <a:lstStyle/>
          <a:p>
            <a:r>
              <a:rPr lang="pt-BR" dirty="0" smtClean="0"/>
              <a:t>MODO DE AÇÃO:</a:t>
            </a:r>
          </a:p>
          <a:p>
            <a:pPr lvl="1"/>
            <a:r>
              <a:rPr lang="pt-BR" sz="2800" dirty="0" smtClean="0"/>
              <a:t>O mecanismo de ação pode ser explicado pela liberação de óxido nítrico (NO) nas células do músculo liso vascular que estimula a enzima </a:t>
            </a:r>
            <a:r>
              <a:rPr lang="pt-BR" sz="2800" dirty="0" err="1" smtClean="0"/>
              <a:t>guanilil</a:t>
            </a:r>
            <a:r>
              <a:rPr lang="pt-BR" sz="2800" dirty="0" smtClean="0"/>
              <a:t> </a:t>
            </a:r>
            <a:r>
              <a:rPr lang="pt-BR" sz="2800" dirty="0" err="1" smtClean="0"/>
              <a:t>ciclase</a:t>
            </a:r>
            <a:r>
              <a:rPr lang="pt-BR" sz="2800" dirty="0" smtClean="0"/>
              <a:t>, responsável pelo aumento dos níveis do segundo mensageiro </a:t>
            </a:r>
            <a:r>
              <a:rPr lang="pt-BR" sz="2800" dirty="0" err="1" smtClean="0"/>
              <a:t>GMPc</a:t>
            </a:r>
            <a:r>
              <a:rPr lang="pt-BR" sz="2800" dirty="0" smtClean="0"/>
              <a:t> e, conseqüentemente, resulta no relaxamento do músculo liso pela </a:t>
            </a:r>
            <a:r>
              <a:rPr lang="pt-BR" sz="2800" dirty="0" err="1" smtClean="0"/>
              <a:t>desfosforilação</a:t>
            </a:r>
            <a:r>
              <a:rPr lang="pt-BR" sz="2800" dirty="0" smtClean="0"/>
              <a:t> da cadeia leve da miosina.</a:t>
            </a:r>
            <a:endParaRPr lang="pt-B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Sem título.png"/>
          <p:cNvPicPr>
            <a:picLocks noGrp="1" noChangeAspect="1"/>
          </p:cNvPicPr>
          <p:nvPr>
            <p:ph idx="1"/>
          </p:nvPr>
        </p:nvPicPr>
        <p:blipFill>
          <a:blip r:embed="rId2"/>
          <a:stretch>
            <a:fillRect/>
          </a:stretch>
        </p:blipFill>
        <p:spPr>
          <a:xfrm>
            <a:off x="1214414" y="0"/>
            <a:ext cx="6500858" cy="68580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smtClean="0"/>
          </a:p>
          <a:p>
            <a:r>
              <a:rPr lang="pt-BR" dirty="0" smtClean="0"/>
              <a:t>O menor consumo de oxigênio tende a dirigir o fluxo sanguíneo para as regiões isquêmicas, onde a </a:t>
            </a:r>
            <a:r>
              <a:rPr lang="pt-BR" b="1" dirty="0" smtClean="0"/>
              <a:t>resistência periférica permanece baixa devido ao acúmulo de metabólitos, principalmente lactato.</a:t>
            </a:r>
          </a:p>
          <a:p>
            <a:endParaRPr lang="pt-B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357166"/>
            <a:ext cx="8329642" cy="6072230"/>
          </a:xfrm>
        </p:spPr>
        <p:txBody>
          <a:bodyPr/>
          <a:lstStyle/>
          <a:p>
            <a:r>
              <a:rPr lang="pt-BR" dirty="0" smtClean="0"/>
              <a:t>Em pacientes com predominância de obstrução fixa ao fluxo coronariano, a ação periférica parece ser mais importante;</a:t>
            </a:r>
          </a:p>
          <a:p>
            <a:endParaRPr lang="pt-BR" dirty="0" smtClean="0"/>
          </a:p>
          <a:p>
            <a:endParaRPr lang="pt-BR" dirty="0" smtClean="0"/>
          </a:p>
          <a:p>
            <a:r>
              <a:rPr lang="pt-BR" dirty="0" smtClean="0"/>
              <a:t>Em pacientes com predominância do componente espasmódico, como ocorre na angina variante, a ação vasodilatadora coronariana se sobressai de importância</a:t>
            </a:r>
            <a:endParaRPr lang="pt-B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Efeitos colaterais</a:t>
            </a:r>
            <a:endParaRPr lang="pt-BR" dirty="0"/>
          </a:p>
        </p:txBody>
      </p:sp>
      <p:sp>
        <p:nvSpPr>
          <p:cNvPr id="3" name="Espaço Reservado para Conteúdo 2"/>
          <p:cNvSpPr>
            <a:spLocks noGrp="1"/>
          </p:cNvSpPr>
          <p:nvPr>
            <p:ph idx="1"/>
          </p:nvPr>
        </p:nvSpPr>
        <p:spPr/>
        <p:txBody>
          <a:bodyPr/>
          <a:lstStyle/>
          <a:p>
            <a:r>
              <a:rPr lang="pt-BR" dirty="0" smtClean="0"/>
              <a:t>Decorrem, principalmente, da sua ação cardiovascular:</a:t>
            </a:r>
          </a:p>
          <a:p>
            <a:pPr lvl="1"/>
            <a:r>
              <a:rPr lang="pt-BR" dirty="0" smtClean="0"/>
              <a:t>Cefaléia</a:t>
            </a:r>
          </a:p>
          <a:p>
            <a:pPr lvl="1"/>
            <a:r>
              <a:rPr lang="pt-BR" dirty="0" smtClean="0"/>
              <a:t>Tonturas</a:t>
            </a:r>
          </a:p>
          <a:p>
            <a:pPr lvl="1"/>
            <a:r>
              <a:rPr lang="pt-BR" dirty="0" smtClean="0"/>
              <a:t>Síncope (conseqüente há hipotensão)</a:t>
            </a:r>
          </a:p>
          <a:p>
            <a:pPr lvl="1"/>
            <a:r>
              <a:rPr lang="pt-BR" dirty="0" smtClean="0"/>
              <a:t>Palpitações</a:t>
            </a:r>
          </a:p>
          <a:p>
            <a:pPr lvl="1"/>
            <a:r>
              <a:rPr lang="pt-BR" dirty="0" smtClean="0"/>
              <a:t>Erupções cutâneas e distúrbios gastrointestinais</a:t>
            </a:r>
          </a:p>
          <a:p>
            <a:endParaRPr lang="pt-B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285728"/>
            <a:ext cx="8401080" cy="6215106"/>
          </a:xfrm>
        </p:spPr>
        <p:txBody>
          <a:bodyPr>
            <a:normAutofit/>
          </a:bodyPr>
          <a:lstStyle/>
          <a:p>
            <a:r>
              <a:rPr lang="pt-BR" dirty="0" smtClean="0"/>
              <a:t>Possui 4 valvas principais</a:t>
            </a:r>
            <a:r>
              <a:rPr lang="pt-BR" dirty="0" smtClean="0"/>
              <a:t>:</a:t>
            </a:r>
          </a:p>
          <a:p>
            <a:pPr lvl="1"/>
            <a:r>
              <a:rPr lang="pt-BR" dirty="0" smtClean="0"/>
              <a:t> </a:t>
            </a:r>
            <a:r>
              <a:rPr lang="pt-BR" dirty="0" smtClean="0"/>
              <a:t>válvula </a:t>
            </a:r>
            <a:r>
              <a:rPr lang="pt-BR" dirty="0" smtClean="0"/>
              <a:t>bicúspide</a:t>
            </a:r>
          </a:p>
          <a:p>
            <a:pPr lvl="1"/>
            <a:r>
              <a:rPr lang="pt-BR" dirty="0" smtClean="0"/>
              <a:t>válvula tricúspide</a:t>
            </a:r>
          </a:p>
          <a:p>
            <a:pPr lvl="1"/>
            <a:r>
              <a:rPr lang="pt-BR" dirty="0" smtClean="0"/>
              <a:t>válvula aórtica</a:t>
            </a:r>
          </a:p>
          <a:p>
            <a:pPr lvl="1"/>
            <a:r>
              <a:rPr lang="pt-BR" dirty="0" smtClean="0"/>
              <a:t>válvula </a:t>
            </a:r>
            <a:r>
              <a:rPr lang="pt-BR" dirty="0" smtClean="0"/>
              <a:t>pulmonar</a:t>
            </a:r>
          </a:p>
          <a:p>
            <a:pPr marL="0" indent="0">
              <a:buNone/>
            </a:pPr>
            <a:endParaRPr lang="pt-BR" dirty="0" smtClean="0"/>
          </a:p>
          <a:p>
            <a:r>
              <a:rPr lang="pt-BR" dirty="0" smtClean="0"/>
              <a:t>É revestido pelo pericárdio:</a:t>
            </a:r>
          </a:p>
          <a:p>
            <a:pPr marL="301752" lvl="1" indent="0"/>
            <a:r>
              <a:rPr lang="pt-BR" dirty="0" smtClean="0"/>
              <a:t> </a:t>
            </a:r>
            <a:r>
              <a:rPr lang="pt-BR" dirty="0" smtClean="0"/>
              <a:t>Pericárdio </a:t>
            </a:r>
            <a:r>
              <a:rPr lang="pt-BR" dirty="0" smtClean="0"/>
              <a:t>é um saco de membrana </a:t>
            </a:r>
            <a:r>
              <a:rPr lang="pt-BR" dirty="0" err="1" smtClean="0"/>
              <a:t>fibrosserosa</a:t>
            </a:r>
            <a:r>
              <a:rPr lang="pt-BR" dirty="0" smtClean="0"/>
              <a:t> formado por 2 </a:t>
            </a:r>
            <a:r>
              <a:rPr lang="pt-BR" dirty="0" smtClean="0"/>
              <a:t>camadas:</a:t>
            </a:r>
          </a:p>
          <a:p>
            <a:pPr marL="585216" lvl="2" indent="0"/>
            <a:r>
              <a:rPr lang="pt-BR" dirty="0" smtClean="0"/>
              <a:t>Pericárdio </a:t>
            </a:r>
            <a:r>
              <a:rPr lang="pt-BR" dirty="0" smtClean="0"/>
              <a:t>fibroso – camada externa </a:t>
            </a:r>
            <a:r>
              <a:rPr lang="pt-BR" dirty="0" smtClean="0"/>
              <a:t>resistente</a:t>
            </a:r>
          </a:p>
          <a:p>
            <a:pPr marL="585216" lvl="2" indent="0"/>
            <a:r>
              <a:rPr lang="pt-BR" dirty="0" smtClean="0"/>
              <a:t>Pericárdio </a:t>
            </a:r>
            <a:r>
              <a:rPr lang="pt-BR" dirty="0" smtClean="0"/>
              <a:t>seroso – reveste o pericárdio fibroso e o exterior do coração.</a:t>
            </a:r>
            <a:endParaRPr lang="pt-B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Modo de usar e posologia</a:t>
            </a:r>
            <a:endParaRPr lang="pt-BR" dirty="0"/>
          </a:p>
        </p:txBody>
      </p:sp>
      <p:pic>
        <p:nvPicPr>
          <p:cNvPr id="4" name="Picture 2"/>
          <p:cNvPicPr>
            <a:picLocks noGrp="1" noChangeAspect="1" noChangeArrowheads="1"/>
          </p:cNvPicPr>
          <p:nvPr>
            <p:ph idx="1"/>
          </p:nvPr>
        </p:nvPicPr>
        <p:blipFill>
          <a:blip r:embed="rId2" cstate="print"/>
          <a:srcRect/>
          <a:stretch>
            <a:fillRect/>
          </a:stretch>
        </p:blipFill>
        <p:spPr bwMode="auto">
          <a:xfrm rot="16200000">
            <a:off x="2143108" y="-142900"/>
            <a:ext cx="5000660" cy="81439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smtClean="0"/>
              <a:t>Betabloqueadores</a:t>
            </a:r>
            <a:endParaRPr lang="pt-BR" dirty="0"/>
          </a:p>
        </p:txBody>
      </p:sp>
      <p:sp>
        <p:nvSpPr>
          <p:cNvPr id="5" name="Espaço Reservado para Texto 4"/>
          <p:cNvSpPr>
            <a:spLocks noGrp="1"/>
          </p:cNvSpPr>
          <p:nvPr>
            <p:ph type="body" idx="1"/>
          </p:nvPr>
        </p:nvSpPr>
        <p:spPr/>
        <p:txBody>
          <a:bodyPr/>
          <a:lstStyle/>
          <a:p>
            <a:endParaRPr lang="pt-B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457200" y="500042"/>
            <a:ext cx="8043890" cy="6000792"/>
          </a:xfrm>
        </p:spPr>
        <p:txBody>
          <a:bodyPr/>
          <a:lstStyle/>
          <a:p>
            <a:r>
              <a:rPr lang="pt-BR" dirty="0" smtClean="0"/>
              <a:t>Os beta-receptores são diferenciados em beta-1 e beta-2, de acordo com a sua localização e efeito estimulador.</a:t>
            </a:r>
          </a:p>
          <a:p>
            <a:endParaRPr lang="pt-BR" dirty="0" smtClean="0"/>
          </a:p>
          <a:p>
            <a:pPr lvl="1"/>
            <a:r>
              <a:rPr lang="pt-BR" dirty="0" smtClean="0"/>
              <a:t>receptores beta-1:  taquicardia e aumento da contratilidade excitabilidade miocárdicas;</a:t>
            </a:r>
          </a:p>
          <a:p>
            <a:pPr lvl="1"/>
            <a:endParaRPr lang="pt-BR" dirty="0" smtClean="0"/>
          </a:p>
          <a:p>
            <a:pPr lvl="1"/>
            <a:r>
              <a:rPr lang="pt-BR" dirty="0" smtClean="0"/>
              <a:t>beta-2: vasodilatação periférica e broncodilatação.</a:t>
            </a:r>
          </a:p>
          <a:p>
            <a:endParaRPr lang="pt-B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Farmacocinética</a:t>
            </a:r>
            <a:endParaRPr lang="pt-BR" dirty="0"/>
          </a:p>
        </p:txBody>
      </p:sp>
      <p:sp>
        <p:nvSpPr>
          <p:cNvPr id="3" name="Espaço Reservado para Conteúdo 2"/>
          <p:cNvSpPr>
            <a:spLocks noGrp="1"/>
          </p:cNvSpPr>
          <p:nvPr>
            <p:ph idx="1"/>
          </p:nvPr>
        </p:nvSpPr>
        <p:spPr/>
        <p:txBody>
          <a:bodyPr>
            <a:normAutofit fontScale="85000" lnSpcReduction="20000"/>
          </a:bodyPr>
          <a:lstStyle/>
          <a:p>
            <a:r>
              <a:rPr lang="pt-BR" dirty="0" smtClean="0"/>
              <a:t>Todos são bem absorvidos pelo TGI e podem ser usados pela via endovenosa;</a:t>
            </a:r>
          </a:p>
          <a:p>
            <a:endParaRPr lang="pt-BR" dirty="0" smtClean="0"/>
          </a:p>
          <a:p>
            <a:r>
              <a:rPr lang="pt-BR" dirty="0" smtClean="0"/>
              <a:t>Diferenças metabólicas em função da sua </a:t>
            </a:r>
            <a:r>
              <a:rPr lang="pt-BR" dirty="0" err="1" smtClean="0"/>
              <a:t>lipo</a:t>
            </a:r>
            <a:r>
              <a:rPr lang="pt-BR" dirty="0" smtClean="0"/>
              <a:t> ou </a:t>
            </a:r>
            <a:r>
              <a:rPr lang="pt-BR" dirty="0" err="1" smtClean="0"/>
              <a:t>hidrossolubilidade</a:t>
            </a:r>
            <a:r>
              <a:rPr lang="pt-BR" dirty="0" smtClean="0"/>
              <a:t>.</a:t>
            </a:r>
          </a:p>
          <a:p>
            <a:endParaRPr lang="pt-BR" dirty="0" smtClean="0"/>
          </a:p>
          <a:p>
            <a:r>
              <a:rPr lang="pt-BR" dirty="0" smtClean="0"/>
              <a:t>Os hidrofílicos (</a:t>
            </a:r>
            <a:r>
              <a:rPr lang="pt-BR" dirty="0" err="1" smtClean="0"/>
              <a:t>anedolol</a:t>
            </a:r>
            <a:r>
              <a:rPr lang="pt-BR" dirty="0" smtClean="0"/>
              <a:t>, </a:t>
            </a:r>
            <a:r>
              <a:rPr lang="pt-BR" dirty="0" err="1" smtClean="0"/>
              <a:t>nadolol</a:t>
            </a:r>
            <a:r>
              <a:rPr lang="pt-BR" dirty="0" smtClean="0"/>
              <a:t> e </a:t>
            </a:r>
            <a:r>
              <a:rPr lang="pt-BR" dirty="0" err="1" smtClean="0"/>
              <a:t>sotalol</a:t>
            </a:r>
            <a:r>
              <a:rPr lang="pt-BR" dirty="0" smtClean="0"/>
              <a:t>) mostram menores graus de absorção gastrointestinal e de metabolização, bem como meia-vida </a:t>
            </a:r>
            <a:r>
              <a:rPr lang="pt-BR" dirty="0" err="1" smtClean="0"/>
              <a:t>plásmatica</a:t>
            </a:r>
            <a:r>
              <a:rPr lang="pt-BR" dirty="0" smtClean="0"/>
              <a:t> mais </a:t>
            </a:r>
            <a:r>
              <a:rPr lang="pt-BR" dirty="0" err="1" smtClean="0"/>
              <a:t>prolongadda</a:t>
            </a:r>
            <a:r>
              <a:rPr lang="pt-BR" dirty="0" smtClean="0"/>
              <a:t>, e são excretados pelos rins; tem baixa penetração cerebral.</a:t>
            </a:r>
            <a:endParaRPr lang="pt-B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0"/>
            <a:ext cx="7467600" cy="1143000"/>
          </a:xfrm>
        </p:spPr>
        <p:txBody>
          <a:bodyPr/>
          <a:lstStyle/>
          <a:p>
            <a:pPr algn="ctr"/>
            <a:r>
              <a:rPr lang="pt-BR" dirty="0" smtClean="0"/>
              <a:t>Farmacodinâmica</a:t>
            </a:r>
            <a:endParaRPr lang="pt-BR" dirty="0"/>
          </a:p>
        </p:txBody>
      </p:sp>
      <p:sp>
        <p:nvSpPr>
          <p:cNvPr id="3" name="Espaço Reservado para Conteúdo 2"/>
          <p:cNvSpPr>
            <a:spLocks noGrp="1"/>
          </p:cNvSpPr>
          <p:nvPr>
            <p:ph idx="1"/>
          </p:nvPr>
        </p:nvSpPr>
        <p:spPr>
          <a:xfrm>
            <a:off x="457200" y="1071546"/>
            <a:ext cx="8329642" cy="5429288"/>
          </a:xfrm>
        </p:spPr>
        <p:txBody>
          <a:bodyPr>
            <a:normAutofit/>
          </a:bodyPr>
          <a:lstStyle/>
          <a:p>
            <a:r>
              <a:rPr lang="pt-BR" dirty="0" smtClean="0"/>
              <a:t>Ações sobre o aparelho cardiovascular:</a:t>
            </a:r>
          </a:p>
          <a:p>
            <a:pPr lvl="1"/>
            <a:r>
              <a:rPr lang="pt-BR" dirty="0" smtClean="0"/>
              <a:t>Diminuição da FC ;</a:t>
            </a:r>
          </a:p>
          <a:p>
            <a:pPr lvl="1"/>
            <a:r>
              <a:rPr lang="pt-BR" dirty="0" smtClean="0"/>
              <a:t>Diminuição na contratilidade e excitabilidade miocárdica e na condução AV;</a:t>
            </a:r>
          </a:p>
          <a:p>
            <a:pPr lvl="1"/>
            <a:r>
              <a:rPr lang="pt-BR" dirty="0" smtClean="0"/>
              <a:t>PA pode diminuir em indivíduos normotensos;</a:t>
            </a:r>
          </a:p>
          <a:p>
            <a:pPr lvl="1"/>
            <a:endParaRPr lang="pt-BR" dirty="0" smtClean="0"/>
          </a:p>
          <a:p>
            <a:pPr lvl="1">
              <a:buNone/>
            </a:pPr>
            <a:endParaRPr lang="pt-BR" dirty="0" smtClean="0"/>
          </a:p>
          <a:p>
            <a:pPr lvl="1">
              <a:buNone/>
            </a:pPr>
            <a:r>
              <a:rPr lang="pt-BR" dirty="0" smtClean="0"/>
              <a:t>*os beta-bloqueadores causam a redução do consumo de oxigênio pelo miocárdio, conseqüente à diminuição da FC, da contratilidade miocárdica e da pressão sistólica.</a:t>
            </a:r>
          </a:p>
          <a:p>
            <a:endParaRPr lang="pt-B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smtClean="0"/>
              <a:t>A ASI, é uma propriedade útil quando a droga é empregada em pacientes com diminuição da reserva contrátil do miocárdio e/ou FC basal já é baixa.</a:t>
            </a:r>
          </a:p>
          <a:p>
            <a:r>
              <a:rPr lang="pt-BR" dirty="0" smtClean="0"/>
              <a:t>Os betabloqueadores não devem ser administrados juntamente com os bloqueadores dos canais de cálcio.</a:t>
            </a:r>
          </a:p>
          <a:p>
            <a:endParaRPr lang="pt-B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0"/>
            <a:ext cx="7467600" cy="989034"/>
          </a:xfrm>
        </p:spPr>
        <p:txBody>
          <a:bodyPr/>
          <a:lstStyle/>
          <a:p>
            <a:pPr algn="ctr"/>
            <a:r>
              <a:rPr lang="pt-BR" dirty="0" smtClean="0"/>
              <a:t>Ações metabólicas</a:t>
            </a:r>
            <a:endParaRPr lang="pt-BR" dirty="0"/>
          </a:p>
        </p:txBody>
      </p:sp>
      <p:sp>
        <p:nvSpPr>
          <p:cNvPr id="3" name="Espaço Reservado para Conteúdo 2"/>
          <p:cNvSpPr>
            <a:spLocks noGrp="1"/>
          </p:cNvSpPr>
          <p:nvPr>
            <p:ph idx="1"/>
          </p:nvPr>
        </p:nvSpPr>
        <p:spPr>
          <a:xfrm>
            <a:off x="457200" y="928670"/>
            <a:ext cx="7467600" cy="5197493"/>
          </a:xfrm>
        </p:spPr>
        <p:txBody>
          <a:bodyPr>
            <a:normAutofit fontScale="77500" lnSpcReduction="20000"/>
          </a:bodyPr>
          <a:lstStyle/>
          <a:p>
            <a:r>
              <a:rPr lang="pt-BR" dirty="0" smtClean="0"/>
              <a:t>O betabloqueio inibe a ação da enzima </a:t>
            </a:r>
            <a:r>
              <a:rPr lang="pt-BR" dirty="0" err="1" smtClean="0"/>
              <a:t>adenilil</a:t>
            </a:r>
            <a:r>
              <a:rPr lang="pt-BR" dirty="0" smtClean="0"/>
              <a:t> </a:t>
            </a:r>
            <a:r>
              <a:rPr lang="pt-BR" dirty="0" err="1" smtClean="0"/>
              <a:t>cilase</a:t>
            </a:r>
            <a:r>
              <a:rPr lang="pt-BR" dirty="0" smtClean="0"/>
              <a:t> e , em conseqüência, promove alterações no metabolismo das gorduras e dos carboidratos.</a:t>
            </a:r>
          </a:p>
          <a:p>
            <a:endParaRPr lang="pt-BR" dirty="0" smtClean="0"/>
          </a:p>
          <a:p>
            <a:r>
              <a:rPr lang="pt-BR" dirty="0" smtClean="0"/>
              <a:t>É através do estímulo sobre a atividade desta enzima que se efetua a ação das catecolaminas sobre estes metabolismos.</a:t>
            </a:r>
          </a:p>
          <a:p>
            <a:endParaRPr lang="pt-BR" dirty="0" smtClean="0"/>
          </a:p>
          <a:p>
            <a:r>
              <a:rPr lang="pt-BR" dirty="0" smtClean="0"/>
              <a:t>A diminuição da glicogenólise, devido o betabloqueio, leva a um aumento do glicogênio nos músculos cardíacos e esquelético e no fígado.</a:t>
            </a:r>
          </a:p>
          <a:p>
            <a:endParaRPr lang="pt-BR" dirty="0" smtClean="0"/>
          </a:p>
          <a:p>
            <a:r>
              <a:rPr lang="pt-BR" dirty="0" smtClean="0"/>
              <a:t>Aumento do glicogênio miocárdico pode protegê-lo contra hipoxia.</a:t>
            </a:r>
          </a:p>
          <a:p>
            <a:endParaRPr lang="pt-B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Picture 2"/>
          <p:cNvPicPr>
            <a:picLocks noGrp="1" noChangeAspect="1" noChangeArrowheads="1"/>
          </p:cNvPicPr>
          <p:nvPr>
            <p:ph idx="1"/>
          </p:nvPr>
        </p:nvPicPr>
        <p:blipFill>
          <a:blip r:embed="rId2" cstate="print"/>
          <a:srcRect/>
          <a:stretch>
            <a:fillRect/>
          </a:stretch>
        </p:blipFill>
        <p:spPr bwMode="auto">
          <a:xfrm>
            <a:off x="1" y="0"/>
            <a:ext cx="9144000" cy="6643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Uso na angina do peito</a:t>
            </a:r>
            <a:endParaRPr lang="pt-BR" dirty="0"/>
          </a:p>
        </p:txBody>
      </p:sp>
      <p:sp>
        <p:nvSpPr>
          <p:cNvPr id="3" name="Espaço Reservado para Conteúdo 2"/>
          <p:cNvSpPr>
            <a:spLocks noGrp="1"/>
          </p:cNvSpPr>
          <p:nvPr>
            <p:ph idx="1"/>
          </p:nvPr>
        </p:nvSpPr>
        <p:spPr/>
        <p:txBody>
          <a:bodyPr>
            <a:normAutofit fontScale="92500" lnSpcReduction="10000"/>
          </a:bodyPr>
          <a:lstStyle/>
          <a:p>
            <a:r>
              <a:rPr lang="pt-BR" dirty="0" smtClean="0"/>
              <a:t>São indicados para o uso na angina do peito relacionada com o </a:t>
            </a:r>
            <a:r>
              <a:rPr lang="pt-BR" b="1" dirty="0" smtClean="0"/>
              <a:t>aumento do consumo de oxigênio </a:t>
            </a:r>
            <a:r>
              <a:rPr lang="pt-BR" dirty="0" smtClean="0"/>
              <a:t>pelo miocárdio, como o que ocorre durante o exercício e emoção.</a:t>
            </a:r>
          </a:p>
          <a:p>
            <a:endParaRPr lang="pt-BR" dirty="0" smtClean="0"/>
          </a:p>
          <a:p>
            <a:r>
              <a:rPr lang="pt-BR" dirty="0" smtClean="0"/>
              <a:t>O controle da resposta da </a:t>
            </a:r>
            <a:r>
              <a:rPr lang="pt-BR" b="1" dirty="0" smtClean="0"/>
              <a:t>FC e da PA </a:t>
            </a:r>
            <a:r>
              <a:rPr lang="pt-BR" dirty="0" smtClean="0"/>
              <a:t>é de vital importância para evitar que o paciente alcance o nível crítico de isquemia miocárdica que precipita a angina</a:t>
            </a:r>
            <a:endParaRPr lang="pt-B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785918" y="571480"/>
            <a:ext cx="5857915" cy="5286412"/>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500042"/>
            <a:ext cx="8401080" cy="5929354"/>
          </a:xfrm>
        </p:spPr>
        <p:txBody>
          <a:bodyPr>
            <a:normAutofit/>
          </a:bodyPr>
          <a:lstStyle/>
          <a:p>
            <a:r>
              <a:rPr lang="pt-BR" dirty="0" smtClean="0"/>
              <a:t>Além das ações que reduzem o consumo de oxigênio pelo miocárdio, os betabloqueadores, podem melhorar o fluxo coronariano para o miocárdio isquêmico. Isto pode acontecer devido a dois fatores:</a:t>
            </a:r>
          </a:p>
          <a:p>
            <a:endParaRPr lang="pt-BR" dirty="0" smtClean="0"/>
          </a:p>
          <a:p>
            <a:pPr marL="971550" lvl="1" indent="-514350">
              <a:buFont typeface="+mj-lt"/>
              <a:buAutoNum type="arabicPeriod"/>
            </a:pPr>
            <a:r>
              <a:rPr lang="pt-BR" dirty="0" smtClean="0"/>
              <a:t>Melhora do relaxamento ventricular</a:t>
            </a:r>
          </a:p>
          <a:p>
            <a:pPr marL="971550" lvl="1" indent="-514350">
              <a:buFont typeface="+mj-lt"/>
              <a:buAutoNum type="arabicPeriod"/>
            </a:pPr>
            <a:endParaRPr lang="pt-BR" dirty="0" smtClean="0"/>
          </a:p>
          <a:p>
            <a:pPr marL="971550" lvl="1" indent="-514350">
              <a:buFont typeface="+mj-lt"/>
              <a:buAutoNum type="arabicPeriod"/>
            </a:pPr>
            <a:r>
              <a:rPr lang="pt-BR" dirty="0" smtClean="0"/>
              <a:t>Aumento do período diastólico devido à diminuição da FC, em repouso e durante  exercício.</a:t>
            </a:r>
          </a:p>
          <a:p>
            <a:endParaRPr lang="pt-B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t>Uso no infarto agudo do miocárdio</a:t>
            </a:r>
            <a:endParaRPr lang="pt-BR" dirty="0"/>
          </a:p>
        </p:txBody>
      </p:sp>
      <p:sp>
        <p:nvSpPr>
          <p:cNvPr id="3" name="Espaço Reservado para Conteúdo 2"/>
          <p:cNvSpPr>
            <a:spLocks noGrp="1"/>
          </p:cNvSpPr>
          <p:nvPr>
            <p:ph idx="1"/>
          </p:nvPr>
        </p:nvSpPr>
        <p:spPr/>
        <p:txBody>
          <a:bodyPr>
            <a:normAutofit fontScale="92500" lnSpcReduction="10000"/>
          </a:bodyPr>
          <a:lstStyle/>
          <a:p>
            <a:r>
              <a:rPr lang="pt-BR" dirty="0" smtClean="0"/>
              <a:t>Efeitos benéficos incluem:</a:t>
            </a:r>
          </a:p>
          <a:p>
            <a:pPr lvl="1"/>
            <a:r>
              <a:rPr lang="pt-BR" dirty="0" smtClean="0"/>
              <a:t>Menor consumo de oxigênio pelo miocárdio;</a:t>
            </a:r>
          </a:p>
          <a:p>
            <a:pPr lvl="1"/>
            <a:endParaRPr lang="pt-BR" dirty="0" smtClean="0"/>
          </a:p>
          <a:p>
            <a:pPr lvl="1"/>
            <a:r>
              <a:rPr lang="pt-BR" dirty="0" smtClean="0"/>
              <a:t>Redução da FC, PA, e contratilidade miocárdica;</a:t>
            </a:r>
          </a:p>
          <a:p>
            <a:pPr lvl="1"/>
            <a:endParaRPr lang="pt-BR" dirty="0" smtClean="0"/>
          </a:p>
          <a:p>
            <a:pPr lvl="1"/>
            <a:r>
              <a:rPr lang="pt-BR" dirty="0" smtClean="0"/>
              <a:t>Influência favorável na distribuição de fluxo sanguíneo miocárdico;</a:t>
            </a:r>
          </a:p>
          <a:p>
            <a:pPr lvl="1"/>
            <a:endParaRPr lang="pt-BR" dirty="0" smtClean="0"/>
          </a:p>
          <a:p>
            <a:pPr lvl="1"/>
            <a:r>
              <a:rPr lang="pt-BR" dirty="0" smtClean="0"/>
              <a:t>Diminuição na incidência de arritmias ventriculares.</a:t>
            </a:r>
          </a:p>
          <a:p>
            <a:endParaRPr lang="pt-B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28604"/>
            <a:ext cx="8329642" cy="6072230"/>
          </a:xfrm>
        </p:spPr>
        <p:txBody>
          <a:bodyPr/>
          <a:lstStyle/>
          <a:p>
            <a:r>
              <a:rPr lang="pt-BR" dirty="0" smtClean="0"/>
              <a:t>Estes efeitos podem limitar o tamanho do infarto;</a:t>
            </a:r>
          </a:p>
          <a:p>
            <a:endParaRPr lang="pt-BR" dirty="0" smtClean="0"/>
          </a:p>
          <a:p>
            <a:r>
              <a:rPr lang="pt-BR" dirty="0" smtClean="0"/>
              <a:t>Apenas com os agentes não ASI (</a:t>
            </a:r>
            <a:r>
              <a:rPr lang="pt-BR" dirty="0" err="1" smtClean="0"/>
              <a:t>propanolol</a:t>
            </a:r>
            <a:r>
              <a:rPr lang="pt-BR" dirty="0" smtClean="0"/>
              <a:t>, </a:t>
            </a:r>
            <a:r>
              <a:rPr lang="pt-BR" dirty="0" err="1" smtClean="0"/>
              <a:t>timolol</a:t>
            </a:r>
            <a:r>
              <a:rPr lang="pt-BR" dirty="0" smtClean="0"/>
              <a:t>, </a:t>
            </a:r>
            <a:r>
              <a:rPr lang="pt-BR" dirty="0" err="1" smtClean="0"/>
              <a:t>atenolol</a:t>
            </a:r>
            <a:r>
              <a:rPr lang="pt-BR" dirty="0" smtClean="0"/>
              <a:t> e </a:t>
            </a:r>
            <a:r>
              <a:rPr lang="pt-BR" dirty="0" err="1" smtClean="0"/>
              <a:t>metoprolol</a:t>
            </a:r>
            <a:r>
              <a:rPr lang="pt-BR" dirty="0" smtClean="0"/>
              <a:t>).</a:t>
            </a:r>
          </a:p>
          <a:p>
            <a:endParaRPr lang="pt-BR" dirty="0" smtClean="0"/>
          </a:p>
          <a:p>
            <a:r>
              <a:rPr lang="pt-BR" dirty="0" smtClean="0"/>
              <a:t>Redução de 25% da mortalidade cardiovascular</a:t>
            </a:r>
            <a:endParaRPr lang="pt-B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Reações adversas:</a:t>
            </a:r>
            <a:endParaRPr lang="pt-BR" dirty="0"/>
          </a:p>
        </p:txBody>
      </p:sp>
      <p:sp>
        <p:nvSpPr>
          <p:cNvPr id="3" name="Espaço Reservado para Conteúdo 2"/>
          <p:cNvSpPr>
            <a:spLocks noGrp="1"/>
          </p:cNvSpPr>
          <p:nvPr>
            <p:ph idx="1"/>
          </p:nvPr>
        </p:nvSpPr>
        <p:spPr/>
        <p:txBody>
          <a:bodyPr>
            <a:normAutofit fontScale="92500" lnSpcReduction="20000"/>
          </a:bodyPr>
          <a:lstStyle/>
          <a:p>
            <a:r>
              <a:rPr lang="pt-BR" dirty="0" smtClean="0"/>
              <a:t>EFEITOS CARDIOVASCULARES:</a:t>
            </a:r>
          </a:p>
          <a:p>
            <a:pPr lvl="1"/>
            <a:r>
              <a:rPr lang="pt-BR" dirty="0" err="1" smtClean="0"/>
              <a:t>Bradicardia</a:t>
            </a:r>
            <a:endParaRPr lang="pt-BR" dirty="0" smtClean="0"/>
          </a:p>
          <a:p>
            <a:pPr lvl="1"/>
            <a:endParaRPr lang="pt-BR" dirty="0" smtClean="0"/>
          </a:p>
          <a:p>
            <a:pPr lvl="1"/>
            <a:r>
              <a:rPr lang="pt-BR" dirty="0" smtClean="0"/>
              <a:t>IC</a:t>
            </a:r>
          </a:p>
          <a:p>
            <a:pPr lvl="1"/>
            <a:endParaRPr lang="pt-BR" dirty="0" smtClean="0"/>
          </a:p>
          <a:p>
            <a:pPr lvl="1"/>
            <a:r>
              <a:rPr lang="pt-BR" dirty="0" smtClean="0"/>
              <a:t>Bloqueio A-V</a:t>
            </a:r>
          </a:p>
          <a:p>
            <a:pPr lvl="1"/>
            <a:endParaRPr lang="pt-BR" dirty="0" smtClean="0"/>
          </a:p>
          <a:p>
            <a:pPr lvl="1"/>
            <a:r>
              <a:rPr lang="pt-BR" dirty="0" smtClean="0"/>
              <a:t>A brusca suspensão de elevadas doses de betabloqueadores tem ocasionalmente, sido seguida, em questão de vários dias a duas semana, de recorrência de angina instável, taquicardia ventricular, IAM fatal ou morte súbita.</a:t>
            </a:r>
          </a:p>
          <a:p>
            <a:endParaRPr lang="pt-B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smtClean="0"/>
              <a:t>Beta bloqueadores podem causar:</a:t>
            </a:r>
          </a:p>
          <a:p>
            <a:pPr lvl="1"/>
            <a:r>
              <a:rPr lang="pt-BR" dirty="0" smtClean="0"/>
              <a:t>Extremidades frias,</a:t>
            </a:r>
          </a:p>
          <a:p>
            <a:pPr lvl="1"/>
            <a:r>
              <a:rPr lang="pt-BR" dirty="0" smtClean="0"/>
              <a:t>Precipitar ou agravar o fenômeno de Reynaud</a:t>
            </a:r>
          </a:p>
          <a:p>
            <a:pPr lvl="1"/>
            <a:r>
              <a:rPr lang="pt-BR" dirty="0" smtClean="0"/>
              <a:t>Piorar a claudicação intermitente.</a:t>
            </a:r>
          </a:p>
          <a:p>
            <a:pPr lvl="1"/>
            <a:endParaRPr lang="pt-BR" dirty="0" smtClean="0"/>
          </a:p>
          <a:p>
            <a:pPr lvl="1">
              <a:buNone/>
            </a:pPr>
            <a:r>
              <a:rPr lang="pt-BR" dirty="0" smtClean="0"/>
              <a:t>*essas reações podem dever-se ao bloqueio beta-2, á diminuição do DC e/ou a uma resposta vasoconstritora periférica compensatória à redução do DC.</a:t>
            </a:r>
          </a:p>
          <a:p>
            <a:endParaRPr lang="pt-B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357166"/>
            <a:ext cx="8329642" cy="6286544"/>
          </a:xfrm>
        </p:spPr>
        <p:txBody>
          <a:bodyPr>
            <a:normAutofit/>
          </a:bodyPr>
          <a:lstStyle/>
          <a:p>
            <a:r>
              <a:rPr lang="pt-BR" dirty="0" smtClean="0"/>
              <a:t>EFEITOS RESPIRATÓRIOS:</a:t>
            </a:r>
          </a:p>
          <a:p>
            <a:pPr lvl="1"/>
            <a:r>
              <a:rPr lang="pt-BR" dirty="0" err="1" smtClean="0"/>
              <a:t>Broncoconstricão</a:t>
            </a:r>
            <a:r>
              <a:rPr lang="pt-BR" dirty="0" smtClean="0"/>
              <a:t>;</a:t>
            </a:r>
          </a:p>
          <a:p>
            <a:pPr lvl="1"/>
            <a:r>
              <a:rPr lang="pt-BR" dirty="0" smtClean="0"/>
              <a:t>Provocar ataques de asma em pacientes asmáticos, com DPOC ou história pregressa de asma.</a:t>
            </a:r>
          </a:p>
          <a:p>
            <a:pPr lvl="1">
              <a:buNone/>
            </a:pPr>
            <a:endParaRPr lang="pt-BR" dirty="0" smtClean="0"/>
          </a:p>
          <a:p>
            <a:pPr lvl="1">
              <a:buNone/>
            </a:pPr>
            <a:endParaRPr lang="pt-BR" dirty="0" smtClean="0"/>
          </a:p>
          <a:p>
            <a:pPr lvl="1">
              <a:buNone/>
            </a:pPr>
            <a:r>
              <a:rPr lang="pt-BR" dirty="0" smtClean="0"/>
              <a:t>*se ocorrer </a:t>
            </a:r>
            <a:r>
              <a:rPr lang="pt-BR" dirty="0" err="1" smtClean="0"/>
              <a:t>broncoespasmo</a:t>
            </a:r>
            <a:r>
              <a:rPr lang="pt-BR" dirty="0" smtClean="0"/>
              <a:t> deve ser usado um </a:t>
            </a:r>
            <a:r>
              <a:rPr lang="pt-BR" dirty="0" err="1" smtClean="0"/>
              <a:t>agonista</a:t>
            </a:r>
            <a:r>
              <a:rPr lang="pt-BR" dirty="0" smtClean="0"/>
              <a:t> beta-2 ou </a:t>
            </a:r>
            <a:r>
              <a:rPr lang="pt-BR" dirty="0" err="1" smtClean="0"/>
              <a:t>aminofilina</a:t>
            </a:r>
            <a:r>
              <a:rPr lang="pt-BR" dirty="0" smtClean="0"/>
              <a:t>.</a:t>
            </a:r>
          </a:p>
          <a:p>
            <a:pPr lvl="1">
              <a:buNone/>
            </a:pPr>
            <a:r>
              <a:rPr lang="pt-BR" dirty="0" smtClean="0"/>
              <a:t>(</a:t>
            </a:r>
            <a:r>
              <a:rPr lang="pt-BR" dirty="0" err="1" smtClean="0"/>
              <a:t>agonista</a:t>
            </a:r>
            <a:r>
              <a:rPr lang="pt-BR" dirty="0" smtClean="0"/>
              <a:t> beta-2 deve ser evitado em portadores de cardiopatia isquêmica e/ou HAS, devido o risco de arritmias ventriculares).</a:t>
            </a:r>
          </a:p>
          <a:p>
            <a:endParaRPr lang="pt-B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Objetivos terapêuticos:</a:t>
            </a:r>
            <a:endParaRPr lang="pt-BR" dirty="0"/>
          </a:p>
        </p:txBody>
      </p:sp>
      <p:sp>
        <p:nvSpPr>
          <p:cNvPr id="3" name="Espaço Reservado para Conteúdo 2"/>
          <p:cNvSpPr>
            <a:spLocks noGrp="1"/>
          </p:cNvSpPr>
          <p:nvPr>
            <p:ph idx="1"/>
          </p:nvPr>
        </p:nvSpPr>
        <p:spPr/>
        <p:txBody>
          <a:bodyPr>
            <a:normAutofit lnSpcReduction="10000"/>
          </a:bodyPr>
          <a:lstStyle/>
          <a:p>
            <a:r>
              <a:rPr lang="pt-BR" dirty="0" smtClean="0"/>
              <a:t>Tanto no tratamento da angina do peito como no IAM, o principal objetivo do uso dos betabloqueadores é reduzir o consumo de oxigênio pelo miocárdio.</a:t>
            </a:r>
          </a:p>
          <a:p>
            <a:pPr lvl="1"/>
            <a:r>
              <a:rPr lang="pt-BR" dirty="0" smtClean="0"/>
              <a:t>Redução da FC e PA sistólica (duplo produto)</a:t>
            </a:r>
          </a:p>
          <a:p>
            <a:pPr lvl="1">
              <a:buNone/>
            </a:pPr>
            <a:endParaRPr lang="pt-BR" dirty="0" smtClean="0"/>
          </a:p>
          <a:p>
            <a:pPr lvl="1">
              <a:buNone/>
            </a:pPr>
            <a:r>
              <a:rPr lang="pt-BR" dirty="0" smtClean="0"/>
              <a:t>*</a:t>
            </a:r>
            <a:r>
              <a:rPr lang="pt-BR" dirty="0" err="1" smtClean="0"/>
              <a:t>excessão</a:t>
            </a:r>
            <a:r>
              <a:rPr lang="pt-BR" dirty="0" smtClean="0"/>
              <a:t>: pacientes com baixa perfusão tecidual (cérebro, coração e rins). Propensos: pacientes com HAS e portadores de grave IC.</a:t>
            </a:r>
          </a:p>
          <a:p>
            <a:endParaRPr lang="pt-B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214290"/>
            <a:ext cx="7467600" cy="928710"/>
          </a:xfrm>
        </p:spPr>
        <p:txBody>
          <a:bodyPr/>
          <a:lstStyle/>
          <a:p>
            <a:pPr algn="ctr"/>
            <a:r>
              <a:rPr lang="pt-BR" dirty="0" smtClean="0"/>
              <a:t>Posologia </a:t>
            </a:r>
            <a:endParaRPr lang="pt-BR" dirty="0"/>
          </a:p>
        </p:txBody>
      </p:sp>
      <p:sp>
        <p:nvSpPr>
          <p:cNvPr id="3" name="Espaço Reservado para Conteúdo 2"/>
          <p:cNvSpPr>
            <a:spLocks noGrp="1"/>
          </p:cNvSpPr>
          <p:nvPr>
            <p:ph idx="1"/>
          </p:nvPr>
        </p:nvSpPr>
        <p:spPr>
          <a:xfrm>
            <a:off x="457200" y="1142984"/>
            <a:ext cx="8401080" cy="5500726"/>
          </a:xfrm>
        </p:spPr>
        <p:txBody>
          <a:bodyPr/>
          <a:lstStyle/>
          <a:p>
            <a:r>
              <a:rPr lang="pt-BR" dirty="0" smtClean="0"/>
              <a:t>Cardiosseletivos:</a:t>
            </a:r>
          </a:p>
          <a:p>
            <a:pPr lvl="1"/>
            <a:r>
              <a:rPr lang="pt-BR" dirty="0" err="1" smtClean="0"/>
              <a:t>Atenolol</a:t>
            </a:r>
            <a:r>
              <a:rPr lang="pt-BR" dirty="0" smtClean="0"/>
              <a:t>: iniciar com 25 a 100 </a:t>
            </a:r>
            <a:r>
              <a:rPr lang="pt-BR" dirty="0" err="1" smtClean="0"/>
              <a:t>mg</a:t>
            </a:r>
            <a:r>
              <a:rPr lang="pt-BR" dirty="0" smtClean="0"/>
              <a:t> diários,em dose única.</a:t>
            </a:r>
          </a:p>
          <a:p>
            <a:pPr lvl="1"/>
            <a:r>
              <a:rPr lang="pt-BR" dirty="0" err="1" smtClean="0"/>
              <a:t>Metoprolol</a:t>
            </a:r>
            <a:r>
              <a:rPr lang="pt-BR" dirty="0" smtClean="0"/>
              <a:t>: angina: iniciar com 50 a 100mg, 2X ao dia. Pós-IAM 100 </a:t>
            </a:r>
            <a:r>
              <a:rPr lang="pt-BR" dirty="0" err="1" smtClean="0"/>
              <a:t>mg</a:t>
            </a:r>
            <a:r>
              <a:rPr lang="pt-BR" dirty="0" smtClean="0"/>
              <a:t>, 2X ao dia.</a:t>
            </a:r>
          </a:p>
          <a:p>
            <a:r>
              <a:rPr lang="pt-BR" dirty="0" smtClean="0"/>
              <a:t>Não seletivos:</a:t>
            </a:r>
          </a:p>
          <a:p>
            <a:pPr lvl="1"/>
            <a:r>
              <a:rPr lang="pt-BR" dirty="0" err="1" smtClean="0"/>
              <a:t>Nodolol</a:t>
            </a:r>
            <a:r>
              <a:rPr lang="pt-BR" dirty="0" smtClean="0"/>
              <a:t>: iniciar com 40mg e aumentar até 240mg 1X dia , doses maiores devem ser dadas 2X dia.</a:t>
            </a:r>
          </a:p>
          <a:p>
            <a:pPr lvl="1"/>
            <a:r>
              <a:rPr lang="pt-BR" dirty="0" err="1" smtClean="0"/>
              <a:t>Propanolol</a:t>
            </a:r>
            <a:r>
              <a:rPr lang="pt-BR" dirty="0" smtClean="0"/>
              <a:t>: para angina, iniciar com 10 a 20 </a:t>
            </a:r>
            <a:r>
              <a:rPr lang="pt-BR" dirty="0" err="1" smtClean="0"/>
              <a:t>mg</a:t>
            </a:r>
            <a:r>
              <a:rPr lang="pt-BR" dirty="0" smtClean="0"/>
              <a:t>, 2 a 3X ao dia, elevando a dose até 240 </a:t>
            </a:r>
            <a:r>
              <a:rPr lang="pt-BR" dirty="0" err="1" smtClean="0"/>
              <a:t>mg</a:t>
            </a:r>
            <a:r>
              <a:rPr lang="pt-BR" dirty="0" smtClean="0"/>
              <a:t> diários. Para a prevenção secundária do IAM, até 180 a 240 </a:t>
            </a:r>
            <a:r>
              <a:rPr lang="pt-BR" dirty="0" err="1" smtClean="0"/>
              <a:t>mg</a:t>
            </a:r>
            <a:r>
              <a:rPr lang="pt-BR" dirty="0" smtClean="0"/>
              <a:t> diários, divididos em 3 doses.</a:t>
            </a:r>
          </a:p>
          <a:p>
            <a:pPr lvl="1"/>
            <a:endParaRPr lang="pt-BR" dirty="0" smtClean="0"/>
          </a:p>
          <a:p>
            <a:endParaRPr lang="pt-B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lgn="ctr"/>
            <a:r>
              <a:rPr lang="pt-BR" dirty="0" smtClean="0"/>
              <a:t>Antagonistas do cálcio</a:t>
            </a:r>
            <a:endParaRPr lang="pt-BR" dirty="0"/>
          </a:p>
        </p:txBody>
      </p:sp>
      <p:sp>
        <p:nvSpPr>
          <p:cNvPr id="3" name="Subtítulo 2"/>
          <p:cNvSpPr>
            <a:spLocks noGrp="1"/>
          </p:cNvSpPr>
          <p:nvPr>
            <p:ph type="subTitle" idx="1"/>
          </p:nvPr>
        </p:nvSpPr>
        <p:spPr/>
        <p:txBody>
          <a:bodyPr/>
          <a:lstStyle/>
          <a:p>
            <a:endParaRPr lang="pt-B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500042"/>
            <a:ext cx="8329642" cy="5929354"/>
          </a:xfrm>
        </p:spPr>
        <p:txBody>
          <a:bodyPr>
            <a:normAutofit/>
          </a:bodyPr>
          <a:lstStyle/>
          <a:p>
            <a:r>
              <a:rPr lang="pt-BR" dirty="0" smtClean="0"/>
              <a:t>Papel do cálcio como ativador da contração muscular e da atividade específica da células do nós sinusal e A-V.</a:t>
            </a:r>
          </a:p>
          <a:p>
            <a:endParaRPr lang="pt-BR" dirty="0" smtClean="0"/>
          </a:p>
          <a:p>
            <a:r>
              <a:rPr lang="pt-BR" dirty="0" smtClean="0"/>
              <a:t>A entrada celular do cálcio faz-se através de canais específicos, a maioria do tipo voltagem-dependente.</a:t>
            </a:r>
          </a:p>
          <a:p>
            <a:endParaRPr lang="pt-BR" dirty="0" smtClean="0"/>
          </a:p>
          <a:p>
            <a:r>
              <a:rPr lang="pt-BR" dirty="0" smtClean="0"/>
              <a:t>As ações cardíacas e periférica dos antagonistas do cálcio levam uma diminuição do consumo de oxigênio pelo miocárdio.</a:t>
            </a:r>
            <a:endParaRPr lang="pt-B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357166"/>
            <a:ext cx="8329642" cy="6143668"/>
          </a:xfrm>
        </p:spPr>
        <p:txBody>
          <a:bodyPr>
            <a:normAutofit/>
          </a:bodyPr>
          <a:lstStyle/>
          <a:p>
            <a:pPr marL="0" indent="0"/>
            <a:r>
              <a:rPr lang="pt-BR" b="1" dirty="0" smtClean="0"/>
              <a:t>Aorta e Grandes Vasos:</a:t>
            </a:r>
          </a:p>
          <a:p>
            <a:pPr marL="0" indent="0">
              <a:buNone/>
            </a:pPr>
            <a:r>
              <a:rPr lang="pt-BR" dirty="0" smtClean="0"/>
              <a:t> • A aorta é o principal tronco das artérias sistêmicas. </a:t>
            </a:r>
          </a:p>
          <a:p>
            <a:pPr marL="0" indent="0">
              <a:buNone/>
            </a:pPr>
            <a:r>
              <a:rPr lang="pt-BR" dirty="0" smtClean="0"/>
              <a:t>• É dividida em: aorta ascendente, arco da aorta e porções torácica e abdominal da aorta ascendente. </a:t>
            </a:r>
          </a:p>
          <a:p>
            <a:pPr marL="0" indent="0">
              <a:buNone/>
            </a:pPr>
            <a:r>
              <a:rPr lang="pt-BR" dirty="0" smtClean="0"/>
              <a:t>• Tem cerca de 3cm de diâmetro na sua saída</a:t>
            </a:r>
            <a:r>
              <a:rPr lang="pt-BR" dirty="0" smtClean="0"/>
              <a:t>.</a:t>
            </a:r>
          </a:p>
          <a:p>
            <a:pPr marL="0" indent="0">
              <a:buNone/>
            </a:pPr>
            <a:endParaRPr lang="pt-BR" dirty="0" smtClean="0"/>
          </a:p>
          <a:p>
            <a:pPr marL="0" indent="0">
              <a:buNone/>
            </a:pPr>
            <a:r>
              <a:rPr lang="pt-BR" dirty="0" smtClean="0"/>
              <a:t> </a:t>
            </a:r>
          </a:p>
          <a:p>
            <a:pPr marL="0" indent="0">
              <a:buNone/>
            </a:pPr>
            <a:r>
              <a:rPr lang="pt-BR" dirty="0" smtClean="0"/>
              <a:t> </a:t>
            </a:r>
            <a:endParaRPr lang="pt-BR" dirty="0"/>
          </a:p>
        </p:txBody>
      </p:sp>
      <p:pic>
        <p:nvPicPr>
          <p:cNvPr id="4" name="Espaço Reservado para Conteúdo 3" descr="download.png"/>
          <p:cNvPicPr>
            <a:picLocks noChangeAspect="1"/>
          </p:cNvPicPr>
          <p:nvPr/>
        </p:nvPicPr>
        <p:blipFill>
          <a:blip r:embed="rId2"/>
          <a:stretch>
            <a:fillRect/>
          </a:stretch>
        </p:blipFill>
        <p:spPr>
          <a:xfrm>
            <a:off x="1928794" y="4000504"/>
            <a:ext cx="4000528" cy="2857496"/>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285728"/>
            <a:ext cx="8401080" cy="6572272"/>
          </a:xfrm>
        </p:spPr>
        <p:txBody>
          <a:bodyPr>
            <a:normAutofit/>
          </a:bodyPr>
          <a:lstStyle/>
          <a:p>
            <a:pPr>
              <a:buNone/>
            </a:pPr>
            <a:endParaRPr lang="pt-BR" dirty="0" smtClean="0"/>
          </a:p>
          <a:p>
            <a:r>
              <a:rPr lang="pt-BR" dirty="0" smtClean="0"/>
              <a:t>Esses fármacos são empregado, sobretudo, no tratamento do vaso espasmo coronariano crônico. Os bloqueadores dos canais de cálcio aliviam o vasoespasmo dos vasos coronários através da dilatação das artérias coronárias epicárdicas e dos vasos de resistência arteriolares.</a:t>
            </a:r>
          </a:p>
          <a:p>
            <a:endParaRPr lang="pt-BR" dirty="0" smtClean="0"/>
          </a:p>
          <a:p>
            <a:r>
              <a:rPr lang="pt-BR" dirty="0" smtClean="0"/>
              <a:t>Hemodinamicamente combina </a:t>
            </a:r>
            <a:r>
              <a:rPr lang="pt-BR" b="1" dirty="0" smtClean="0"/>
              <a:t>dilatação arteriolar</a:t>
            </a:r>
            <a:r>
              <a:rPr lang="pt-BR" dirty="0" smtClean="0"/>
              <a:t> e com isso, </a:t>
            </a:r>
            <a:r>
              <a:rPr lang="pt-BR" b="1" dirty="0" smtClean="0"/>
              <a:t>diminuição da pós-carga</a:t>
            </a:r>
            <a:r>
              <a:rPr lang="pt-BR" dirty="0" smtClean="0"/>
              <a:t> com redução </a:t>
            </a:r>
            <a:r>
              <a:rPr lang="pt-BR" b="1" dirty="0" smtClean="0"/>
              <a:t>da FC </a:t>
            </a:r>
            <a:r>
              <a:rPr lang="pt-BR" dirty="0" smtClean="0"/>
              <a:t>e, sem nenhuma ou pouca alteração no DC.</a:t>
            </a:r>
          </a:p>
          <a:p>
            <a:endParaRPr lang="pt-BR" dirty="0" smtClean="0"/>
          </a:p>
          <a:p>
            <a:endParaRPr lang="pt-B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err="1" smtClean="0"/>
              <a:t>Verapamil</a:t>
            </a:r>
            <a:endParaRPr lang="pt-BR" dirty="0"/>
          </a:p>
        </p:txBody>
      </p:sp>
      <p:sp>
        <p:nvSpPr>
          <p:cNvPr id="3" name="Espaço Reservado para Conteúdo 2"/>
          <p:cNvSpPr>
            <a:spLocks noGrp="1"/>
          </p:cNvSpPr>
          <p:nvPr>
            <p:ph idx="1"/>
          </p:nvPr>
        </p:nvSpPr>
        <p:spPr>
          <a:xfrm>
            <a:off x="214282" y="1285860"/>
            <a:ext cx="8715436" cy="5572140"/>
          </a:xfrm>
        </p:spPr>
        <p:txBody>
          <a:bodyPr>
            <a:normAutofit/>
          </a:bodyPr>
          <a:lstStyle/>
          <a:p>
            <a:r>
              <a:rPr lang="pt-BR" dirty="0" smtClean="0"/>
              <a:t>Indicações:</a:t>
            </a:r>
          </a:p>
          <a:p>
            <a:pPr lvl="1"/>
            <a:r>
              <a:rPr lang="pt-BR" dirty="0" smtClean="0"/>
              <a:t>Angina do peito, hipertensão arterial, </a:t>
            </a:r>
            <a:r>
              <a:rPr lang="pt-BR" dirty="0" err="1" smtClean="0"/>
              <a:t>cardiomiopatia</a:t>
            </a:r>
            <a:r>
              <a:rPr lang="pt-BR" dirty="0" smtClean="0"/>
              <a:t> hipertrófica e arritmias supraventriculares.</a:t>
            </a:r>
          </a:p>
          <a:p>
            <a:r>
              <a:rPr lang="pt-BR" dirty="0" smtClean="0"/>
              <a:t>Farmacocinética</a:t>
            </a:r>
          </a:p>
          <a:p>
            <a:pPr lvl="1"/>
            <a:r>
              <a:rPr lang="pt-BR" dirty="0" smtClean="0"/>
              <a:t>Bem absorvido pelo TGI, após </a:t>
            </a:r>
            <a:r>
              <a:rPr lang="pt-BR" dirty="0" err="1" smtClean="0"/>
              <a:t>adm</a:t>
            </a:r>
            <a:r>
              <a:rPr lang="pt-BR" dirty="0" smtClean="0"/>
              <a:t>. Oral</a:t>
            </a:r>
          </a:p>
          <a:p>
            <a:pPr lvl="1"/>
            <a:r>
              <a:rPr lang="pt-BR" dirty="0" smtClean="0"/>
              <a:t>Metabolismo de 1ª passagem em cerca de 85%</a:t>
            </a:r>
          </a:p>
          <a:p>
            <a:pPr lvl="1"/>
            <a:r>
              <a:rPr lang="pt-BR" dirty="0" smtClean="0"/>
              <a:t>Ligação protéica de 90%</a:t>
            </a:r>
          </a:p>
          <a:p>
            <a:pPr lvl="1"/>
            <a:r>
              <a:rPr lang="pt-BR" dirty="0" smtClean="0"/>
              <a:t>Metabólito </a:t>
            </a:r>
            <a:r>
              <a:rPr lang="pt-BR" dirty="0" err="1" smtClean="0"/>
              <a:t>norverapamil</a:t>
            </a:r>
            <a:r>
              <a:rPr lang="pt-BR" dirty="0" smtClean="0"/>
              <a:t> é </a:t>
            </a:r>
            <a:r>
              <a:rPr lang="pt-BR" dirty="0" err="1" smtClean="0"/>
              <a:t>responsavel</a:t>
            </a:r>
            <a:r>
              <a:rPr lang="pt-BR" dirty="0" smtClean="0"/>
              <a:t> por cerca de 15% dos efeitos hemodinâmicos</a:t>
            </a:r>
          </a:p>
          <a:p>
            <a:pPr lvl="1"/>
            <a:r>
              <a:rPr lang="pt-BR" dirty="0" smtClean="0"/>
              <a:t>70% é excretado pelos rins e o restante pelo trato intestinal</a:t>
            </a:r>
          </a:p>
          <a:p>
            <a:endParaRPr lang="pt-BR"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14282" y="285728"/>
            <a:ext cx="8643998" cy="6357982"/>
          </a:xfrm>
        </p:spPr>
        <p:txBody>
          <a:bodyPr/>
          <a:lstStyle/>
          <a:p>
            <a:r>
              <a:rPr lang="pt-BR" dirty="0" smtClean="0"/>
              <a:t>Farmacodinâmica:</a:t>
            </a:r>
          </a:p>
          <a:p>
            <a:endParaRPr lang="pt-BR" dirty="0" smtClean="0"/>
          </a:p>
          <a:p>
            <a:pPr lvl="1"/>
            <a:r>
              <a:rPr lang="pt-BR" dirty="0" smtClean="0"/>
              <a:t>Bloqueio da entrada de cálcio na célula miocárdica reduz a contratilidade e aumenta a complacência ventricular.</a:t>
            </a:r>
          </a:p>
          <a:p>
            <a:pPr lvl="1"/>
            <a:endParaRPr lang="pt-BR" dirty="0" smtClean="0"/>
          </a:p>
          <a:p>
            <a:pPr lvl="1"/>
            <a:r>
              <a:rPr lang="pt-BR" dirty="0" smtClean="0"/>
              <a:t>Na célula muscular lisa dos vasos promove vasodilatação</a:t>
            </a:r>
          </a:p>
          <a:p>
            <a:endParaRPr lang="pt-B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err="1" smtClean="0"/>
              <a:t>Diltiazem</a:t>
            </a:r>
            <a:r>
              <a:rPr lang="pt-BR" dirty="0" smtClean="0"/>
              <a:t> </a:t>
            </a:r>
            <a:endParaRPr lang="pt-BR" dirty="0"/>
          </a:p>
        </p:txBody>
      </p:sp>
      <p:sp>
        <p:nvSpPr>
          <p:cNvPr id="3" name="Espaço Reservado para Conteúdo 2"/>
          <p:cNvSpPr>
            <a:spLocks noGrp="1"/>
          </p:cNvSpPr>
          <p:nvPr>
            <p:ph idx="1"/>
          </p:nvPr>
        </p:nvSpPr>
        <p:spPr/>
        <p:txBody>
          <a:bodyPr/>
          <a:lstStyle/>
          <a:p>
            <a:r>
              <a:rPr lang="pt-BR" dirty="0" smtClean="0"/>
              <a:t>FARMACOCINÉTICA:</a:t>
            </a:r>
          </a:p>
          <a:p>
            <a:pPr lvl="1"/>
            <a:r>
              <a:rPr lang="pt-BR" dirty="0" smtClean="0"/>
              <a:t>Boa absorção por VO (90%), com metabolismo de 1ª passagem;</a:t>
            </a:r>
          </a:p>
          <a:p>
            <a:pPr lvl="1"/>
            <a:r>
              <a:rPr lang="pt-BR" dirty="0" smtClean="0"/>
              <a:t>Inicio da ação 15 a 30 min., com pico em 1 a 2 </a:t>
            </a:r>
            <a:r>
              <a:rPr lang="pt-BR" dirty="0" err="1" smtClean="0"/>
              <a:t>hrs</a:t>
            </a:r>
            <a:r>
              <a:rPr lang="pt-BR" dirty="0" smtClean="0"/>
              <a:t>., sendo sua </a:t>
            </a:r>
            <a:r>
              <a:rPr lang="pt-BR" dirty="0" err="1" smtClean="0"/>
              <a:t>biodisponibilidade</a:t>
            </a:r>
            <a:r>
              <a:rPr lang="pt-BR" dirty="0" smtClean="0"/>
              <a:t> de 40%.</a:t>
            </a:r>
          </a:p>
          <a:p>
            <a:pPr lvl="1"/>
            <a:r>
              <a:rPr lang="pt-BR" dirty="0" smtClean="0"/>
              <a:t>35% são excretados pelos rins e 65% pelo TGI</a:t>
            </a:r>
          </a:p>
          <a:p>
            <a:endParaRPr lang="pt-BR"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smtClean="0"/>
              <a:t>FARMACODINÂMICA:</a:t>
            </a:r>
          </a:p>
          <a:p>
            <a:pPr lvl="1"/>
            <a:r>
              <a:rPr lang="pt-BR" dirty="0" smtClean="0"/>
              <a:t>Efeito vasodilatador coronariano e diminui o consumo de oxigênio do miocárdio pela redução da FC e da RAP.</a:t>
            </a:r>
          </a:p>
          <a:p>
            <a:pPr lvl="1"/>
            <a:r>
              <a:rPr lang="pt-BR" dirty="0" smtClean="0"/>
              <a:t>Previne o espasmo na circulação coronariana, sendo útil no tratamento da angina variante.</a:t>
            </a:r>
          </a:p>
          <a:p>
            <a:endParaRPr lang="pt-BR"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err="1" smtClean="0"/>
              <a:t>Nifedipina</a:t>
            </a:r>
            <a:endParaRPr lang="pt-BR" dirty="0"/>
          </a:p>
        </p:txBody>
      </p:sp>
      <p:sp>
        <p:nvSpPr>
          <p:cNvPr id="3" name="Espaço Reservado para Conteúdo 2"/>
          <p:cNvSpPr>
            <a:spLocks noGrp="1"/>
          </p:cNvSpPr>
          <p:nvPr>
            <p:ph idx="1"/>
          </p:nvPr>
        </p:nvSpPr>
        <p:spPr/>
        <p:txBody>
          <a:bodyPr>
            <a:normAutofit lnSpcReduction="10000"/>
          </a:bodyPr>
          <a:lstStyle/>
          <a:p>
            <a:r>
              <a:rPr lang="pt-BR" dirty="0" smtClean="0"/>
              <a:t>FARMACOCINÉTICA:</a:t>
            </a:r>
          </a:p>
          <a:p>
            <a:pPr lvl="1"/>
            <a:r>
              <a:rPr lang="pt-BR" dirty="0" smtClean="0"/>
              <a:t>Quase totalmente absorvida pelo TGI</a:t>
            </a:r>
          </a:p>
          <a:p>
            <a:pPr lvl="1"/>
            <a:r>
              <a:rPr lang="pt-BR" dirty="0" smtClean="0"/>
              <a:t>Pico do nível sérico em 20 a 45 minutos</a:t>
            </a:r>
          </a:p>
          <a:p>
            <a:pPr lvl="1"/>
            <a:r>
              <a:rPr lang="pt-BR" dirty="0" smtClean="0"/>
              <a:t>Meia-vida de 3h.</a:t>
            </a:r>
          </a:p>
          <a:p>
            <a:pPr lvl="1"/>
            <a:r>
              <a:rPr lang="pt-BR" dirty="0" smtClean="0"/>
              <a:t>Ligação protéica ao nível de 92% e sofre intenso metabolismo hepático de 1ª passagem, sendo seus metabólitos inativos.</a:t>
            </a:r>
          </a:p>
          <a:p>
            <a:pPr lvl="1"/>
            <a:r>
              <a:rPr lang="pt-BR" dirty="0" smtClean="0"/>
              <a:t>Efeito hipotensor: 20 </a:t>
            </a:r>
            <a:r>
              <a:rPr lang="pt-BR" dirty="0" err="1" smtClean="0"/>
              <a:t>min</a:t>
            </a:r>
            <a:r>
              <a:rPr lang="pt-BR" dirty="0" smtClean="0"/>
              <a:t> por VO e 5 </a:t>
            </a:r>
            <a:r>
              <a:rPr lang="pt-BR" dirty="0" err="1" smtClean="0"/>
              <a:t>min</a:t>
            </a:r>
            <a:r>
              <a:rPr lang="pt-BR" dirty="0" smtClean="0"/>
              <a:t> por VS.</a:t>
            </a:r>
          </a:p>
          <a:p>
            <a:pPr lvl="1"/>
            <a:r>
              <a:rPr lang="pt-BR" dirty="0" smtClean="0"/>
              <a:t>Duração de ação varia de 4 a 8 horas.</a:t>
            </a:r>
          </a:p>
          <a:p>
            <a:endParaRPr lang="pt-BR"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smtClean="0"/>
              <a:t>FARMACODINÂMICA:</a:t>
            </a:r>
          </a:p>
          <a:p>
            <a:pPr lvl="1"/>
            <a:r>
              <a:rPr lang="pt-BR" dirty="0" smtClean="0"/>
              <a:t>Efeito </a:t>
            </a:r>
            <a:r>
              <a:rPr lang="pt-BR" dirty="0" err="1" smtClean="0"/>
              <a:t>vasodilator</a:t>
            </a:r>
            <a:r>
              <a:rPr lang="pt-BR" dirty="0" smtClean="0"/>
              <a:t>  periférico e coronariano, com </a:t>
            </a:r>
            <a:r>
              <a:rPr lang="pt-BR" dirty="0" err="1" smtClean="0"/>
              <a:t>consequente</a:t>
            </a:r>
            <a:r>
              <a:rPr lang="pt-BR" dirty="0" smtClean="0"/>
              <a:t> redução da pós-carga e do consumo de oxigênio pelo miocárdio e aumento do fluxo sanguíneo coronariano.</a:t>
            </a:r>
          </a:p>
          <a:p>
            <a:endParaRPr lang="pt-BR"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Outros agentes terapêuticos</a:t>
            </a:r>
            <a:endParaRPr lang="pt-BR" dirty="0"/>
          </a:p>
        </p:txBody>
      </p:sp>
      <p:sp>
        <p:nvSpPr>
          <p:cNvPr id="3" name="Espaço Reservado para Conteúdo 2"/>
          <p:cNvSpPr>
            <a:spLocks noGrp="1"/>
          </p:cNvSpPr>
          <p:nvPr>
            <p:ph idx="1"/>
          </p:nvPr>
        </p:nvSpPr>
        <p:spPr/>
        <p:txBody>
          <a:bodyPr/>
          <a:lstStyle/>
          <a:p>
            <a:r>
              <a:rPr lang="pt-BR" dirty="0" smtClean="0"/>
              <a:t>AMIODARONA:</a:t>
            </a:r>
          </a:p>
          <a:p>
            <a:pPr lvl="1"/>
            <a:r>
              <a:rPr lang="pt-BR" dirty="0" smtClean="0"/>
              <a:t>Arritmias;</a:t>
            </a:r>
          </a:p>
          <a:p>
            <a:pPr lvl="1"/>
            <a:r>
              <a:rPr lang="pt-BR" dirty="0" smtClean="0"/>
              <a:t>A sua ação antianginosa parece decorrer, basicamente, do seu efeito redutor do consumo de oxigênio pelo miocárdio (ação depressora sobre o nó sinusal e vasodilatação periférica) e elevador do fluxo coronariano (relaxamento diastólico ventricular).</a:t>
            </a:r>
          </a:p>
          <a:p>
            <a:pPr lvl="1"/>
            <a:r>
              <a:rPr lang="pt-BR" dirty="0" smtClean="0"/>
              <a:t>Droga de 2º escolha.</a:t>
            </a:r>
          </a:p>
          <a:p>
            <a:endParaRPr lang="pt-BR"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Antiagregantes plaquetários</a:t>
            </a:r>
            <a:endParaRPr lang="pt-BR" dirty="0"/>
          </a:p>
        </p:txBody>
      </p:sp>
      <p:sp>
        <p:nvSpPr>
          <p:cNvPr id="3" name="Espaço Reservado para Conteúdo 2"/>
          <p:cNvSpPr>
            <a:spLocks noGrp="1"/>
          </p:cNvSpPr>
          <p:nvPr>
            <p:ph idx="1"/>
          </p:nvPr>
        </p:nvSpPr>
        <p:spPr>
          <a:xfrm>
            <a:off x="0" y="1357298"/>
            <a:ext cx="8858280" cy="5500702"/>
          </a:xfrm>
        </p:spPr>
        <p:txBody>
          <a:bodyPr>
            <a:normAutofit/>
          </a:bodyPr>
          <a:lstStyle/>
          <a:p>
            <a:r>
              <a:rPr lang="pt-BR" dirty="0" smtClean="0"/>
              <a:t>Agregação plaquetária e formação de trombos são ocorrências importante na doença isquêmica do coração.</a:t>
            </a:r>
          </a:p>
          <a:p>
            <a:r>
              <a:rPr lang="pt-BR" dirty="0" smtClean="0"/>
              <a:t>Aspirina:</a:t>
            </a:r>
          </a:p>
          <a:p>
            <a:pPr lvl="1"/>
            <a:r>
              <a:rPr lang="pt-BR" dirty="0" smtClean="0"/>
              <a:t>Inativa, </a:t>
            </a:r>
            <a:r>
              <a:rPr lang="pt-BR" dirty="0" err="1" smtClean="0"/>
              <a:t>irreversívelmente</a:t>
            </a:r>
            <a:r>
              <a:rPr lang="pt-BR" dirty="0" smtClean="0"/>
              <a:t> a enzima </a:t>
            </a:r>
            <a:r>
              <a:rPr lang="pt-BR" dirty="0" err="1" smtClean="0"/>
              <a:t>cicloxigenase</a:t>
            </a:r>
            <a:r>
              <a:rPr lang="pt-BR" dirty="0" smtClean="0"/>
              <a:t>.</a:t>
            </a:r>
          </a:p>
          <a:p>
            <a:pPr lvl="1"/>
            <a:r>
              <a:rPr lang="pt-BR" dirty="0" smtClean="0"/>
              <a:t>Nas plaquetas, resulta no bloqueio da síntese de </a:t>
            </a:r>
            <a:r>
              <a:rPr lang="pt-BR" dirty="0" err="1" smtClean="0"/>
              <a:t>tromboxano</a:t>
            </a:r>
            <a:r>
              <a:rPr lang="pt-BR" dirty="0" smtClean="0"/>
              <a:t> A2.</a:t>
            </a:r>
          </a:p>
          <a:p>
            <a:pPr lvl="1"/>
            <a:r>
              <a:rPr lang="pt-BR" dirty="0" smtClean="0"/>
              <a:t>Em pacientes com angina instável, a aspirina em doses diárias de 75 a 1300 </a:t>
            </a:r>
            <a:r>
              <a:rPr lang="pt-BR" dirty="0" err="1" smtClean="0"/>
              <a:t>mg</a:t>
            </a:r>
            <a:r>
              <a:rPr lang="pt-BR" dirty="0" smtClean="0"/>
              <a:t>, reduz a incidência de IAM e de morte cardíaca em 50 a 70%.</a:t>
            </a:r>
            <a:endParaRPr lang="pt-BR"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Tratamento anticoagulante</a:t>
            </a:r>
            <a:endParaRPr lang="pt-BR" dirty="0"/>
          </a:p>
        </p:txBody>
      </p:sp>
      <p:sp>
        <p:nvSpPr>
          <p:cNvPr id="3" name="Espaço Reservado para Conteúdo 2"/>
          <p:cNvSpPr>
            <a:spLocks noGrp="1"/>
          </p:cNvSpPr>
          <p:nvPr>
            <p:ph idx="1"/>
          </p:nvPr>
        </p:nvSpPr>
        <p:spPr>
          <a:xfrm>
            <a:off x="214282" y="1214422"/>
            <a:ext cx="8572560" cy="5357850"/>
          </a:xfrm>
        </p:spPr>
        <p:txBody>
          <a:bodyPr>
            <a:normAutofit fontScale="92500" lnSpcReduction="10000"/>
          </a:bodyPr>
          <a:lstStyle/>
          <a:p>
            <a:r>
              <a:rPr lang="pt-BR" dirty="0" smtClean="0"/>
              <a:t>Efeito antitrombótico</a:t>
            </a:r>
          </a:p>
          <a:p>
            <a:r>
              <a:rPr lang="pt-BR" dirty="0" smtClean="0"/>
              <a:t>Para quadros agudos, previne a formação de trombos intracavitários, como no caso de infarto anterior extenso.</a:t>
            </a:r>
          </a:p>
          <a:p>
            <a:r>
              <a:rPr lang="pt-BR" dirty="0" smtClean="0"/>
              <a:t>O tratamento agudo deve ser iniciado com </a:t>
            </a:r>
            <a:r>
              <a:rPr lang="pt-BR" dirty="0" err="1" smtClean="0"/>
              <a:t>heparina</a:t>
            </a:r>
            <a:r>
              <a:rPr lang="pt-BR" dirty="0" smtClean="0"/>
              <a:t> e , se houver indicação, continuado com </a:t>
            </a:r>
            <a:r>
              <a:rPr lang="pt-BR" dirty="0" err="1" smtClean="0"/>
              <a:t>anticoagulação</a:t>
            </a:r>
            <a:r>
              <a:rPr lang="pt-BR" dirty="0" smtClean="0"/>
              <a:t> por VO.</a:t>
            </a:r>
          </a:p>
          <a:p>
            <a:endParaRPr lang="pt-BR" dirty="0" smtClean="0"/>
          </a:p>
          <a:p>
            <a:r>
              <a:rPr lang="pt-BR" dirty="0" smtClean="0"/>
              <a:t>Salvo em contra-indicação, o uso de </a:t>
            </a:r>
            <a:r>
              <a:rPr lang="pt-BR" dirty="0" err="1" smtClean="0"/>
              <a:t>heparina</a:t>
            </a:r>
            <a:r>
              <a:rPr lang="pt-BR" dirty="0" smtClean="0"/>
              <a:t> por via endovenosa, nos 3 a 4 dias pós-infarto agudo do miocárdio,tem sido rotina, mesmo em pacientes não </a:t>
            </a:r>
            <a:r>
              <a:rPr lang="pt-BR" dirty="0" err="1" smtClean="0"/>
              <a:t>trombolisados</a:t>
            </a:r>
            <a:r>
              <a:rPr lang="pt-BR" dirty="0" smtClean="0"/>
              <a:t>.</a:t>
            </a:r>
          </a:p>
          <a:p>
            <a:endParaRPr lang="pt-B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28604"/>
            <a:ext cx="8115328" cy="6000792"/>
          </a:xfrm>
        </p:spPr>
        <p:txBody>
          <a:bodyPr/>
          <a:lstStyle/>
          <a:p>
            <a:pPr marL="0" indent="0"/>
            <a:r>
              <a:rPr lang="pt-BR" b="1" dirty="0" smtClean="0"/>
              <a:t>Vascularização</a:t>
            </a:r>
            <a:r>
              <a:rPr lang="pt-BR" dirty="0" smtClean="0"/>
              <a:t>:</a:t>
            </a:r>
          </a:p>
          <a:p>
            <a:pPr marL="301752" lvl="1" indent="0"/>
            <a:r>
              <a:rPr lang="pt-BR" dirty="0" smtClean="0"/>
              <a:t>Formado </a:t>
            </a:r>
            <a:r>
              <a:rPr lang="pt-BR" dirty="0" smtClean="0"/>
              <a:t>pelas artérias coronárias e veias cardíacas</a:t>
            </a:r>
            <a:r>
              <a:rPr lang="pt-BR" dirty="0" smtClean="0"/>
              <a:t>.</a:t>
            </a:r>
          </a:p>
          <a:p>
            <a:pPr marL="301752" lvl="1" indent="0"/>
            <a:r>
              <a:rPr lang="pt-BR" dirty="0" smtClean="0"/>
              <a:t> </a:t>
            </a:r>
            <a:r>
              <a:rPr lang="pt-BR" dirty="0" smtClean="0"/>
              <a:t>Endocárdio e tecido subendocárdico = irrigado por difusão</a:t>
            </a:r>
            <a:r>
              <a:rPr lang="pt-BR" dirty="0" smtClean="0"/>
              <a:t>.</a:t>
            </a:r>
          </a:p>
          <a:p>
            <a:pPr marL="301752" lvl="1" indent="0"/>
            <a:r>
              <a:rPr lang="pt-BR" dirty="0" smtClean="0"/>
              <a:t> </a:t>
            </a:r>
            <a:r>
              <a:rPr lang="pt-BR" dirty="0" smtClean="0"/>
              <a:t>Miocárdio e </a:t>
            </a:r>
            <a:r>
              <a:rPr lang="pt-BR" dirty="0" err="1" smtClean="0"/>
              <a:t>epicárdio</a:t>
            </a:r>
            <a:r>
              <a:rPr lang="pt-BR" dirty="0" smtClean="0"/>
              <a:t> = artérias </a:t>
            </a:r>
            <a:r>
              <a:rPr lang="pt-BR" dirty="0" smtClean="0"/>
              <a:t>coronárias.</a:t>
            </a:r>
          </a:p>
          <a:p>
            <a:pPr marL="301752" lvl="1" indent="0"/>
            <a:r>
              <a:rPr lang="pt-BR" dirty="0" smtClean="0"/>
              <a:t>Vasos </a:t>
            </a:r>
            <a:r>
              <a:rPr lang="pt-BR" dirty="0" smtClean="0"/>
              <a:t>sanguíneos do coração atravessam a superfície logo abaixo do </a:t>
            </a:r>
            <a:r>
              <a:rPr lang="pt-BR" dirty="0" err="1" smtClean="0"/>
              <a:t>epicárdio</a:t>
            </a:r>
            <a:r>
              <a:rPr lang="pt-BR" dirty="0" smtClean="0"/>
              <a:t>.</a:t>
            </a:r>
          </a:p>
          <a:p>
            <a:pPr marL="301752" lvl="1" indent="0"/>
            <a:r>
              <a:rPr lang="pt-BR" dirty="0" smtClean="0"/>
              <a:t>As </a:t>
            </a:r>
            <a:r>
              <a:rPr lang="pt-BR" dirty="0" smtClean="0"/>
              <a:t>artérias coronárias direita e esquerda originam-se dos seios da aorta.</a:t>
            </a:r>
          </a:p>
          <a:p>
            <a:endParaRPr lang="pt-B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642918"/>
            <a:ext cx="7467600" cy="5483245"/>
          </a:xfrm>
        </p:spPr>
        <p:txBody>
          <a:bodyPr/>
          <a:lstStyle/>
          <a:p>
            <a:r>
              <a:rPr lang="pt-BR" dirty="0" smtClean="0"/>
              <a:t>Casos de angina estável grave e resistente ao uso da terapêutica habitual podem se beneficiar, também, de tratamento anticoagulante prolongado. Nessas circunstância não é conveniente o uso de antiagregante plaquetário, devido ao maior risco de sangramento.</a:t>
            </a:r>
          </a:p>
          <a:p>
            <a:endParaRPr lang="pt-BR" dirty="0" smtClean="0"/>
          </a:p>
          <a:p>
            <a:r>
              <a:rPr lang="pt-BR" dirty="0" smtClean="0"/>
              <a:t>Principais efeitos adversos: </a:t>
            </a:r>
            <a:r>
              <a:rPr lang="pt-BR" dirty="0" err="1" smtClean="0"/>
              <a:t>trombocitopenia</a:t>
            </a:r>
            <a:r>
              <a:rPr lang="pt-BR" dirty="0" smtClean="0"/>
              <a:t> e hemorragia.</a:t>
            </a:r>
          </a:p>
          <a:p>
            <a:endParaRPr lang="pt-BR"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Terapia </a:t>
            </a:r>
            <a:r>
              <a:rPr lang="pt-BR" dirty="0" err="1" smtClean="0"/>
              <a:t>hipolipemiante</a:t>
            </a:r>
            <a:endParaRPr lang="pt-BR" dirty="0"/>
          </a:p>
        </p:txBody>
      </p:sp>
      <p:sp>
        <p:nvSpPr>
          <p:cNvPr id="3" name="Espaço Reservado para Conteúdo 2"/>
          <p:cNvSpPr>
            <a:spLocks noGrp="1"/>
          </p:cNvSpPr>
          <p:nvPr>
            <p:ph idx="1"/>
          </p:nvPr>
        </p:nvSpPr>
        <p:spPr>
          <a:xfrm>
            <a:off x="457200" y="1214422"/>
            <a:ext cx="8329642" cy="5429288"/>
          </a:xfrm>
        </p:spPr>
        <p:txBody>
          <a:bodyPr/>
          <a:lstStyle/>
          <a:p>
            <a:r>
              <a:rPr lang="pt-BR" dirty="0" smtClean="0"/>
              <a:t>A redução de 20 a 40% no nível do colesterol LDL, por períodos de 4 a 5 anos, reduz a incidência em termos de prevenção primária </a:t>
            </a:r>
            <a:r>
              <a:rPr lang="pt-BR" smtClean="0"/>
              <a:t>e secundária, </a:t>
            </a:r>
            <a:r>
              <a:rPr lang="pt-BR" dirty="0" smtClean="0"/>
              <a:t>respectivamente, de :</a:t>
            </a:r>
          </a:p>
          <a:p>
            <a:endParaRPr lang="pt-BR" dirty="0" smtClean="0"/>
          </a:p>
          <a:p>
            <a:pPr lvl="1"/>
            <a:r>
              <a:rPr lang="pt-BR" dirty="0" smtClean="0"/>
              <a:t>Morte coronariana em 28% e 42%</a:t>
            </a:r>
          </a:p>
          <a:p>
            <a:pPr lvl="1"/>
            <a:endParaRPr lang="pt-BR" dirty="0" smtClean="0"/>
          </a:p>
          <a:p>
            <a:pPr lvl="1"/>
            <a:r>
              <a:rPr lang="pt-BR" dirty="0" smtClean="0"/>
              <a:t>Infarto não-fatal em 31% e 34%</a:t>
            </a:r>
          </a:p>
          <a:p>
            <a:pPr lvl="1"/>
            <a:endParaRPr lang="pt-BR" dirty="0" smtClean="0"/>
          </a:p>
          <a:p>
            <a:pPr lvl="1"/>
            <a:r>
              <a:rPr lang="pt-BR" dirty="0" smtClean="0"/>
              <a:t>Mortalidade global em 22% e 30%</a:t>
            </a:r>
          </a:p>
          <a:p>
            <a:endParaRPr lang="pt-BR"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357166"/>
            <a:ext cx="7467600" cy="5768997"/>
          </a:xfrm>
        </p:spPr>
        <p:txBody>
          <a:bodyPr>
            <a:normAutofit fontScale="92500" lnSpcReduction="20000"/>
          </a:bodyPr>
          <a:lstStyle/>
          <a:p>
            <a:pPr>
              <a:buNone/>
            </a:pPr>
            <a:r>
              <a:rPr lang="pt-BR" dirty="0" smtClean="0"/>
              <a:t>Com </a:t>
            </a:r>
            <a:r>
              <a:rPr lang="pt-BR" dirty="0" smtClean="0"/>
              <a:t>relação aos betabloqueadores (BB) na cardiopatia isquêmica crônica podemos corretamente afirmar: </a:t>
            </a:r>
            <a:endParaRPr lang="pt-BR" dirty="0" smtClean="0"/>
          </a:p>
          <a:p>
            <a:pPr marL="550926" indent="-514350">
              <a:buNone/>
            </a:pPr>
            <a:r>
              <a:rPr lang="pt-BR" dirty="0" smtClean="0"/>
              <a:t>A)devem </a:t>
            </a:r>
            <a:r>
              <a:rPr lang="pt-BR" dirty="0" smtClean="0"/>
              <a:t>ser evitados nos pacientes com disfunção </a:t>
            </a:r>
            <a:r>
              <a:rPr lang="pt-BR" dirty="0" smtClean="0"/>
              <a:t>ventricular</a:t>
            </a:r>
          </a:p>
          <a:p>
            <a:pPr marL="550926" indent="-514350">
              <a:buNone/>
            </a:pPr>
            <a:r>
              <a:rPr lang="pt-BR" dirty="0" smtClean="0"/>
              <a:t> B) podem ser utilizado com segurança nos pacientes com distúrbios da condução AV </a:t>
            </a:r>
          </a:p>
          <a:p>
            <a:pPr marL="550926" indent="-514350">
              <a:buNone/>
            </a:pPr>
            <a:r>
              <a:rPr lang="pt-BR" dirty="0" smtClean="0"/>
              <a:t> C) </a:t>
            </a:r>
            <a:r>
              <a:rPr lang="pt-BR" dirty="0" smtClean="0"/>
              <a:t>doentes portadores de asma não apresentam restrições ao seu </a:t>
            </a:r>
            <a:r>
              <a:rPr lang="pt-BR" dirty="0" smtClean="0"/>
              <a:t>uso</a:t>
            </a:r>
          </a:p>
          <a:p>
            <a:pPr marL="550926" indent="-514350">
              <a:buNone/>
            </a:pPr>
            <a:r>
              <a:rPr lang="pt-BR" dirty="0" smtClean="0"/>
              <a:t> </a:t>
            </a:r>
            <a:r>
              <a:rPr lang="pt-BR" dirty="0" smtClean="0"/>
              <a:t>D) a suspensão abrupta da droga em pacientes com uso </a:t>
            </a:r>
            <a:r>
              <a:rPr lang="pt-BR" dirty="0" smtClean="0"/>
              <a:t>crônico </a:t>
            </a:r>
            <a:r>
              <a:rPr lang="pt-BR" dirty="0" smtClean="0"/>
              <a:t>pode precipitar isquemia miocárdica </a:t>
            </a:r>
            <a:endParaRPr lang="pt-BR" dirty="0" smtClean="0"/>
          </a:p>
          <a:p>
            <a:pPr marL="550926" indent="-514350">
              <a:buNone/>
            </a:pPr>
            <a:r>
              <a:rPr lang="pt-BR" dirty="0" smtClean="0"/>
              <a:t>E</a:t>
            </a:r>
            <a:r>
              <a:rPr lang="pt-BR" dirty="0" smtClean="0"/>
              <a:t>) os BB podem ser utilizados com segurança nos pacientes com doença vascular periférica</a:t>
            </a:r>
            <a:endParaRPr lang="pt-B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lstStyle/>
          <a:p>
            <a:endParaRPr lang="pt-BR"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500042"/>
            <a:ext cx="8329642" cy="5857916"/>
          </a:xfrm>
        </p:spPr>
        <p:txBody>
          <a:bodyPr>
            <a:normAutofit/>
          </a:bodyPr>
          <a:lstStyle/>
          <a:p>
            <a:pPr marL="0" indent="0"/>
            <a:r>
              <a:rPr lang="pt-BR" b="1" dirty="0" smtClean="0"/>
              <a:t>A Artéria coronária direita irriga: </a:t>
            </a:r>
            <a:endParaRPr lang="pt-BR" b="1" dirty="0" smtClean="0"/>
          </a:p>
          <a:p>
            <a:pPr marL="301752" lvl="1" indent="0"/>
            <a:r>
              <a:rPr lang="pt-BR" dirty="0" smtClean="0"/>
              <a:t> </a:t>
            </a:r>
            <a:r>
              <a:rPr lang="pt-BR" dirty="0" smtClean="0"/>
              <a:t>Átrio direito. </a:t>
            </a:r>
            <a:endParaRPr lang="pt-BR" dirty="0" smtClean="0"/>
          </a:p>
          <a:p>
            <a:pPr marL="301752" lvl="1" indent="0"/>
            <a:r>
              <a:rPr lang="pt-BR" dirty="0" smtClean="0"/>
              <a:t> </a:t>
            </a:r>
            <a:r>
              <a:rPr lang="pt-BR" dirty="0" smtClean="0"/>
              <a:t>Ventrículo direito. </a:t>
            </a:r>
            <a:endParaRPr lang="pt-BR" dirty="0" smtClean="0"/>
          </a:p>
          <a:p>
            <a:pPr marL="301752" lvl="1" indent="0"/>
            <a:r>
              <a:rPr lang="pt-BR" dirty="0" smtClean="0"/>
              <a:t> </a:t>
            </a:r>
            <a:r>
              <a:rPr lang="pt-BR" dirty="0" smtClean="0"/>
              <a:t>Face diafragmática do  ventrículo </a:t>
            </a:r>
            <a:r>
              <a:rPr lang="pt-BR" dirty="0" smtClean="0"/>
              <a:t>esquerdo</a:t>
            </a:r>
          </a:p>
          <a:p>
            <a:pPr marL="301752" lvl="1" indent="0"/>
            <a:r>
              <a:rPr lang="pt-BR" dirty="0" smtClean="0"/>
              <a:t>Terço </a:t>
            </a:r>
            <a:r>
              <a:rPr lang="pt-BR" dirty="0" smtClean="0"/>
              <a:t>posterior do septo </a:t>
            </a:r>
            <a:r>
              <a:rPr lang="pt-BR" dirty="0" smtClean="0"/>
              <a:t>interventricular</a:t>
            </a:r>
          </a:p>
          <a:p>
            <a:pPr marL="301752" lvl="1" indent="0"/>
            <a:r>
              <a:rPr lang="pt-BR" dirty="0" smtClean="0"/>
              <a:t> </a:t>
            </a:r>
            <a:r>
              <a:rPr lang="pt-BR" dirty="0" smtClean="0"/>
              <a:t>Nó SA e nó AV</a:t>
            </a:r>
          </a:p>
          <a:p>
            <a:pPr marL="0" indent="0"/>
            <a:r>
              <a:rPr lang="pt-BR" b="1" dirty="0" smtClean="0"/>
              <a:t>A artéria coronária esquerda irriga</a:t>
            </a:r>
            <a:r>
              <a:rPr lang="pt-BR" b="1" dirty="0" smtClean="0"/>
              <a:t>:</a:t>
            </a:r>
          </a:p>
          <a:p>
            <a:pPr marL="301752" lvl="1" indent="0"/>
            <a:r>
              <a:rPr lang="pt-BR" dirty="0" smtClean="0"/>
              <a:t> </a:t>
            </a:r>
            <a:r>
              <a:rPr lang="pt-BR" dirty="0" smtClean="0"/>
              <a:t>O átrio esquerdo</a:t>
            </a:r>
            <a:r>
              <a:rPr lang="pt-BR" dirty="0" smtClean="0"/>
              <a:t>.</a:t>
            </a:r>
          </a:p>
          <a:p>
            <a:pPr marL="301752" lvl="1" indent="0"/>
            <a:r>
              <a:rPr lang="pt-BR" dirty="0" smtClean="0"/>
              <a:t> </a:t>
            </a:r>
            <a:r>
              <a:rPr lang="pt-BR" dirty="0" smtClean="0"/>
              <a:t>Ventrículo </a:t>
            </a:r>
            <a:r>
              <a:rPr lang="pt-BR" dirty="0" smtClean="0"/>
              <a:t>esquerdo.</a:t>
            </a:r>
          </a:p>
          <a:p>
            <a:pPr marL="301752" lvl="1" indent="0"/>
            <a:r>
              <a:rPr lang="pt-BR" dirty="0" smtClean="0"/>
              <a:t>Parte </a:t>
            </a:r>
            <a:r>
              <a:rPr lang="pt-BR" dirty="0" smtClean="0"/>
              <a:t>do ventrículo direito</a:t>
            </a:r>
            <a:r>
              <a:rPr lang="pt-BR" dirty="0" smtClean="0"/>
              <a:t>.</a:t>
            </a:r>
          </a:p>
          <a:p>
            <a:pPr marL="301752" lvl="1" indent="0"/>
            <a:r>
              <a:rPr lang="pt-BR" dirty="0" smtClean="0"/>
              <a:t> </a:t>
            </a:r>
            <a:r>
              <a:rPr lang="pt-BR" dirty="0" smtClean="0"/>
              <a:t>2/3 anteriores do septo IV</a:t>
            </a:r>
            <a:r>
              <a:rPr lang="pt-BR" dirty="0" smtClean="0"/>
              <a:t>.</a:t>
            </a:r>
          </a:p>
          <a:p>
            <a:pPr marL="301752" lvl="1" indent="0"/>
            <a:r>
              <a:rPr lang="pt-BR" dirty="0" smtClean="0"/>
              <a:t> </a:t>
            </a:r>
            <a:r>
              <a:rPr lang="pt-BR" dirty="0" smtClean="0"/>
              <a:t>Nó SA. </a:t>
            </a:r>
          </a:p>
          <a:p>
            <a:endParaRPr lang="pt-B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571480"/>
            <a:ext cx="8329642" cy="5929354"/>
          </a:xfrm>
        </p:spPr>
        <p:txBody>
          <a:bodyPr/>
          <a:lstStyle/>
          <a:p>
            <a:pPr marL="0" indent="0"/>
            <a:r>
              <a:rPr lang="pt-BR" b="1" dirty="0" smtClean="0"/>
              <a:t>Drenagem venosa do coração:</a:t>
            </a:r>
          </a:p>
          <a:p>
            <a:pPr lvl="1"/>
            <a:r>
              <a:rPr lang="pt-BR" dirty="0" smtClean="0"/>
              <a:t>Seio </a:t>
            </a:r>
            <a:r>
              <a:rPr lang="pt-BR" dirty="0" smtClean="0"/>
              <a:t>coronário</a:t>
            </a:r>
          </a:p>
          <a:p>
            <a:pPr lvl="2"/>
            <a:r>
              <a:rPr lang="pt-BR" dirty="0" smtClean="0"/>
              <a:t>Abre-se no átrio direito entre a veia cava inferior e o </a:t>
            </a:r>
            <a:r>
              <a:rPr lang="pt-BR" dirty="0" err="1" smtClean="0"/>
              <a:t>óstio</a:t>
            </a:r>
            <a:r>
              <a:rPr lang="pt-BR" dirty="0" smtClean="0"/>
              <a:t> atrioventricular.</a:t>
            </a:r>
          </a:p>
          <a:p>
            <a:pPr lvl="1"/>
            <a:endParaRPr lang="pt-BR" dirty="0" smtClean="0"/>
          </a:p>
          <a:p>
            <a:pPr lvl="1"/>
            <a:r>
              <a:rPr lang="pt-BR" dirty="0" smtClean="0"/>
              <a:t> Veia cardíaca magna – </a:t>
            </a:r>
            <a:r>
              <a:rPr lang="pt-BR" dirty="0" smtClean="0"/>
              <a:t>esquerda</a:t>
            </a:r>
          </a:p>
          <a:p>
            <a:pPr lvl="1"/>
            <a:endParaRPr lang="pt-BR" dirty="0" smtClean="0"/>
          </a:p>
          <a:p>
            <a:pPr lvl="1"/>
            <a:r>
              <a:rPr lang="pt-BR" dirty="0" smtClean="0"/>
              <a:t>Veia interventricular posterior e veias cardíacas parvas – </a:t>
            </a:r>
            <a:r>
              <a:rPr lang="pt-BR" dirty="0" smtClean="0"/>
              <a:t>direita</a:t>
            </a:r>
            <a:endParaRPr lang="pt-BR"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écnica">
  <a:themeElements>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écnica">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a">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1016</TotalTime>
  <Words>2981</Words>
  <Application>Microsoft Office PowerPoint</Application>
  <PresentationFormat>Apresentação na tela (4:3)</PresentationFormat>
  <Paragraphs>336</Paragraphs>
  <Slides>73</Slides>
  <Notes>0</Notes>
  <HiddenSlides>0</HiddenSlides>
  <MMClips>0</MMClips>
  <ScaleCrop>false</ScaleCrop>
  <HeadingPairs>
    <vt:vector size="4" baseType="variant">
      <vt:variant>
        <vt:lpstr>Tema</vt:lpstr>
      </vt:variant>
      <vt:variant>
        <vt:i4>1</vt:i4>
      </vt:variant>
      <vt:variant>
        <vt:lpstr>Títulos de slides</vt:lpstr>
      </vt:variant>
      <vt:variant>
        <vt:i4>73</vt:i4>
      </vt:variant>
    </vt:vector>
  </HeadingPairs>
  <TitlesOfParts>
    <vt:vector size="74" baseType="lpstr">
      <vt:lpstr>Técnica</vt:lpstr>
      <vt:lpstr>Fisiologia cardíaca e cardiopatias isquêmicas</vt:lpstr>
      <vt:lpstr>FISIOLOGIA CARDIOVASCULAR</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Cardiopatias isquêmicas</vt:lpstr>
      <vt:lpstr>Cardiopatias isquêmicas</vt:lpstr>
      <vt:lpstr>Slide 18</vt:lpstr>
      <vt:lpstr>ANGINA</vt:lpstr>
      <vt:lpstr>Slide 20</vt:lpstr>
      <vt:lpstr>Slide 21</vt:lpstr>
      <vt:lpstr>Slide 22</vt:lpstr>
      <vt:lpstr>Slide 23</vt:lpstr>
      <vt:lpstr>Slide 24</vt:lpstr>
      <vt:lpstr>INFARTO</vt:lpstr>
      <vt:lpstr>Slide 26</vt:lpstr>
      <vt:lpstr>Slide 27</vt:lpstr>
      <vt:lpstr>Slide 28</vt:lpstr>
      <vt:lpstr>Slide 29</vt:lpstr>
      <vt:lpstr>Nitratos orgânicos</vt:lpstr>
      <vt:lpstr>Slide 31</vt:lpstr>
      <vt:lpstr>Farmacocinética</vt:lpstr>
      <vt:lpstr>Slide 33</vt:lpstr>
      <vt:lpstr>Farmacodinâmica</vt:lpstr>
      <vt:lpstr>Slide 35</vt:lpstr>
      <vt:lpstr>Slide 36</vt:lpstr>
      <vt:lpstr>Slide 37</vt:lpstr>
      <vt:lpstr>Slide 38</vt:lpstr>
      <vt:lpstr>Efeitos colaterais</vt:lpstr>
      <vt:lpstr>Modo de usar e posologia</vt:lpstr>
      <vt:lpstr>Betabloqueadores</vt:lpstr>
      <vt:lpstr>Slide 42</vt:lpstr>
      <vt:lpstr>Farmacocinética</vt:lpstr>
      <vt:lpstr>Farmacodinâmica</vt:lpstr>
      <vt:lpstr>Slide 45</vt:lpstr>
      <vt:lpstr>Slide 46</vt:lpstr>
      <vt:lpstr>Ações metabólicas</vt:lpstr>
      <vt:lpstr>Slide 48</vt:lpstr>
      <vt:lpstr>Uso na angina do peito</vt:lpstr>
      <vt:lpstr>Slide 50</vt:lpstr>
      <vt:lpstr>Uso no infarto agudo do miocárdio</vt:lpstr>
      <vt:lpstr>Slide 52</vt:lpstr>
      <vt:lpstr>Reações adversas:</vt:lpstr>
      <vt:lpstr>Slide 54</vt:lpstr>
      <vt:lpstr>Slide 55</vt:lpstr>
      <vt:lpstr>Objetivos terapêuticos:</vt:lpstr>
      <vt:lpstr>Posologia </vt:lpstr>
      <vt:lpstr>Antagonistas do cálcio</vt:lpstr>
      <vt:lpstr>Slide 59</vt:lpstr>
      <vt:lpstr>Slide 60</vt:lpstr>
      <vt:lpstr>Verapamil</vt:lpstr>
      <vt:lpstr>Slide 62</vt:lpstr>
      <vt:lpstr>Diltiazem </vt:lpstr>
      <vt:lpstr>Slide 64</vt:lpstr>
      <vt:lpstr>Nifedipina</vt:lpstr>
      <vt:lpstr>Slide 66</vt:lpstr>
      <vt:lpstr>Outros agentes terapêuticos</vt:lpstr>
      <vt:lpstr>Antiagregantes plaquetários</vt:lpstr>
      <vt:lpstr>Tratamento anticoagulante</vt:lpstr>
      <vt:lpstr>Slide 70</vt:lpstr>
      <vt:lpstr>Terapia hipolipemiante</vt:lpstr>
      <vt:lpstr>Slide 72</vt:lpstr>
      <vt:lpstr>Slide 73</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ANGINA E IAM</dc:title>
  <dc:creator>Isabella Rodrigues</dc:creator>
  <cp:lastModifiedBy>Isabella Rodrigues</cp:lastModifiedBy>
  <cp:revision>8</cp:revision>
  <dcterms:created xsi:type="dcterms:W3CDTF">2017-04-25T01:32:53Z</dcterms:created>
  <dcterms:modified xsi:type="dcterms:W3CDTF">2017-04-26T12:45:49Z</dcterms:modified>
</cp:coreProperties>
</file>