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83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284" r:id="rId12"/>
    <p:sldId id="259" r:id="rId13"/>
    <p:sldId id="262" r:id="rId14"/>
    <p:sldId id="263" r:id="rId15"/>
    <p:sldId id="266" r:id="rId16"/>
    <p:sldId id="270" r:id="rId17"/>
    <p:sldId id="272" r:id="rId18"/>
    <p:sldId id="277" r:id="rId19"/>
    <p:sldId id="278" r:id="rId20"/>
    <p:sldId id="280" r:id="rId21"/>
    <p:sldId id="281" r:id="rId22"/>
    <p:sldId id="289" r:id="rId23"/>
    <p:sldId id="290" r:id="rId24"/>
    <p:sldId id="291" r:id="rId25"/>
    <p:sldId id="292" r:id="rId26"/>
    <p:sldId id="293" r:id="rId27"/>
    <p:sldId id="295" r:id="rId28"/>
    <p:sldId id="297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9" r:id="rId38"/>
    <p:sldId id="318" r:id="rId39"/>
    <p:sldId id="287" r:id="rId40"/>
    <p:sldId id="324" r:id="rId41"/>
    <p:sldId id="321" r:id="rId42"/>
    <p:sldId id="310" r:id="rId43"/>
    <p:sldId id="319" r:id="rId44"/>
    <p:sldId id="322" r:id="rId45"/>
    <p:sldId id="323" r:id="rId46"/>
    <p:sldId id="316" r:id="rId47"/>
    <p:sldId id="317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2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54D8-C76D-49E2-B051-AB187F573567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D1EC1-4068-416B-A196-FD9D806F8D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070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OBS: excita </a:t>
            </a:r>
            <a:r>
              <a:rPr lang="pt-BR" dirty="0" err="1" smtClean="0"/>
              <a:t>musculo</a:t>
            </a:r>
            <a:r>
              <a:rPr lang="pt-BR" dirty="0" smtClean="0"/>
              <a:t> no inicio do </a:t>
            </a:r>
            <a:r>
              <a:rPr lang="pt-BR" dirty="0" err="1" smtClean="0"/>
              <a:t>exercicio</a:t>
            </a:r>
            <a:r>
              <a:rPr lang="pt-BR" baseline="0" dirty="0" smtClean="0"/>
              <a:t> para permitir aumento </a:t>
            </a:r>
            <a:r>
              <a:rPr lang="pt-BR" baseline="0" dirty="0" err="1" smtClean="0"/>
              <a:t>antecipatorio</a:t>
            </a:r>
            <a:r>
              <a:rPr lang="pt-BR" baseline="0" dirty="0" smtClean="0"/>
              <a:t> de fluxo </a:t>
            </a:r>
            <a:r>
              <a:rPr lang="pt-BR" baseline="0" dirty="0" err="1" smtClean="0"/>
              <a:t>sanguineo</a:t>
            </a:r>
            <a:r>
              <a:rPr lang="pt-BR" baseline="0" dirty="0" smtClean="0"/>
              <a:t> antes que necessite de nutrientes.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D1EC1-4068-416B-A196-FD9D806F8D46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253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PAM = PAD + (PAS – PAD) sobre</a:t>
            </a:r>
            <a:r>
              <a:rPr lang="pt-BR" baseline="0" dirty="0" smtClean="0"/>
              <a:t> 3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D1EC1-4068-416B-A196-FD9D806F8D4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224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D1EC1-4068-416B-A196-FD9D806F8D46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99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Musculo</a:t>
            </a:r>
            <a:r>
              <a:rPr lang="pt-BR" baseline="0" dirty="0" smtClean="0"/>
              <a:t> paralisado - hipotensão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D1EC1-4068-416B-A196-FD9D806F8D46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471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AMPA – FORA DO CONSULTÓRIO PELO N PROFISSIONAL DE SAÚDE – MAIS CONDIZENTE COM A REALIDADE DO INDIVIDUO</a:t>
            </a:r>
          </a:p>
          <a:p>
            <a:r>
              <a:rPr lang="pt-BR" dirty="0" smtClean="0"/>
              <a:t>MRPA -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registro da PA realizado pelo paciente ou por profissional qualificado, obtendo-se três medidas antes do desjejum e três medidas à noite durante cinco dias ou duas medidas por sete dias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registro intermitente da PA durante 24 horas, realizado por aparelho específico para este fim. A vantagem é poder avaliar a PA, enquanto o paciente realiza suas atividades habituais e durante o sono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D1EC1-4068-416B-A196-FD9D806F8D46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1150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D1EC1-4068-416B-A196-FD9D806F8D46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006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15418F-208D-4307-A715-5933C6A4F660}" type="datetimeFigureOut">
              <a:rPr lang="pt-BR" smtClean="0"/>
              <a:pPr/>
              <a:t>28/04/2016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4EEC08-80FA-41FB-B4AF-C0DC4EE3B9D6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br/url?sa=i&amp;rct=j&amp;q=&amp;esrc=s&amp;source=images&amp;cd=&amp;cad=rja&amp;uact=8&amp;ved=0CAcQjRxqFQoTCOHrv7DrycgCFUWGkAoda0cCQQ&amp;url=http://www.minhavida.com.br/alimentacao/galerias/16286-saber-consumir-diferentes-tipos-de-sal-ajuda-a-combater-hipertensao&amp;psig=AFQjCNHw8Dpv8wzcT_oIATVhGuMXTfEKyg&amp;ust=144518273431914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24256" y="1237914"/>
            <a:ext cx="9371650" cy="1828800"/>
          </a:xfrm>
        </p:spPr>
        <p:txBody>
          <a:bodyPr/>
          <a:lstStyle/>
          <a:p>
            <a:r>
              <a:rPr lang="pt-BR" dirty="0" smtClean="0"/>
              <a:t>Hipertensão Arterial Sistêmica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2698" y="4653136"/>
            <a:ext cx="7854696" cy="326087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Artelho de Freitas Guimarães Júnior</a:t>
            </a:r>
          </a:p>
          <a:p>
            <a:r>
              <a:rPr lang="pt-BR" sz="2400" dirty="0" smtClean="0"/>
              <a:t>Isadora Araújo Cabral</a:t>
            </a:r>
          </a:p>
          <a:p>
            <a:r>
              <a:rPr lang="pt-BR" sz="2400" dirty="0" smtClean="0"/>
              <a:t>Orientadores: Dr. Eraldo Leão e</a:t>
            </a:r>
          </a:p>
          <a:p>
            <a:r>
              <a:rPr lang="pt-BR" sz="2400" dirty="0" smtClean="0"/>
              <a:t>Dra. Ludmilla Tartuce</a:t>
            </a:r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6386" name="Picture 2" descr="http://www.anacosta.com.br/portals/0/hipertensao-5279555a3de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4176464" cy="2492896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16" y="-2572"/>
            <a:ext cx="1621888" cy="16302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973" y="-19560"/>
            <a:ext cx="1612150" cy="16236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-19560"/>
            <a:ext cx="1799738" cy="179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Ingestão excessiva de sódio;</a:t>
            </a:r>
          </a:p>
          <a:p>
            <a:r>
              <a:rPr lang="pt-BR" dirty="0"/>
              <a:t>Ingestão de álcool (períodos prolongados de tempo);</a:t>
            </a:r>
          </a:p>
          <a:p>
            <a:r>
              <a:rPr lang="pt-BR" dirty="0"/>
              <a:t>Sedentarismo;</a:t>
            </a:r>
          </a:p>
          <a:p>
            <a:r>
              <a:rPr lang="pt-BR" dirty="0"/>
              <a:t>Fatores socioeconômicos;</a:t>
            </a:r>
          </a:p>
          <a:p>
            <a:r>
              <a:rPr lang="pt-BR" dirty="0"/>
              <a:t>Genética.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1574" y="4892293"/>
            <a:ext cx="3277717" cy="1965474"/>
          </a:xfrm>
          <a:prstGeom prst="rect">
            <a:avLst/>
          </a:prstGeom>
        </p:spPr>
      </p:pic>
      <p:pic>
        <p:nvPicPr>
          <p:cNvPr id="1028" name="Picture 4" descr="http://revistagalileu.globo.com/Revista/Galileu2/foto/0,,35187480,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27188"/>
            <a:ext cx="3686632" cy="18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075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Hipertensão Primária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90-95% dos casos.</a:t>
            </a:r>
          </a:p>
          <a:p>
            <a:pPr algn="just"/>
            <a:r>
              <a:rPr lang="pt-BR" dirty="0" smtClean="0"/>
              <a:t>Origem desconhecida.</a:t>
            </a:r>
          </a:p>
          <a:p>
            <a:pPr algn="just"/>
            <a:r>
              <a:rPr lang="pt-BR" dirty="0" smtClean="0"/>
              <a:t>Interações genéticas + FR:</a:t>
            </a:r>
          </a:p>
          <a:p>
            <a:pPr lvl="1" algn="just"/>
            <a:r>
              <a:rPr lang="pt-BR" dirty="0" smtClean="0"/>
              <a:t>idade, raça, HF, redução do número de </a:t>
            </a:r>
            <a:r>
              <a:rPr lang="pt-BR" dirty="0" err="1" smtClean="0"/>
              <a:t>néfrons</a:t>
            </a:r>
            <a:r>
              <a:rPr lang="pt-BR" dirty="0" smtClean="0"/>
              <a:t>, dieta rica em sódio, consumo aumento de álcool, DM, dislipidemia.</a:t>
            </a:r>
          </a:p>
          <a:p>
            <a:pPr algn="just"/>
            <a:r>
              <a:rPr lang="pt-BR" dirty="0" smtClean="0"/>
              <a:t>Papel primordial na maioria dos pacientes: sobrepeso e sedentarismo (65-70% do risco).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Regulação Nervosa da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637112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Sistema Nervoso Simpático:</a:t>
            </a:r>
          </a:p>
          <a:p>
            <a:pPr lvl="1" algn="just"/>
            <a:r>
              <a:rPr lang="pt-BR" dirty="0" smtClean="0"/>
              <a:t>Inervação das pequenas artérias e arteríolas:</a:t>
            </a:r>
            <a:endParaRPr lang="pt-BR" dirty="0"/>
          </a:p>
          <a:p>
            <a:pPr lvl="2" algn="just"/>
            <a:r>
              <a:rPr lang="pt-BR" dirty="0" smtClean="0"/>
              <a:t>Aumento da resistência e reduz a velocidade do fluxo pelos tecidos.</a:t>
            </a:r>
          </a:p>
          <a:p>
            <a:pPr lvl="1" algn="just"/>
            <a:r>
              <a:rPr lang="pt-BR" dirty="0" smtClean="0"/>
              <a:t>Inervação de veias:</a:t>
            </a:r>
          </a:p>
          <a:p>
            <a:pPr lvl="2" algn="just"/>
            <a:r>
              <a:rPr lang="pt-BR" dirty="0" smtClean="0"/>
              <a:t>Diminui seu volume -&gt; pode impulsionar o sangue para o coração.</a:t>
            </a:r>
          </a:p>
          <a:p>
            <a:pPr lvl="1" algn="just"/>
            <a:r>
              <a:rPr lang="pt-BR" dirty="0" smtClean="0"/>
              <a:t>Inervação do coração:</a:t>
            </a:r>
          </a:p>
          <a:p>
            <a:pPr lvl="2" algn="just"/>
            <a:r>
              <a:rPr lang="pt-BR" dirty="0" smtClean="0"/>
              <a:t>Aumenta a atividade cardíaca pelo aumento da FC, força e volume de bombeamento.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Regulação Nervosa da Circulação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Sistema Nervoso Parassimpático:</a:t>
            </a:r>
          </a:p>
          <a:p>
            <a:pPr lvl="1" algn="just"/>
            <a:r>
              <a:rPr lang="pt-BR" dirty="0" smtClean="0"/>
              <a:t>Papel secundário</a:t>
            </a:r>
          </a:p>
          <a:p>
            <a:pPr lvl="1" algn="just"/>
            <a:r>
              <a:rPr lang="pt-BR" dirty="0" smtClean="0"/>
              <a:t>Efeito mais importante: controle da FC pelas fibras nervosas para o coração nos nervos vagos (origem: bulbo)</a:t>
            </a:r>
          </a:p>
          <a:p>
            <a:pPr lvl="1" algn="just"/>
            <a:r>
              <a:rPr lang="pt-BR" dirty="0" smtClean="0"/>
              <a:t>Redução da FC e ligeira da contratilidade do músculo cardíaco.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Centro Vasomotor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Área bilateral situada no bulbo, em sua substância reticular e no terço inferior da ponte.</a:t>
            </a:r>
          </a:p>
          <a:p>
            <a:pPr algn="just"/>
            <a:r>
              <a:rPr lang="pt-BR" dirty="0" smtClean="0"/>
              <a:t>Transmite impulsos parassimpáticos (nervo vago) até o coração e simpáticos (ME e nervos simpáticos) para VS do corpo.</a:t>
            </a:r>
            <a:endParaRPr lang="pt-BR" dirty="0"/>
          </a:p>
        </p:txBody>
      </p:sp>
      <p:pic>
        <p:nvPicPr>
          <p:cNvPr id="4" name="Picture 2" descr="http://images.slideplayer.com.br/2/373620/slides/slide_8.jpg"/>
          <p:cNvPicPr>
            <a:picLocks noChangeAspect="1" noChangeArrowheads="1"/>
          </p:cNvPicPr>
          <p:nvPr/>
        </p:nvPicPr>
        <p:blipFill>
          <a:blip r:embed="rId2" cstate="print"/>
          <a:srcRect l="11025" t="25200" r="53538" b="20201"/>
          <a:stretch>
            <a:fillRect/>
          </a:stretch>
        </p:blipFill>
        <p:spPr bwMode="auto">
          <a:xfrm>
            <a:off x="3118144" y="3717032"/>
            <a:ext cx="2822007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Centro Vasomotor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Área Vasoconstritora: </a:t>
            </a:r>
          </a:p>
          <a:p>
            <a:pPr lvl="1" algn="just"/>
            <a:r>
              <a:rPr lang="pt-BR" dirty="0" smtClean="0"/>
              <a:t>Bulbo superior. Transmite continuamente sinais para as fibras nervosas simpáticas em todo corpo -&gt; despolarização repetitiva contínua dessas fibras (tônus vasoconstritor simpático) </a:t>
            </a:r>
          </a:p>
          <a:p>
            <a:pPr lvl="2" algn="just"/>
            <a:r>
              <a:rPr lang="pt-BR" dirty="0" smtClean="0"/>
              <a:t>mantêm o estado parcial de contração dos VS (tônus vasomotor).</a:t>
            </a:r>
          </a:p>
          <a:p>
            <a:pPr algn="just"/>
            <a:r>
              <a:rPr lang="pt-BR" dirty="0" smtClean="0"/>
              <a:t>Área Vasodilatadora:</a:t>
            </a:r>
          </a:p>
          <a:p>
            <a:pPr lvl="1" algn="just"/>
            <a:r>
              <a:rPr lang="pt-BR" dirty="0" smtClean="0"/>
              <a:t>Bulbo inferior. Fibras projetam para cima até a área vasoconstritora para inibir sua atividade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Norepinefrina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Substância secretada pelas terminações dos nervos vasoconstritores -&gt; age sobre os receptores </a:t>
            </a:r>
            <a:r>
              <a:rPr lang="pt-BR" sz="2800" dirty="0" err="1" smtClean="0"/>
              <a:t>alfa-adrenérgicos</a:t>
            </a:r>
            <a:r>
              <a:rPr lang="pt-BR" sz="2800" dirty="0" smtClean="0"/>
              <a:t> da musculatura lisa vascular -&gt; vasoconstrição.</a:t>
            </a:r>
          </a:p>
          <a:p>
            <a:pPr algn="just"/>
            <a:r>
              <a:rPr lang="pt-BR" sz="2800" dirty="0" smtClean="0"/>
              <a:t>Impulsos simpáticos -&gt; medulas adrenais -&gt; secreção de </a:t>
            </a:r>
            <a:r>
              <a:rPr lang="pt-BR" sz="2800" dirty="0" err="1" smtClean="0"/>
              <a:t>epinefrina</a:t>
            </a:r>
            <a:r>
              <a:rPr lang="pt-BR" sz="2800" dirty="0" smtClean="0"/>
              <a:t> e </a:t>
            </a:r>
            <a:r>
              <a:rPr lang="pt-BR" sz="2800" dirty="0" err="1" smtClean="0"/>
              <a:t>norepinefrina</a:t>
            </a:r>
            <a:r>
              <a:rPr lang="pt-BR" sz="2800" dirty="0" smtClean="0"/>
              <a:t> na circulação.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Barorreceptores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Receptores de estiramento localizados nas artérias carotídeas internas e arco aórtico. </a:t>
            </a:r>
          </a:p>
          <a:p>
            <a:pPr lvl="1" algn="just"/>
            <a:r>
              <a:rPr lang="pt-BR" dirty="0" smtClean="0"/>
              <a:t>Se há aumento da PA -&gt; estira os barorreceptores -&gt; sinais para o SNC -&gt; sinais de feedback retornam pelo SNA para a circulação -&gt; diminui a PA.</a:t>
            </a:r>
          </a:p>
          <a:p>
            <a:pPr lvl="2" algn="ctr"/>
            <a:r>
              <a:rPr lang="pt-BR" u="sng" dirty="0" smtClean="0"/>
              <a:t>PA= DC X RVP</a:t>
            </a:r>
          </a:p>
          <a:p>
            <a:pPr lvl="2" algn="just"/>
            <a:r>
              <a:rPr lang="pt-BR" dirty="0" smtClean="0"/>
              <a:t>Vasodilatação das veias e arteríolas – DIMINUI RVP</a:t>
            </a:r>
          </a:p>
          <a:p>
            <a:pPr lvl="2" algn="just"/>
            <a:r>
              <a:rPr lang="pt-BR" dirty="0" smtClean="0"/>
              <a:t>Diminuição da FC e força de contração – diminui DC</a:t>
            </a:r>
          </a:p>
          <a:p>
            <a:pPr lvl="1" algn="just"/>
            <a:r>
              <a:rPr lang="pt-BR" dirty="0" smtClean="0"/>
              <a:t>Se baixa PA = efeitos opostos.</a:t>
            </a:r>
          </a:p>
          <a:p>
            <a:pPr lvl="2" algn="ctr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Quimiorreceptores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BR" dirty="0" smtClean="0"/>
              <a:t>São células sensíveis à falta de O2 e ao excesso de CO2 e íons de H. Estão situados em pequenos órgãos quimiorreceptores (2 corpos carotídeos na bifurcação das artérias carotídeas e 1-3 corpos aórticos adjacentes à aorta). Ativado apenas se PA abaixo de 80 </a:t>
            </a:r>
            <a:r>
              <a:rPr lang="pt-BR" dirty="0" err="1" smtClean="0"/>
              <a:t>mmHg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Reflexos Atriais e das Artérias Pulmonares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BR" dirty="0" smtClean="0"/>
              <a:t>Possuem em suas paredes receptores de estiramento -&gt; receptores de baixa pressão.</a:t>
            </a:r>
          </a:p>
          <a:p>
            <a:pPr lvl="1" algn="just"/>
            <a:r>
              <a:rPr lang="pt-BR" dirty="0" smtClean="0"/>
              <a:t>Estiramento dos átrios: </a:t>
            </a:r>
          </a:p>
          <a:p>
            <a:pPr lvl="2" algn="just"/>
            <a:r>
              <a:rPr lang="pt-BR" dirty="0" smtClean="0"/>
              <a:t>PNA</a:t>
            </a:r>
          </a:p>
          <a:p>
            <a:pPr lvl="2" algn="just"/>
            <a:r>
              <a:rPr lang="pt-BR" dirty="0" smtClean="0"/>
              <a:t>provoca vasodilatação reflexa das arteríolas aferentes renais:  aumenta pressão capilar glomerular -&gt; aumenta filtração.</a:t>
            </a:r>
          </a:p>
          <a:p>
            <a:pPr lvl="2" algn="just"/>
            <a:r>
              <a:rPr lang="pt-BR" dirty="0" smtClean="0"/>
              <a:t>Hipotálamo: diminui secreção de ADH -&gt; diminui reabsorção</a:t>
            </a:r>
          </a:p>
          <a:p>
            <a:pPr lvl="2" algn="just"/>
            <a:r>
              <a:rPr lang="pt-BR" dirty="0" smtClean="0"/>
              <a:t>PA volta aos valores normais!!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HAS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Condição clínica multifatorial que gera níveis aumentados e sustentados de PA (maior ou igual à 140/90 </a:t>
            </a:r>
            <a:r>
              <a:rPr lang="pt-BR" dirty="0" err="1" smtClean="0"/>
              <a:t>mmHg</a:t>
            </a:r>
            <a:r>
              <a:rPr lang="pt-BR" dirty="0" smtClean="0"/>
              <a:t>).</a:t>
            </a:r>
          </a:p>
          <a:p>
            <a:pPr algn="just"/>
            <a:r>
              <a:rPr lang="pt-BR" dirty="0" smtClean="0"/>
              <a:t>Associada frequentemente com alteração funcional de órgãos-alvo (coração, rins, encéfalo e vasos sanguíneos) e alterações metabólicas, com consequente aumento do risco de eventos CV fatais e </a:t>
            </a:r>
            <a:r>
              <a:rPr lang="pt-BR" dirty="0" err="1" smtClean="0"/>
              <a:t>não-fatais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Resposta Isquêmica do SNC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Se fluxo sanguíneo para o centro vasomotor no TE inferior diminui (PA &lt;60) -&gt; isquemia cerebral (aumento de CO2 e ácido lático) -&gt; neurônios vasoconstritores e cardioaceleradores excitam -&gt; aumenta a PA sistêmica até os níveis máximos de bombeamento cardíaco -&gt; aumenta em até 250mmHg.</a:t>
            </a:r>
          </a:p>
          <a:p>
            <a:pPr lvl="1" algn="just"/>
            <a:r>
              <a:rPr lang="pt-BR" dirty="0" smtClean="0"/>
              <a:t>Um dos mais importantes ativadores do sistema vasoconstritor simpático! Sistema de Emergência!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Papel dos nervos e músculos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Reflexo da Compressão Abdominal:</a:t>
            </a:r>
          </a:p>
          <a:p>
            <a:pPr lvl="1" algn="just"/>
            <a:r>
              <a:rPr lang="pt-BR" dirty="0" smtClean="0"/>
              <a:t>Reflexo </a:t>
            </a:r>
            <a:r>
              <a:rPr lang="pt-BR" dirty="0" err="1" smtClean="0"/>
              <a:t>baro</a:t>
            </a:r>
            <a:r>
              <a:rPr lang="pt-BR" dirty="0" smtClean="0"/>
              <a:t> ou quimiorreceptor -&gt; sinais nervosos transmitidos pelos nervos esqueléticos para os músculos (+ os abdominais) -&gt; compressão dos reservatórios venosos do abdome -&gt; </a:t>
            </a:r>
            <a:r>
              <a:rPr lang="pt-BR" dirty="0" err="1" smtClean="0"/>
              <a:t>transloca</a:t>
            </a:r>
            <a:r>
              <a:rPr lang="pt-BR" dirty="0" smtClean="0"/>
              <a:t> sangue de volta ao coração -&gt; aumenta DC e PA.</a:t>
            </a:r>
          </a:p>
          <a:p>
            <a:pPr algn="just"/>
            <a:r>
              <a:rPr lang="pt-BR" dirty="0" smtClean="0"/>
              <a:t>Contração da musculatura esquelética no exercício:</a:t>
            </a:r>
          </a:p>
          <a:p>
            <a:pPr lvl="1" algn="just"/>
            <a:r>
              <a:rPr lang="pt-BR" dirty="0" smtClean="0"/>
              <a:t>Comprimem os VS -&gt; </a:t>
            </a:r>
            <a:r>
              <a:rPr lang="pt-BR" dirty="0" err="1" smtClean="0"/>
              <a:t>transloca</a:t>
            </a:r>
            <a:r>
              <a:rPr lang="pt-BR" dirty="0" smtClean="0"/>
              <a:t> sangue para coração -&gt; aumenta DC em 5-7 x.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Controle Renal da Pressão Arterial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848" y="2420888"/>
            <a:ext cx="7308304" cy="3900488"/>
          </a:xfrm>
        </p:spPr>
      </p:pic>
    </p:spTree>
    <p:extLst>
      <p:ext uri="{BB962C8B-B14F-4D97-AF65-F5344CB8AC3E}">
        <p14:creationId xmlns:p14="http://schemas.microsoft.com/office/powerpoint/2010/main" xmlns="" val="28062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Controle Renal da Pressão Arterial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Diurese de pressão – a elevação da pressão arterial eleva o débito renal de água.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Natriurese de pressão – a elevação da pressão arterial eleva a excreção renal de sal.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869160"/>
            <a:ext cx="3233936" cy="18595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314056"/>
            <a:ext cx="2543944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71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Controle Renal da Pressão Arterial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pressão arterial é definida da seguinte maneira: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034189" y="3668375"/>
            <a:ext cx="50756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P.A. = DC x RvP</a:t>
            </a:r>
          </a:p>
          <a:p>
            <a:pPr algn="ctr"/>
            <a:endParaRPr lang="pt-BR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pt-B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DC = FC x Vs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1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9996"/>
            <a:ext cx="4608512" cy="6818004"/>
          </a:xfrm>
        </p:spPr>
      </p:pic>
    </p:spTree>
    <p:extLst>
      <p:ext uri="{BB962C8B-B14F-4D97-AF65-F5344CB8AC3E}">
        <p14:creationId xmlns:p14="http://schemas.microsoft.com/office/powerpoint/2010/main" xmlns="" val="9971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Importância do Sal no Controle da Pressão Arterial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O aumento da ingestão de sal tem probabilidade muito maior de elevar a pressão arterial que o aumento da ingestão de água.</a:t>
            </a:r>
          </a:p>
          <a:p>
            <a:pPr lvl="1" algn="just"/>
            <a:r>
              <a:rPr lang="pt-BR" dirty="0" smtClean="0"/>
              <a:t>O sal não é excretado tão rapidamente pelos rins como a água pura.</a:t>
            </a:r>
            <a:endParaRPr lang="pt-BR" dirty="0"/>
          </a:p>
        </p:txBody>
      </p:sp>
      <p:pic>
        <p:nvPicPr>
          <p:cNvPr id="1026" name="Picture 2" descr="http://images.minhavida.com.br/imgHandler.ashx?mid=29727&amp;w=628&amp;h=3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3458902" cy="20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76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/>
          <p:cNvSpPr/>
          <p:nvPr/>
        </p:nvSpPr>
        <p:spPr>
          <a:xfrm>
            <a:off x="3635896" y="4077072"/>
            <a:ext cx="18722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Importância do Sal no Controle da Pressão Arterial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03008" y="2120586"/>
            <a:ext cx="5737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Maior osmolaridade do Líquido Extracelular (LEC)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3275723"/>
            <a:ext cx="2159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Estímulo ao centro</a:t>
            </a:r>
          </a:p>
          <a:p>
            <a:pPr algn="ctr"/>
            <a:r>
              <a:rPr lang="pt-BR" dirty="0" smtClean="0"/>
              <a:t>da sede no encéfalo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99412" y="3275723"/>
            <a:ext cx="212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Estímulo à secreção de vasopressina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4869160"/>
            <a:ext cx="215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Maior ingestão de água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60417" y="4869160"/>
            <a:ext cx="194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Maior reabsorção renal de água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491879" y="422282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Aumento do volume do LEC</a:t>
            </a:r>
            <a:endParaRPr lang="pt-BR" dirty="0"/>
          </a:p>
        </p:txBody>
      </p:sp>
      <p:sp>
        <p:nvSpPr>
          <p:cNvPr id="16" name="Seta para baixo 15"/>
          <p:cNvSpPr/>
          <p:nvPr/>
        </p:nvSpPr>
        <p:spPr>
          <a:xfrm rot="2145885">
            <a:off x="2160103" y="2498881"/>
            <a:ext cx="360041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9179660">
            <a:off x="6560888" y="2522601"/>
            <a:ext cx="356516" cy="832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1115616" y="4077072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7681914" y="4077072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 rot="20314121">
            <a:off x="2426105" y="4722830"/>
            <a:ext cx="109486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 rot="11813299">
            <a:off x="5623267" y="4690061"/>
            <a:ext cx="111923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70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5" grpId="0"/>
      <p:bldP spid="7" grpId="0"/>
      <p:bldP spid="8" grpId="0"/>
      <p:bldP spid="9" grpId="0"/>
      <p:bldP spid="10" grpId="0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/>
              <a:t>Aparelho Justaglomerular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708" y="1475656"/>
            <a:ext cx="5256584" cy="5352869"/>
          </a:xfrm>
        </p:spPr>
      </p:pic>
    </p:spTree>
    <p:extLst>
      <p:ext uri="{BB962C8B-B14F-4D97-AF65-F5344CB8AC3E}">
        <p14:creationId xmlns:p14="http://schemas.microsoft.com/office/powerpoint/2010/main" xmlns="" val="28358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708" y="65607"/>
            <a:ext cx="5256583" cy="6792393"/>
          </a:xfrm>
        </p:spPr>
      </p:pic>
    </p:spTree>
    <p:extLst>
      <p:ext uri="{BB962C8B-B14F-4D97-AF65-F5344CB8AC3E}">
        <p14:creationId xmlns:p14="http://schemas.microsoft.com/office/powerpoint/2010/main" xmlns="" val="18282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Alta prevalência e baixas taxas de controle.</a:t>
            </a:r>
          </a:p>
          <a:p>
            <a:pPr algn="just"/>
            <a:r>
              <a:rPr lang="pt-BR" dirty="0" smtClean="0"/>
              <a:t>Um dos mais importantes problemas de saúde pública.</a:t>
            </a:r>
          </a:p>
          <a:p>
            <a:pPr algn="just"/>
            <a:r>
              <a:rPr lang="pt-BR" dirty="0" smtClean="0"/>
              <a:t>A mortalidade por doença cardiovascular aumenta progressivamente com a elevação da PA a partir de 115/75 mmHg de forma linear, contínua e independente.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8934" y="4478835"/>
            <a:ext cx="4535066" cy="23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3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61"/>
            <a:ext cx="4320479" cy="6872527"/>
          </a:xfrm>
        </p:spPr>
      </p:pic>
      <p:sp>
        <p:nvSpPr>
          <p:cNvPr id="5" name="CaixaDeTexto 4"/>
          <p:cNvSpPr txBox="1"/>
          <p:nvPr/>
        </p:nvSpPr>
        <p:spPr>
          <a:xfrm>
            <a:off x="302957" y="4031511"/>
            <a:ext cx="1666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Efeito a longo prazo</a:t>
            </a:r>
          </a:p>
          <a:p>
            <a:pPr algn="ctr"/>
            <a:r>
              <a:rPr lang="pt-BR" dirty="0" smtClean="0"/>
              <a:t>(mais potente)</a:t>
            </a:r>
            <a:endParaRPr lang="pt-BR" dirty="0"/>
          </a:p>
        </p:txBody>
      </p:sp>
      <p:sp>
        <p:nvSpPr>
          <p:cNvPr id="8" name="Seta para a esquerda 7"/>
          <p:cNvSpPr/>
          <p:nvPr/>
        </p:nvSpPr>
        <p:spPr>
          <a:xfrm rot="1961485">
            <a:off x="1926222" y="4846768"/>
            <a:ext cx="1381136" cy="244864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179442" y="4626373"/>
            <a:ext cx="1717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 arteríolas sistêmicas e, </a:t>
            </a:r>
          </a:p>
          <a:p>
            <a:pPr algn="ctr"/>
            <a:r>
              <a:rPr lang="pt-BR" dirty="0" smtClean="0"/>
              <a:t>em menor escala, de veias</a:t>
            </a:r>
            <a:endParaRPr lang="pt-BR" dirty="0"/>
          </a:p>
        </p:txBody>
      </p:sp>
      <p:sp>
        <p:nvSpPr>
          <p:cNvPr id="10" name="Seta para a esquerda 9"/>
          <p:cNvSpPr/>
          <p:nvPr/>
        </p:nvSpPr>
        <p:spPr>
          <a:xfrm rot="10800000">
            <a:off x="6012159" y="5229199"/>
            <a:ext cx="1162353" cy="216023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17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Efeito da Angiotensina II sobre os rins e glândulas suprarrenais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angiotensina II faz com que os rins retenham água e sal por dois mecanismos principais:</a:t>
            </a:r>
          </a:p>
          <a:p>
            <a:pPr lvl="1" algn="just"/>
            <a:r>
              <a:rPr lang="pt-BR" dirty="0" smtClean="0"/>
              <a:t>Atuando diretamente sobre os rins;</a:t>
            </a:r>
          </a:p>
          <a:p>
            <a:pPr lvl="1" algn="just"/>
            <a:r>
              <a:rPr lang="pt-BR" dirty="0" smtClean="0"/>
              <a:t>Induzindo à liberação de aldosterona (um hormônio retentor) pelas glândulas suprarrenais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293096"/>
            <a:ext cx="3672408" cy="23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3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quando a ingestão de sal está aumentada?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SRAA permite a ingestão de quantidades muito pequenas ou muito grandes de sal sem que haja grandes variações do LEC ou da PA.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SRAA opera em uma via de mão dupla (tanto na alta quanto na baixa ingestão de sal).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885722"/>
            <a:ext cx="2879973" cy="19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76" y="33406"/>
            <a:ext cx="5832647" cy="6824594"/>
          </a:xfrm>
        </p:spPr>
      </p:pic>
    </p:spTree>
    <p:extLst>
      <p:ext uri="{BB962C8B-B14F-4D97-AF65-F5344CB8AC3E}">
        <p14:creationId xmlns:p14="http://schemas.microsoft.com/office/powerpoint/2010/main" xmlns="" val="1743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Hipertensão Primária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Algumas características:</a:t>
            </a:r>
          </a:p>
          <a:p>
            <a:pPr lvl="1" algn="just"/>
            <a:r>
              <a:rPr lang="pt-BR" dirty="0" smtClean="0"/>
              <a:t>Débito cardíaco aumentado.</a:t>
            </a:r>
          </a:p>
          <a:p>
            <a:pPr lvl="2" algn="just"/>
            <a:r>
              <a:rPr lang="pt-BR" dirty="0" smtClean="0"/>
              <a:t>Fluxo sanguíneo adicional para a maior quantidade de tecido adiposo.</a:t>
            </a:r>
          </a:p>
          <a:p>
            <a:pPr lvl="2" algn="just"/>
            <a:r>
              <a:rPr lang="pt-BR" dirty="0" smtClean="0"/>
              <a:t>Maior intensidade metabólica.</a:t>
            </a:r>
          </a:p>
          <a:p>
            <a:pPr lvl="2" algn="just"/>
            <a:r>
              <a:rPr lang="pt-BR" dirty="0" smtClean="0"/>
              <a:t>Crescimento de órgãos e tecidos.</a:t>
            </a:r>
          </a:p>
          <a:p>
            <a:pPr marL="667512" lvl="2" indent="0" algn="just">
              <a:buNone/>
            </a:pPr>
            <a:endParaRPr lang="pt-BR" dirty="0" smtClean="0"/>
          </a:p>
          <a:p>
            <a:pPr lvl="1" algn="just"/>
            <a:r>
              <a:rPr lang="pt-BR" dirty="0" smtClean="0"/>
              <a:t>Aumento da atividade nervosa simpática, especialmente nos rins, em pacientes com sobrepeso.</a:t>
            </a:r>
          </a:p>
          <a:p>
            <a:pPr lvl="2" algn="just"/>
            <a:r>
              <a:rPr lang="pt-BR" dirty="0"/>
              <a:t>L</a:t>
            </a:r>
            <a:r>
              <a:rPr lang="pt-BR" dirty="0" smtClean="0"/>
              <a:t>eptina.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743" y="5517232"/>
            <a:ext cx="2382257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0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Hipertensão Primária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Algumas características:</a:t>
            </a:r>
          </a:p>
          <a:p>
            <a:pPr lvl="1" algn="just"/>
            <a:r>
              <a:rPr lang="pt-BR" dirty="0" smtClean="0"/>
              <a:t>Níveis elevados de angiotensina II e de aldosterona em pacientes obesos.</a:t>
            </a:r>
          </a:p>
          <a:p>
            <a:pPr lvl="2" algn="just"/>
            <a:r>
              <a:rPr lang="pt-BR" dirty="0" smtClean="0"/>
              <a:t>Aumento da estimulação nervosa simpática do rim.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O mecanismo de natriurese por pressão está comprometido.</a:t>
            </a:r>
          </a:p>
          <a:p>
            <a:pPr lvl="2" algn="just"/>
            <a:r>
              <a:rPr lang="pt-BR" dirty="0" smtClean="0"/>
              <a:t>Aumento da reabsorção tubular de sal e água devido a:</a:t>
            </a:r>
          </a:p>
          <a:p>
            <a:pPr lvl="3" algn="just"/>
            <a:r>
              <a:rPr lang="pt-BR" dirty="0" smtClean="0"/>
              <a:t>Maior atividade simpática renal</a:t>
            </a:r>
          </a:p>
          <a:p>
            <a:pPr lvl="3" algn="just"/>
            <a:r>
              <a:rPr lang="pt-BR" dirty="0" smtClean="0"/>
              <a:t>Níveis elevados de angiotensina II e aldosterona.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076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Hipertensão Primária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Hipertensão Primária/Essencial de alto débito</a:t>
            </a:r>
          </a:p>
          <a:p>
            <a:pPr lvl="1" algn="just"/>
            <a:r>
              <a:rPr lang="pt-BR" dirty="0" smtClean="0"/>
              <a:t>RvP diminuída</a:t>
            </a:r>
          </a:p>
          <a:p>
            <a:pPr lvl="1" algn="just"/>
            <a:r>
              <a:rPr lang="pt-BR" dirty="0" smtClean="0"/>
              <a:t>Estimulação cardíaca por hiperatividade adrenérgica</a:t>
            </a:r>
          </a:p>
          <a:p>
            <a:pPr lvl="1" algn="just"/>
            <a:r>
              <a:rPr lang="pt-BR" dirty="0" smtClean="0"/>
              <a:t>Alteração da homeostase do cálcio</a:t>
            </a:r>
          </a:p>
          <a:p>
            <a:pPr lvl="1" algn="just"/>
            <a:endParaRPr lang="pt-BR" dirty="0" smtClean="0"/>
          </a:p>
          <a:p>
            <a:pPr algn="just"/>
            <a:r>
              <a:rPr lang="pt-BR" dirty="0" smtClean="0"/>
              <a:t>Hipertensão Primária/Essencial de débito normal ou reduzido</a:t>
            </a:r>
          </a:p>
          <a:p>
            <a:pPr lvl="1" algn="just"/>
            <a:r>
              <a:rPr lang="pt-BR" dirty="0" smtClean="0"/>
              <a:t>RvP aumentada devido a </a:t>
            </a:r>
            <a:r>
              <a:rPr lang="pt-BR" dirty="0" err="1" smtClean="0"/>
              <a:t>vasorreatividade</a:t>
            </a:r>
            <a:r>
              <a:rPr lang="pt-BR" dirty="0" smtClean="0"/>
              <a:t> aumentada.</a:t>
            </a:r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149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Aspectos essenciais da sensibilidade da PA ao sal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sensibilidade da pressão sanguínea ao sal não é característica do tipo “tudo ou nada”.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sensibilidade da pressão sanguínea ao sal não é característica fixa.</a:t>
            </a:r>
          </a:p>
          <a:p>
            <a:pPr lvl="1" algn="just"/>
            <a:r>
              <a:rPr lang="pt-BR" dirty="0" smtClean="0"/>
              <a:t>A PA fica mais sensível ao sal à medida que a pessoa envelhece.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313" y="4710154"/>
            <a:ext cx="3816424" cy="21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0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HAS é diagnosticada pela detecção de níveis elevados e sustentados de PA pela medida casual. A medida da PA deve ser realizada em toda avaliação por médicos de qualquer especialidade e demais profissionais da saúde.</a:t>
            </a:r>
          </a:p>
          <a:p>
            <a:pPr algn="just"/>
            <a:r>
              <a:rPr lang="pt-BR" dirty="0" smtClean="0"/>
              <a:t>Em cada consulta deverão ser realizadas pelo menos três medidas, com intervalo de 1 minuto entre elas. Média das duas últimas: PA real. Se diferença &gt;4 </a:t>
            </a:r>
            <a:r>
              <a:rPr lang="pt-BR" dirty="0" err="1" smtClean="0"/>
              <a:t>mmHg</a:t>
            </a:r>
            <a:r>
              <a:rPr lang="pt-BR" dirty="0" smtClean="0"/>
              <a:t> entre PAS e PAD realizar novas medidas.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Mensurações:</a:t>
            </a:r>
          </a:p>
          <a:p>
            <a:pPr lvl="1"/>
            <a:r>
              <a:rPr lang="pt-BR" dirty="0" smtClean="0"/>
              <a:t>Automedida da PA (AMPA) </a:t>
            </a:r>
          </a:p>
          <a:p>
            <a:pPr lvl="1"/>
            <a:r>
              <a:rPr lang="pt-BR" dirty="0" err="1" smtClean="0"/>
              <a:t>Monitorização</a:t>
            </a:r>
            <a:r>
              <a:rPr lang="pt-BR" dirty="0" smtClean="0"/>
              <a:t> Residencial da PA (MRPA)</a:t>
            </a:r>
          </a:p>
          <a:p>
            <a:pPr lvl="1"/>
            <a:r>
              <a:rPr lang="pt-BR" dirty="0" err="1" smtClean="0"/>
              <a:t>Monitorização</a:t>
            </a:r>
            <a:r>
              <a:rPr lang="pt-BR" dirty="0" smtClean="0"/>
              <a:t> Ambulatorial da PA (MAPA)</a:t>
            </a:r>
          </a:p>
          <a:p>
            <a:pPr lvl="2"/>
            <a:r>
              <a:rPr lang="pt-BR" dirty="0" smtClean="0"/>
              <a:t>Indicações: confirmar diagnóstico de </a:t>
            </a:r>
            <a:r>
              <a:rPr lang="pt-BR" dirty="0" err="1" smtClean="0"/>
              <a:t>sínd</a:t>
            </a:r>
            <a:r>
              <a:rPr lang="pt-BR" dirty="0" smtClean="0"/>
              <a:t>. do avental branco</a:t>
            </a:r>
          </a:p>
          <a:p>
            <a:pPr lvl="2"/>
            <a:r>
              <a:rPr lang="pt-BR" dirty="0" smtClean="0"/>
              <a:t>Confirmar má resposta à medicação</a:t>
            </a:r>
          </a:p>
          <a:p>
            <a:pPr lvl="2"/>
            <a:r>
              <a:rPr lang="pt-BR" dirty="0" smtClean="0"/>
              <a:t>Confirmar se AMPA está com a medição correta.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263140"/>
            <a:ext cx="8991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9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8421" t="32110" r="26674" b="6250"/>
          <a:stretch>
            <a:fillRect/>
          </a:stretch>
        </p:blipFill>
        <p:spPr bwMode="auto">
          <a:xfrm>
            <a:off x="467544" y="908720"/>
            <a:ext cx="38292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8893" t="41141" r="27309" b="14563"/>
          <a:stretch>
            <a:fillRect/>
          </a:stretch>
        </p:blipFill>
        <p:spPr bwMode="auto">
          <a:xfrm>
            <a:off x="4427984" y="1340768"/>
            <a:ext cx="38532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1204" r="27227" b="6250"/>
          <a:stretch>
            <a:fillRect/>
          </a:stretch>
        </p:blipFill>
        <p:spPr bwMode="auto">
          <a:xfrm>
            <a:off x="0" y="0"/>
            <a:ext cx="9144000" cy="676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Classificação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6203" r="27781" b="51485"/>
          <a:stretch>
            <a:fillRect/>
          </a:stretch>
        </p:blipFill>
        <p:spPr bwMode="auto">
          <a:xfrm>
            <a:off x="0" y="2564904"/>
            <a:ext cx="91810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79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Prazos Máximos para Reavaliação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34078" r="25014" b="27532"/>
          <a:stretch>
            <a:fillRect/>
          </a:stretch>
        </p:blipFill>
        <p:spPr bwMode="auto">
          <a:xfrm>
            <a:off x="0" y="2132856"/>
            <a:ext cx="89548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36047" r="28334" b="27532"/>
          <a:stretch>
            <a:fillRect/>
          </a:stretch>
        </p:blipFill>
        <p:spPr bwMode="auto">
          <a:xfrm>
            <a:off x="827584" y="1052736"/>
            <a:ext cx="7344816" cy="357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50553" t="53937" r="26756" b="26376"/>
          <a:stretch>
            <a:fillRect/>
          </a:stretch>
        </p:blipFill>
        <p:spPr bwMode="auto">
          <a:xfrm>
            <a:off x="2915816" y="4785575"/>
            <a:ext cx="4248472" cy="207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0082" t="22266" r="26674" b="27532"/>
          <a:stretch>
            <a:fillRect/>
          </a:stretch>
        </p:blipFill>
        <p:spPr bwMode="auto">
          <a:xfrm>
            <a:off x="2699792" y="1052736"/>
            <a:ext cx="4532267" cy="550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324" y="1988840"/>
            <a:ext cx="4271352" cy="4689589"/>
          </a:xfrm>
        </p:spPr>
      </p:pic>
    </p:spTree>
    <p:extLst>
      <p:ext uri="{BB962C8B-B14F-4D97-AF65-F5344CB8AC3E}">
        <p14:creationId xmlns:p14="http://schemas.microsoft.com/office/powerpoint/2010/main" xmlns="" val="20506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DREISBACH, </a:t>
            </a:r>
            <a:r>
              <a:rPr lang="pt-BR" dirty="0" err="1" smtClean="0"/>
              <a:t>A.W.</a:t>
            </a:r>
            <a:r>
              <a:rPr lang="pt-BR" dirty="0" smtClean="0"/>
              <a:t> </a:t>
            </a:r>
            <a:r>
              <a:rPr lang="pt-BR" dirty="0" err="1" smtClean="0"/>
              <a:t>Pathophysiology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Hypertension</a:t>
            </a:r>
            <a:r>
              <a:rPr lang="pt-BR" dirty="0" smtClean="0"/>
              <a:t>. </a:t>
            </a:r>
            <a:r>
              <a:rPr lang="pt-BR" dirty="0" err="1" smtClean="0"/>
              <a:t>Medscape</a:t>
            </a:r>
            <a:r>
              <a:rPr lang="pt-BR" dirty="0" smtClean="0"/>
              <a:t>, 2013.</a:t>
            </a:r>
          </a:p>
          <a:p>
            <a:pPr algn="just"/>
            <a:r>
              <a:rPr lang="pt-BR" dirty="0" smtClean="0"/>
              <a:t>JAN BASILE, </a:t>
            </a:r>
            <a:r>
              <a:rPr lang="pt-BR" dirty="0" err="1" smtClean="0"/>
              <a:t>M.D.</a:t>
            </a:r>
            <a:r>
              <a:rPr lang="pt-BR" dirty="0" smtClean="0"/>
              <a:t> et.al. </a:t>
            </a:r>
            <a:r>
              <a:rPr lang="en-US" dirty="0" smtClean="0"/>
              <a:t>Overview of hypertension in adults. </a:t>
            </a:r>
            <a:r>
              <a:rPr lang="en-US" dirty="0" err="1" smtClean="0"/>
              <a:t>UpToDate</a:t>
            </a:r>
            <a:r>
              <a:rPr lang="en-US" dirty="0" smtClean="0"/>
              <a:t>, 2015.</a:t>
            </a:r>
            <a:endParaRPr lang="pt-BR" dirty="0" smtClean="0"/>
          </a:p>
          <a:p>
            <a:pPr algn="just"/>
            <a:r>
              <a:rPr lang="pt-BR" dirty="0" smtClean="0"/>
              <a:t>GUYTON, A.C.; HALL, </a:t>
            </a:r>
            <a:r>
              <a:rPr lang="pt-BR" dirty="0" err="1" smtClean="0"/>
              <a:t>J.E.</a:t>
            </a:r>
            <a:r>
              <a:rPr lang="pt-BR" dirty="0" smtClean="0"/>
              <a:t> Tratado de Fisiologia Médica. 12ª ed. Rio de Janeiro, </a:t>
            </a:r>
            <a:r>
              <a:rPr lang="pt-BR" dirty="0" err="1" smtClean="0"/>
              <a:t>Elsevier</a:t>
            </a:r>
            <a:r>
              <a:rPr lang="pt-BR" dirty="0" smtClean="0"/>
              <a:t> , 2011.</a:t>
            </a:r>
          </a:p>
          <a:p>
            <a:pPr algn="just"/>
            <a:r>
              <a:rPr lang="pt-BR" dirty="0" smtClean="0"/>
              <a:t>Sociedade Brasileira de Hipertensão. VI Diretrizes Brasileira de Hipertensão.  Revista Hipertensão, vol. 3, 2010.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046" y="18864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96056"/>
            <a:ext cx="71151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0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DCV são responsáveis por alta frequência de internações 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4283968" y="3171085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907704" y="4130040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/>
              <a:t>Altos custos médicos</a:t>
            </a:r>
          </a:p>
          <a:p>
            <a:pPr algn="ctr"/>
            <a:r>
              <a:rPr lang="pt-BR" sz="2600" dirty="0" smtClean="0"/>
              <a:t>Altos custos socioeconômicos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9452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Prevalência </a:t>
            </a:r>
            <a:r>
              <a:rPr lang="pt-BR" dirty="0"/>
              <a:t>no mundo entre 2003 e 2008:</a:t>
            </a:r>
          </a:p>
          <a:p>
            <a:pPr algn="just"/>
            <a:r>
              <a:rPr lang="pt-BR" dirty="0"/>
              <a:t>Em homens: 37,8%.</a:t>
            </a:r>
          </a:p>
          <a:p>
            <a:pPr algn="just"/>
            <a:r>
              <a:rPr lang="pt-BR" dirty="0"/>
              <a:t>Em mulheres: 32,1%.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Prevalência no Brasil nos últimos 20 anos:</a:t>
            </a:r>
          </a:p>
          <a:p>
            <a:r>
              <a:rPr lang="pt-BR" dirty="0" smtClean="0"/>
              <a:t>Prevalência geral: acima de 30%.</a:t>
            </a:r>
          </a:p>
          <a:p>
            <a:r>
              <a:rPr lang="pt-BR" dirty="0" smtClean="0"/>
              <a:t>Em homens: 35,8%.</a:t>
            </a:r>
          </a:p>
          <a:p>
            <a:r>
              <a:rPr lang="pt-BR" dirty="0" smtClean="0"/>
              <a:t>Em mulheres: 30%.</a:t>
            </a:r>
          </a:p>
        </p:txBody>
      </p:sp>
      <p:pic>
        <p:nvPicPr>
          <p:cNvPr id="1026" name="Picture 2" descr="http://epidcursos.com.br/mmweb/wp-content/themes/epidc2014/img/pre-re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79675"/>
            <a:ext cx="2948955" cy="158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2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Estudos revelam:</a:t>
            </a:r>
          </a:p>
          <a:p>
            <a:pPr lvl="1" algn="just"/>
            <a:r>
              <a:rPr lang="pt-BR" dirty="0" smtClean="0"/>
              <a:t>Taxa de conhecimento: 52,3% (Brasil) vs. 59,1% (outros países).</a:t>
            </a:r>
          </a:p>
          <a:p>
            <a:pPr lvl="1" algn="just"/>
            <a:r>
              <a:rPr lang="pt-BR" dirty="0" smtClean="0"/>
              <a:t>Taxa de tratamento: 34,9% (Brasil) vs. 13,7% (outros países).</a:t>
            </a:r>
          </a:p>
          <a:p>
            <a:pPr lvl="1" algn="just"/>
            <a:r>
              <a:rPr lang="pt-BR" dirty="0" smtClean="0"/>
              <a:t>Taxa de controle: 67,3% (Brasil) vs. 26,1% (outros países).</a:t>
            </a:r>
          </a:p>
          <a:p>
            <a:pPr algn="just"/>
            <a:r>
              <a:rPr lang="pt-BR" dirty="0" smtClean="0"/>
              <a:t>Municípios do interior com cobertura ampla de ESF.</a:t>
            </a:r>
          </a:p>
          <a:p>
            <a:pPr algn="just"/>
            <a:r>
              <a:rPr lang="pt-BR" dirty="0" smtClean="0"/>
              <a:t>Papel da unidade básica de saúde.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860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Fatores de risco:</a:t>
            </a:r>
          </a:p>
          <a:p>
            <a:r>
              <a:rPr lang="pt-BR" dirty="0" smtClean="0"/>
              <a:t>Idade;</a:t>
            </a:r>
          </a:p>
          <a:p>
            <a:r>
              <a:rPr lang="pt-BR" dirty="0" smtClean="0"/>
              <a:t>Gênero;</a:t>
            </a:r>
          </a:p>
          <a:p>
            <a:r>
              <a:rPr lang="pt-BR" dirty="0" smtClean="0"/>
              <a:t>Etnia;</a:t>
            </a:r>
          </a:p>
          <a:p>
            <a:r>
              <a:rPr lang="pt-BR" dirty="0" smtClean="0"/>
              <a:t>Excesso de peso e obesidade;</a:t>
            </a:r>
          </a:p>
        </p:txBody>
      </p:sp>
      <p:pic>
        <p:nvPicPr>
          <p:cNvPr id="2050" name="Picture 2" descr="http://www.hipertrofia.org/blog/wp-content/uploads/2014/04/cara-obe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1258">
            <a:off x="5254361" y="2345288"/>
            <a:ext cx="3684539" cy="21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termarchealmada.pt/img/uploads/720x350_6e0c07c303c7e46dd68936c1693a5a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480" y="4509120"/>
            <a:ext cx="3734702" cy="18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5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2356</TotalTime>
  <Words>1706</Words>
  <Application>Microsoft Office PowerPoint</Application>
  <PresentationFormat>Apresentação na tela (4:3)</PresentationFormat>
  <Paragraphs>205</Paragraphs>
  <Slides>47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Fluxo</vt:lpstr>
      <vt:lpstr>Hipertensão Arterial Sistêmica</vt:lpstr>
      <vt:lpstr>HAS</vt:lpstr>
      <vt:lpstr>Epidemiologia</vt:lpstr>
      <vt:lpstr>Epidemiologia</vt:lpstr>
      <vt:lpstr>Epidemiologia</vt:lpstr>
      <vt:lpstr>Epidemiologia</vt:lpstr>
      <vt:lpstr>Epidemiologia</vt:lpstr>
      <vt:lpstr>Epidemiologia</vt:lpstr>
      <vt:lpstr>Epidemiologia</vt:lpstr>
      <vt:lpstr>Epidemiologia</vt:lpstr>
      <vt:lpstr>Hipertensão Primária</vt:lpstr>
      <vt:lpstr>Regulação Nervosa da Circulação</vt:lpstr>
      <vt:lpstr>Regulação Nervosa da Circulação</vt:lpstr>
      <vt:lpstr>Centro Vasomotor</vt:lpstr>
      <vt:lpstr>Centro Vasomotor</vt:lpstr>
      <vt:lpstr>Norepinefrina</vt:lpstr>
      <vt:lpstr>Barorreceptores</vt:lpstr>
      <vt:lpstr>Quimiorreceptores</vt:lpstr>
      <vt:lpstr>Reflexos Atriais e das Artérias Pulmonares</vt:lpstr>
      <vt:lpstr>Resposta Isquêmica do SNC</vt:lpstr>
      <vt:lpstr>Papel dos nervos e músculos </vt:lpstr>
      <vt:lpstr>Controle Renal da Pressão Arterial</vt:lpstr>
      <vt:lpstr>Controle Renal da Pressão Arterial</vt:lpstr>
      <vt:lpstr>Controle Renal da Pressão Arterial</vt:lpstr>
      <vt:lpstr>Slide 25</vt:lpstr>
      <vt:lpstr>A Importância do Sal no Controle da Pressão Arterial</vt:lpstr>
      <vt:lpstr>A Importância do Sal no Controle da Pressão Arterial</vt:lpstr>
      <vt:lpstr>Aparelho Justaglomerular</vt:lpstr>
      <vt:lpstr>Slide 29</vt:lpstr>
      <vt:lpstr>Slide 30</vt:lpstr>
      <vt:lpstr>Efeito da Angiotensina II sobre os rins e glândulas suprarrenais</vt:lpstr>
      <vt:lpstr>E quando a ingestão de sal está aumentada?</vt:lpstr>
      <vt:lpstr>Slide 33</vt:lpstr>
      <vt:lpstr>Hipertensão Primária</vt:lpstr>
      <vt:lpstr>Hipertensão Primária</vt:lpstr>
      <vt:lpstr>Hipertensão Primária</vt:lpstr>
      <vt:lpstr>Aspectos essenciais da sensibilidade da PA ao sal</vt:lpstr>
      <vt:lpstr>Diagnóstico</vt:lpstr>
      <vt:lpstr>Diagnóstico</vt:lpstr>
      <vt:lpstr>Slide 40</vt:lpstr>
      <vt:lpstr>Slide 41</vt:lpstr>
      <vt:lpstr>Classificação</vt:lpstr>
      <vt:lpstr>Prazos Máximos para Reavaliação</vt:lpstr>
      <vt:lpstr>Slide 44</vt:lpstr>
      <vt:lpstr>Slide 45</vt:lpstr>
      <vt:lpstr>Obrigado!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Fisiopatologia da HAS primária</dc:title>
  <dc:creator>Isadoraac</dc:creator>
  <cp:lastModifiedBy>Isadoraac</cp:lastModifiedBy>
  <cp:revision>134</cp:revision>
  <dcterms:created xsi:type="dcterms:W3CDTF">2015-10-15T13:00:26Z</dcterms:created>
  <dcterms:modified xsi:type="dcterms:W3CDTF">2016-04-28T20:54:50Z</dcterms:modified>
</cp:coreProperties>
</file>