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03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3B8D84-5CDA-46F6-9E4A-10EE5EA66AF0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B62EE-E4E2-4B2F-8DD1-B20786AF34B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620688"/>
            <a:ext cx="6777318" cy="2499031"/>
          </a:xfrm>
        </p:spPr>
        <p:txBody>
          <a:bodyPr/>
          <a:lstStyle/>
          <a:p>
            <a:r>
              <a:rPr lang="pt-BR" sz="4000" b="1" dirty="0" smtClean="0">
                <a:latin typeface="+mn-lt"/>
              </a:rPr>
              <a:t>ANTIPLAQUETÁRIOS, ANTICOAGULANTES E FIBRINOLÍTICOS</a:t>
            </a:r>
            <a:endParaRPr lang="pt-BR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01491"/>
            <a:ext cx="5288632" cy="130783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Acadêmicas: Laura Alves Guimarães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                   Marcella Marinho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2241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3015"/>
            <a:ext cx="1008112" cy="11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Diminuem </a:t>
            </a:r>
            <a:r>
              <a:rPr lang="pt-BR" dirty="0"/>
              <a:t>a formação ou a ação </a:t>
            </a:r>
            <a:r>
              <a:rPr lang="pt-BR" dirty="0" smtClean="0"/>
              <a:t>dos sinais </a:t>
            </a:r>
            <a:r>
              <a:rPr lang="pt-BR" dirty="0"/>
              <a:t>químicos promotores da </a:t>
            </a:r>
            <a:r>
              <a:rPr lang="pt-BR" dirty="0" smtClean="0"/>
              <a:t>aglutinação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/>
              <a:t>inibem a </a:t>
            </a:r>
            <a:r>
              <a:rPr lang="pt-BR" dirty="0" smtClean="0"/>
              <a:t>ciclo-oxigenase-1 </a:t>
            </a:r>
            <a:r>
              <a:rPr lang="pt-BR" dirty="0"/>
              <a:t>(COX-1 ) ou </a:t>
            </a:r>
            <a:endParaRPr lang="pt-BR" dirty="0" smtClean="0"/>
          </a:p>
          <a:p>
            <a:pPr lvl="1" algn="just"/>
            <a:r>
              <a:rPr lang="pt-BR" dirty="0" smtClean="0"/>
              <a:t>bloqueiam </a:t>
            </a:r>
            <a:r>
              <a:rPr lang="pt-BR" dirty="0"/>
              <a:t>os receptores de GP </a:t>
            </a:r>
            <a:r>
              <a:rPr lang="pt-BR" dirty="0" smtClean="0"/>
              <a:t>IIb/</a:t>
            </a:r>
            <a:r>
              <a:rPr lang="pt-BR" dirty="0" err="1" smtClean="0"/>
              <a:t>IIIa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dirty="0" smtClean="0"/>
              <a:t>ADP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Interferindo, assim</a:t>
            </a:r>
            <a:r>
              <a:rPr lang="pt-BR" dirty="0"/>
              <a:t>, no sinal que promove a aglutinação </a:t>
            </a:r>
            <a:r>
              <a:rPr lang="pt-BR" dirty="0" smtClean="0"/>
              <a:t>plaquetária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pt-BR" sz="4000" b="1" dirty="0" smtClean="0"/>
              <a:t>Inibidores da aglutinação plaquetária</a:t>
            </a:r>
            <a:endParaRPr lang="pt-BR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91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1- Ácido acetilsalicílico (AAS)</a:t>
            </a:r>
          </a:p>
          <a:p>
            <a:pPr lvl="1" algn="just"/>
            <a:r>
              <a:rPr lang="pt-BR" dirty="0"/>
              <a:t>Inibe a síntese do tromboxano </a:t>
            </a:r>
            <a:r>
              <a:rPr lang="pt-BR" dirty="0" smtClean="0"/>
              <a:t>(bloqueio da TX sintetase – reação irreversível)</a:t>
            </a:r>
            <a:endParaRPr lang="pt-BR" dirty="0"/>
          </a:p>
          <a:p>
            <a:pPr lvl="1" algn="just"/>
            <a:r>
              <a:rPr lang="pt-BR" dirty="0"/>
              <a:t>Inibe a COX-1</a:t>
            </a:r>
          </a:p>
          <a:p>
            <a:pPr algn="just"/>
            <a:r>
              <a:rPr lang="pt-BR" dirty="0" smtClean="0"/>
              <a:t>Usado no tratamento profilático da isquemia cerebral transitória, para reduzir a incidência de infartos do miocárdio</a:t>
            </a:r>
          </a:p>
          <a:p>
            <a:pPr algn="just"/>
            <a:r>
              <a:rPr lang="pt-BR" dirty="0" smtClean="0"/>
              <a:t>A dosagem varia de 50 a 325 mg, sendo determinada pelos efeitos adversos</a:t>
            </a:r>
          </a:p>
          <a:p>
            <a:pPr algn="just"/>
            <a:r>
              <a:rPr lang="pt-BR" dirty="0" smtClean="0"/>
              <a:t>Dosagens mais altas de AAS aumentam a toxicidade</a:t>
            </a:r>
          </a:p>
          <a:p>
            <a:pPr marL="411480" lvl="1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Inibidores da aglutinação plaquetária</a:t>
            </a:r>
            <a:endParaRPr lang="pt-BR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08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536504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>
                <a:solidFill>
                  <a:schemeClr val="tx1"/>
                </a:solidFill>
              </a:rPr>
              <a:t>Início de ação: ocorre entre 20 e 30 </a:t>
            </a:r>
            <a:r>
              <a:rPr lang="pt-BR" altLang="pt-BR" dirty="0" smtClean="0">
                <a:solidFill>
                  <a:schemeClr val="tx1"/>
                </a:solidFill>
              </a:rPr>
              <a:t>minutos</a:t>
            </a:r>
          </a:p>
          <a:p>
            <a:pPr algn="just"/>
            <a:endParaRPr lang="pt-BR" alt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dirty="0" smtClean="0">
                <a:solidFill>
                  <a:schemeClr val="tx1"/>
                </a:solidFill>
              </a:rPr>
              <a:t>efeitos colaterais maiores são os gastrointestinais: irritação da mucosa gástrica e sangramento digestivo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Outras</a:t>
            </a:r>
            <a:r>
              <a:rPr lang="pt-BR" dirty="0" smtClean="0">
                <a:solidFill>
                  <a:schemeClr val="tx1"/>
                </a:solidFill>
              </a:rPr>
              <a:t>: hipersensibilidade - broncoespasmo, asma, rinite, urticária e outras manifestações cutâneas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Ácido acetilsalicílico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97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Ticlopidina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Clopidogrel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Mecanismo </a:t>
            </a:r>
            <a:r>
              <a:rPr lang="pt-BR" dirty="0" smtClean="0"/>
              <a:t>de ação: </a:t>
            </a:r>
            <a:r>
              <a:rPr lang="pt-BR" dirty="0"/>
              <a:t>inibem irreversivelmente </a:t>
            </a:r>
            <a:r>
              <a:rPr lang="pt-BR" dirty="0" smtClean="0"/>
              <a:t>a ligação </a:t>
            </a:r>
            <a:r>
              <a:rPr lang="pt-BR" dirty="0"/>
              <a:t>do ADP aos seus receptores nas plaquetas e, assim, </a:t>
            </a:r>
            <a:r>
              <a:rPr lang="pt-BR" dirty="0" smtClean="0"/>
              <a:t>inibem a </a:t>
            </a:r>
            <a:r>
              <a:rPr lang="pt-BR" dirty="0"/>
              <a:t>ativação dos receptores </a:t>
            </a:r>
            <a:r>
              <a:rPr lang="pt-BR" dirty="0" smtClean="0"/>
              <a:t>necessários </a:t>
            </a:r>
            <a:r>
              <a:rPr lang="pt-BR" dirty="0"/>
              <a:t>para que </a:t>
            </a:r>
            <a:r>
              <a:rPr lang="pt-BR" dirty="0" smtClean="0"/>
              <a:t>as plaquetas </a:t>
            </a:r>
            <a:r>
              <a:rPr lang="pt-BR" dirty="0"/>
              <a:t>se liguem ao fibrinogênio e umas às outras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200" b="1" dirty="0">
                <a:solidFill>
                  <a:schemeClr val="tx1"/>
                </a:solidFill>
              </a:rPr>
              <a:t>Derivados da tienopiridina</a:t>
            </a:r>
            <a:endParaRPr lang="pt-BR" sz="4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77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r>
              <a:rPr lang="pt-BR" b="1" dirty="0" smtClean="0"/>
              <a:t>1-Ticlopidina</a:t>
            </a:r>
          </a:p>
          <a:p>
            <a:r>
              <a:rPr lang="pt-BR" dirty="0" smtClean="0"/>
              <a:t>Usos terapêuticos:</a:t>
            </a:r>
          </a:p>
          <a:p>
            <a:pPr lvl="1"/>
            <a:r>
              <a:rPr lang="pt-BR" altLang="pt-BR" dirty="0">
                <a:solidFill>
                  <a:schemeClr val="tx1"/>
                </a:solidFill>
              </a:rPr>
              <a:t>prevenção de eventos vasculares cerebrais</a:t>
            </a:r>
          </a:p>
          <a:p>
            <a:pPr lvl="1"/>
            <a:r>
              <a:rPr lang="pt-BR" altLang="pt-BR" dirty="0" smtClean="0">
                <a:solidFill>
                  <a:schemeClr val="tx1"/>
                </a:solidFill>
              </a:rPr>
              <a:t>prevenção </a:t>
            </a:r>
            <a:r>
              <a:rPr lang="pt-BR" altLang="pt-BR" dirty="0">
                <a:solidFill>
                  <a:schemeClr val="tx1"/>
                </a:solidFill>
              </a:rPr>
              <a:t>de eventos cardíacos em pacientes com angina instável</a:t>
            </a:r>
          </a:p>
          <a:p>
            <a:pPr lvl="1"/>
            <a:r>
              <a:rPr lang="pt-BR" altLang="pt-BR" dirty="0">
                <a:solidFill>
                  <a:schemeClr val="tx1"/>
                </a:solidFill>
              </a:rPr>
              <a:t>pacientes submetidos a angioplastia</a:t>
            </a:r>
          </a:p>
          <a:p>
            <a:r>
              <a:rPr lang="pt-BR" dirty="0" smtClean="0"/>
              <a:t>Efeitos adversos:</a:t>
            </a:r>
          </a:p>
          <a:p>
            <a:pPr lvl="1"/>
            <a:r>
              <a:rPr lang="pt-BR" altLang="pt-BR" dirty="0">
                <a:solidFill>
                  <a:schemeClr val="tx1"/>
                </a:solidFill>
              </a:rPr>
              <a:t>n</a:t>
            </a:r>
            <a:r>
              <a:rPr lang="pt-BR" altLang="pt-BR" dirty="0" smtClean="0">
                <a:solidFill>
                  <a:schemeClr val="tx1"/>
                </a:solidFill>
              </a:rPr>
              <a:t>áuseas, vômitos, diarreia</a:t>
            </a:r>
          </a:p>
          <a:p>
            <a:pPr lvl="1"/>
            <a:r>
              <a:rPr lang="pt-BR" altLang="pt-BR" dirty="0">
                <a:solidFill>
                  <a:schemeClr val="tx1"/>
                </a:solidFill>
              </a:rPr>
              <a:t>n</a:t>
            </a:r>
            <a:r>
              <a:rPr lang="pt-BR" altLang="pt-BR" dirty="0" smtClean="0">
                <a:solidFill>
                  <a:schemeClr val="tx1"/>
                </a:solidFill>
              </a:rPr>
              <a:t>eutropenia grave (~2% dos pacientes)</a:t>
            </a:r>
          </a:p>
          <a:p>
            <a:pPr lvl="1"/>
            <a:r>
              <a:rPr lang="pt-BR" altLang="pt-BR" dirty="0" smtClean="0">
                <a:solidFill>
                  <a:schemeClr val="tx1"/>
                </a:solidFill>
              </a:rPr>
              <a:t> trombocitopenia</a:t>
            </a:r>
          </a:p>
          <a:p>
            <a:pPr lvl="1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200" b="1" dirty="0">
                <a:solidFill>
                  <a:schemeClr val="tx1"/>
                </a:solidFill>
              </a:rPr>
              <a:t>Derivados da tienopiridina</a:t>
            </a:r>
            <a:endParaRPr lang="pt-B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9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pPr algn="just"/>
            <a:endParaRPr lang="pt-BR" altLang="pt-BR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just"/>
            <a:r>
              <a:rPr lang="pt-BR" altLang="pt-BR" dirty="0" smtClean="0">
                <a:solidFill>
                  <a:schemeClr val="tx1"/>
                </a:solidFill>
                <a:sym typeface="Wingdings" pitchFamily="2" charset="2"/>
              </a:rPr>
              <a:t>A</a:t>
            </a:r>
            <a:r>
              <a:rPr lang="pt-BR" altLang="pt-BR" dirty="0" smtClean="0">
                <a:solidFill>
                  <a:schemeClr val="tx1"/>
                </a:solidFill>
              </a:rPr>
              <a:t>dministração </a:t>
            </a:r>
            <a:r>
              <a:rPr lang="pt-BR" altLang="pt-BR" dirty="0">
                <a:solidFill>
                  <a:schemeClr val="tx1"/>
                </a:solidFill>
              </a:rPr>
              <a:t>oral: 250 mg duas vezes por dia confere boa absorção</a:t>
            </a:r>
          </a:p>
          <a:p>
            <a:pPr algn="just"/>
            <a:endParaRPr lang="pt-BR" altLang="pt-BR" dirty="0" smtClean="0">
              <a:solidFill>
                <a:schemeClr val="tx1"/>
              </a:solidFill>
            </a:endParaRPr>
          </a:p>
          <a:p>
            <a:pPr algn="just"/>
            <a:endParaRPr lang="pt-BR" altLang="pt-BR" dirty="0">
              <a:solidFill>
                <a:schemeClr val="tx1"/>
              </a:solidFill>
            </a:endParaRPr>
          </a:p>
          <a:p>
            <a:pPr algn="just"/>
            <a:r>
              <a:rPr lang="pt-BR" altLang="pt-BR" dirty="0" smtClean="0">
                <a:solidFill>
                  <a:schemeClr val="tx1"/>
                </a:solidFill>
              </a:rPr>
              <a:t>Pró-fármaco</a:t>
            </a:r>
            <a:r>
              <a:rPr lang="pt-BR" altLang="pt-BR" dirty="0" smtClean="0">
                <a:solidFill>
                  <a:schemeClr val="tx1"/>
                </a:solidFill>
              </a:rPr>
              <a:t>: para </a:t>
            </a:r>
            <a:r>
              <a:rPr lang="pt-BR" altLang="pt-BR" dirty="0">
                <a:solidFill>
                  <a:schemeClr val="tx1"/>
                </a:solidFill>
              </a:rPr>
              <a:t>exercer sua ação antiagregante deve ser previamente metabolizado no fígado (citocromo P450), onde se transforma rapidamente, aparecendo seus metabólitos no plasma em duas a três horas após sua administração.</a:t>
            </a:r>
          </a:p>
          <a:p>
            <a:pPr algn="just"/>
            <a:endParaRPr lang="pt-BR" altLang="pt-BR" dirty="0" smtClean="0">
              <a:solidFill>
                <a:schemeClr val="tx1"/>
              </a:solidFill>
            </a:endParaRPr>
          </a:p>
          <a:p>
            <a:pPr algn="just"/>
            <a:endParaRPr lang="pt-BR" alt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Ticlopidina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29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 dirty="0" smtClean="0">
                <a:solidFill>
                  <a:schemeClr val="tx1"/>
                </a:solidFill>
              </a:rPr>
              <a:t>Estreitamente </a:t>
            </a:r>
            <a:r>
              <a:rPr lang="pt-BR" altLang="pt-BR" dirty="0">
                <a:solidFill>
                  <a:schemeClr val="tx1"/>
                </a:solidFill>
              </a:rPr>
              <a:t>relacionado com a </a:t>
            </a:r>
            <a:r>
              <a:rPr lang="pt-BR" altLang="pt-BR" dirty="0" smtClean="0">
                <a:solidFill>
                  <a:schemeClr val="tx1"/>
                </a:solidFill>
              </a:rPr>
              <a:t>ticlopidina </a:t>
            </a:r>
          </a:p>
          <a:p>
            <a:pPr algn="just">
              <a:lnSpc>
                <a:spcPct val="130000"/>
              </a:lnSpc>
            </a:pPr>
            <a:r>
              <a:rPr lang="pt-BR" altLang="pt-BR" dirty="0">
                <a:solidFill>
                  <a:schemeClr val="tx1"/>
                </a:solidFill>
              </a:rPr>
              <a:t>V</a:t>
            </a:r>
            <a:r>
              <a:rPr lang="pt-BR" altLang="pt-BR" dirty="0" smtClean="0">
                <a:solidFill>
                  <a:schemeClr val="tx1"/>
                </a:solidFill>
              </a:rPr>
              <a:t>antagem </a:t>
            </a:r>
            <a:r>
              <a:rPr lang="pt-BR" altLang="pt-BR" dirty="0">
                <a:solidFill>
                  <a:schemeClr val="tx1"/>
                </a:solidFill>
              </a:rPr>
              <a:t>em relação à ticlopidina – maior </a:t>
            </a:r>
            <a:r>
              <a:rPr lang="pt-BR" altLang="pt-BR" dirty="0" smtClean="0">
                <a:solidFill>
                  <a:schemeClr val="tx1"/>
                </a:solidFill>
              </a:rPr>
              <a:t>tolerabilidade gastrointestinal </a:t>
            </a:r>
            <a:r>
              <a:rPr lang="pt-BR" altLang="pt-BR" dirty="0">
                <a:solidFill>
                  <a:schemeClr val="tx1"/>
                </a:solidFill>
              </a:rPr>
              <a:t>e menor risco de neutropenia e </a:t>
            </a:r>
            <a:r>
              <a:rPr lang="pt-BR" altLang="pt-BR" dirty="0" smtClean="0">
                <a:solidFill>
                  <a:schemeClr val="tx1"/>
                </a:solidFill>
              </a:rPr>
              <a:t>trombocitopenia</a:t>
            </a:r>
          </a:p>
          <a:p>
            <a:pPr algn="just">
              <a:lnSpc>
                <a:spcPct val="130000"/>
              </a:lnSpc>
            </a:pPr>
            <a:r>
              <a:rPr lang="pt-BR" altLang="pt-BR" dirty="0">
                <a:solidFill>
                  <a:schemeClr val="tx1"/>
                </a:solidFill>
              </a:rPr>
              <a:t>R</a:t>
            </a:r>
            <a:r>
              <a:rPr lang="pt-BR" altLang="pt-BR" dirty="0" smtClean="0">
                <a:solidFill>
                  <a:schemeClr val="tx1"/>
                </a:solidFill>
              </a:rPr>
              <a:t>eduz </a:t>
            </a:r>
            <a:r>
              <a:rPr lang="pt-BR" altLang="pt-BR" dirty="0">
                <a:solidFill>
                  <a:schemeClr val="tx1"/>
                </a:solidFill>
              </a:rPr>
              <a:t>taxa de AVC, IM </a:t>
            </a:r>
            <a:endParaRPr lang="pt-BR" altLang="pt-BR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pt-BR" altLang="pt-BR" dirty="0" smtClean="0">
                <a:solidFill>
                  <a:schemeClr val="tx1"/>
                </a:solidFill>
              </a:rPr>
              <a:t>Uso </a:t>
            </a:r>
            <a:r>
              <a:rPr lang="pt-BR" altLang="pt-BR" dirty="0">
                <a:solidFill>
                  <a:schemeClr val="tx1"/>
                </a:solidFill>
              </a:rPr>
              <a:t>indicado após angioplastia (conjuntamente com </a:t>
            </a:r>
            <a:r>
              <a:rPr lang="pt-BR" altLang="pt-BR" dirty="0" smtClean="0">
                <a:solidFill>
                  <a:schemeClr val="tx1"/>
                </a:solidFill>
              </a:rPr>
              <a:t>o ácido </a:t>
            </a:r>
            <a:r>
              <a:rPr lang="pt-BR" altLang="pt-BR" dirty="0">
                <a:solidFill>
                  <a:schemeClr val="tx1"/>
                </a:solidFill>
              </a:rPr>
              <a:t>acetilsalicílico)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Clopidogrel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94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>
                <a:solidFill>
                  <a:schemeClr val="tx1"/>
                </a:solidFill>
              </a:rPr>
              <a:t>Dose diária recomendada é de 75 </a:t>
            </a:r>
            <a:r>
              <a:rPr lang="pt-BR" altLang="pt-BR" dirty="0" smtClean="0">
                <a:solidFill>
                  <a:schemeClr val="tx1"/>
                </a:solidFill>
              </a:rPr>
              <a:t>mg</a:t>
            </a:r>
          </a:p>
          <a:p>
            <a:pPr algn="just"/>
            <a:r>
              <a:rPr lang="pt-BR" altLang="pt-BR" dirty="0">
                <a:solidFill>
                  <a:schemeClr val="tx1"/>
                </a:solidFill>
              </a:rPr>
              <a:t>Atinge efeito significativo em dois a três </a:t>
            </a:r>
            <a:r>
              <a:rPr lang="pt-BR" altLang="pt-BR" dirty="0" smtClean="0">
                <a:solidFill>
                  <a:schemeClr val="tx1"/>
                </a:solidFill>
              </a:rPr>
              <a:t>dias</a:t>
            </a:r>
            <a:endParaRPr lang="pt-BR" alt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/>
              <a:t>Efeitos adversos:</a:t>
            </a:r>
          </a:p>
          <a:p>
            <a:pPr lvl="1" algn="just"/>
            <a:r>
              <a:rPr lang="pt-BR" dirty="0" smtClean="0"/>
              <a:t>Dor abdominal</a:t>
            </a:r>
          </a:p>
          <a:p>
            <a:pPr lvl="1" algn="just"/>
            <a:r>
              <a:rPr lang="pt-BR" dirty="0" smtClean="0"/>
              <a:t>Dispepsia </a:t>
            </a:r>
          </a:p>
          <a:p>
            <a:pPr lvl="1" algn="just"/>
            <a:r>
              <a:rPr lang="pt-BR" dirty="0" smtClean="0"/>
              <a:t>Gastrite</a:t>
            </a:r>
          </a:p>
          <a:p>
            <a:pPr lvl="1" algn="just"/>
            <a:r>
              <a:rPr lang="pt-BR" dirty="0" smtClean="0"/>
              <a:t>Prisão de ventre</a:t>
            </a:r>
          </a:p>
          <a:p>
            <a:pPr lvl="1" algn="just"/>
            <a:r>
              <a:rPr lang="pt-BR" dirty="0" smtClean="0"/>
              <a:t>Diarreia</a:t>
            </a:r>
          </a:p>
          <a:p>
            <a:pPr lvl="1" algn="just"/>
            <a:r>
              <a:rPr lang="pt-BR" dirty="0" smtClean="0"/>
              <a:t>Alterações na pele</a:t>
            </a:r>
          </a:p>
          <a:p>
            <a:pPr lvl="1" algn="just"/>
            <a:r>
              <a:rPr lang="pt-BR" dirty="0" smtClean="0"/>
              <a:t>Hemorragia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Clopidogrel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56263" cy="1054250"/>
          </a:xfrm>
        </p:spPr>
        <p:txBody>
          <a:bodyPr/>
          <a:lstStyle/>
          <a:p>
            <a:r>
              <a:rPr lang="pt-BR" b="1" dirty="0" smtClean="0"/>
              <a:t>ANTICOAGULANTES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42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27603" r="57708" b="12256"/>
          <a:stretch/>
        </p:blipFill>
        <p:spPr bwMode="auto">
          <a:xfrm>
            <a:off x="1790150" y="260648"/>
            <a:ext cx="5832648" cy="63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01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756263" cy="738305"/>
          </a:xfrm>
        </p:spPr>
        <p:txBody>
          <a:bodyPr/>
          <a:lstStyle/>
          <a:p>
            <a:r>
              <a:rPr lang="pt-BR" b="1" dirty="0" smtClean="0"/>
              <a:t>ANTIPLAQUETÁRIOS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453"/>
            <a:ext cx="12241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31546" r="60288" b="22025"/>
          <a:stretch/>
        </p:blipFill>
        <p:spPr bwMode="auto">
          <a:xfrm>
            <a:off x="3635896" y="4221088"/>
            <a:ext cx="2302236" cy="21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9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Medicamentos </a:t>
            </a:r>
            <a:r>
              <a:rPr lang="pt-BR" dirty="0"/>
              <a:t>que impedem a formação de coágulos no sangue, porque bloqueiam a ação de substâncias que fazem a coagulação.</a:t>
            </a:r>
          </a:p>
          <a:p>
            <a:pPr algn="just"/>
            <a:r>
              <a:rPr lang="pt-BR" dirty="0" smtClean="0"/>
              <a:t>Permitem </a:t>
            </a:r>
            <a:r>
              <a:rPr lang="pt-BR" dirty="0"/>
              <a:t>que o sangue se mantenha sempre líquido dentro dos vasos e possa circular livremente</a:t>
            </a:r>
          </a:p>
          <a:p>
            <a:pPr algn="just"/>
            <a:r>
              <a:rPr lang="pt-BR" dirty="0" smtClean="0"/>
              <a:t>Recomendados </a:t>
            </a:r>
            <a:r>
              <a:rPr lang="pt-BR" dirty="0"/>
              <a:t>para pessoas que sofreram doenças provocadas por coágulos ou que tenham maior risco de as desenvolver.</a:t>
            </a:r>
          </a:p>
          <a:p>
            <a:pPr algn="just"/>
            <a:r>
              <a:rPr lang="pt-BR" dirty="0"/>
              <a:t>Heparina, Varfarina e Xarelto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Anticoagulantes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93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1- Trombose venosa profunda (por exemplo, no período</a:t>
            </a:r>
          </a:p>
          <a:p>
            <a:pPr marL="0" indent="0" algn="just">
              <a:buNone/>
            </a:pPr>
            <a:r>
              <a:rPr lang="pt-BR" dirty="0"/>
              <a:t>perioperatório);</a:t>
            </a:r>
          </a:p>
          <a:p>
            <a:pPr marL="0" indent="0" algn="just">
              <a:buNone/>
            </a:pPr>
            <a:r>
              <a:rPr lang="pt-BR" dirty="0"/>
              <a:t>2- Embolia pulmonar;</a:t>
            </a:r>
          </a:p>
          <a:p>
            <a:pPr marL="0" indent="0" algn="just">
              <a:buNone/>
            </a:pPr>
            <a:r>
              <a:rPr lang="pt-BR" dirty="0"/>
              <a:t>3- Trombose e embolização em pacientes com fibrilação atrial;</a:t>
            </a:r>
          </a:p>
          <a:p>
            <a:pPr marL="0" indent="0" algn="just">
              <a:buNone/>
            </a:pPr>
            <a:r>
              <a:rPr lang="pt-BR" dirty="0"/>
              <a:t>4- Trombose em próteses valvulares cardíacas;</a:t>
            </a:r>
          </a:p>
          <a:p>
            <a:pPr marL="0" indent="0" algn="just">
              <a:buNone/>
            </a:pPr>
            <a:r>
              <a:rPr lang="pt-BR" dirty="0"/>
              <a:t>5- Coagulação em circulação extracorpórea (por exemplo durante a hemodiálise);</a:t>
            </a:r>
          </a:p>
          <a:p>
            <a:pPr marL="0" indent="0" algn="just">
              <a:buNone/>
            </a:pPr>
            <a:r>
              <a:rPr lang="pt-BR" dirty="0"/>
              <a:t>6- Infarto do miocárdio em pacientes com angina instável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Uso clínico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93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Preparado extraído da mucosa intestinal</a:t>
            </a:r>
          </a:p>
          <a:p>
            <a:pPr marL="0" indent="0" algn="just">
              <a:buNone/>
            </a:pPr>
            <a:r>
              <a:rPr lang="pt-BR" dirty="0"/>
              <a:t>de suínos e pulmões de bovinos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   Uso </a:t>
            </a:r>
            <a:r>
              <a:rPr lang="pt-BR" b="1" dirty="0"/>
              <a:t>clínico:</a:t>
            </a:r>
          </a:p>
          <a:p>
            <a:pPr algn="just"/>
            <a:r>
              <a:rPr lang="pt-BR" dirty="0" smtClean="0"/>
              <a:t>Profilaxia </a:t>
            </a:r>
            <a:r>
              <a:rPr lang="pt-BR" dirty="0"/>
              <a:t>e tratamento de trombose venosa profunda em pacientes submetidos à cirurgia</a:t>
            </a:r>
          </a:p>
          <a:p>
            <a:pPr algn="just"/>
            <a:r>
              <a:rPr lang="pt-BR" dirty="0"/>
              <a:t>Tratamento de tromboembolismo pulmonar, angina instável, IAM</a:t>
            </a:r>
          </a:p>
          <a:p>
            <a:pPr algn="just"/>
            <a:r>
              <a:rPr lang="pt-BR" dirty="0"/>
              <a:t>Durante realização de angioplastia coronariana</a:t>
            </a:r>
          </a:p>
          <a:p>
            <a:pPr algn="just"/>
            <a:r>
              <a:rPr lang="pt-BR" dirty="0"/>
              <a:t>Não atravessa a membrana transplacentária – não teratogênica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Heparina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2000588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0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Mecanismo de ação:</a:t>
            </a:r>
          </a:p>
          <a:p>
            <a:r>
              <a:rPr lang="pt-BR" dirty="0"/>
              <a:t>Catalisar reação entre a antitrombina (AT) e a trombina → impedir formação de fibrina. Acelera em 1000x a reação.</a:t>
            </a:r>
          </a:p>
          <a:p>
            <a:pPr marL="457200" lvl="1" indent="0">
              <a:buNone/>
            </a:pPr>
            <a:r>
              <a:rPr lang="pt-BR" dirty="0"/>
              <a:t>• Heparina não fracionada (UFH);</a:t>
            </a:r>
          </a:p>
          <a:p>
            <a:pPr marL="457200" lvl="1" indent="0">
              <a:buNone/>
            </a:pPr>
            <a:r>
              <a:rPr lang="pt-BR" dirty="0"/>
              <a:t>• Heparina de baixo peso molecular (LMWH)</a:t>
            </a:r>
          </a:p>
          <a:p>
            <a:pPr marL="457200" lvl="1" indent="0">
              <a:buNone/>
            </a:pPr>
            <a:r>
              <a:rPr lang="pt-BR" dirty="0"/>
              <a:t>• Fondaparinux* (pentassacarídeo sintético)</a:t>
            </a:r>
          </a:p>
          <a:p>
            <a:r>
              <a:rPr lang="pt-BR" dirty="0"/>
              <a:t>Atuam como cofator para reação AT-protease sem ser consumida. Após processo é liberada intacta para ligar-se novamente.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Heparina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2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9013" r="15588" b="19304"/>
          <a:stretch/>
        </p:blipFill>
        <p:spPr bwMode="auto">
          <a:xfrm>
            <a:off x="179512" y="1988840"/>
            <a:ext cx="870838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8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6085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 dose deve ser determinada individualmente e </a:t>
            </a:r>
            <a:r>
              <a:rPr lang="pt-BR" dirty="0" smtClean="0"/>
              <a:t>por patologias</a:t>
            </a:r>
            <a:endParaRPr lang="pt-BR" dirty="0"/>
          </a:p>
          <a:p>
            <a:pPr algn="just"/>
            <a:r>
              <a:rPr lang="pt-BR" dirty="0"/>
              <a:t>Deve ser administrada de forma parenteral</a:t>
            </a:r>
          </a:p>
          <a:p>
            <a:pPr algn="just"/>
            <a:r>
              <a:rPr lang="pt-BR" dirty="0"/>
              <a:t>Administração IV: efeito anticoagulante imediato</a:t>
            </a:r>
          </a:p>
          <a:p>
            <a:pPr algn="just"/>
            <a:r>
              <a:rPr lang="pt-BR" dirty="0"/>
              <a:t>Administração SC: intervalo de 2 h para o início da </a:t>
            </a:r>
            <a:r>
              <a:rPr lang="pt-BR" dirty="0" smtClean="0"/>
              <a:t>ação da </a:t>
            </a:r>
            <a:r>
              <a:rPr lang="pt-BR" dirty="0"/>
              <a:t>droga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DEVE-SE EVITAR A ADMINISTRAÇÃO IM (hematoma)</a:t>
            </a:r>
          </a:p>
          <a:p>
            <a:pPr algn="just"/>
            <a:r>
              <a:rPr lang="pt-BR" dirty="0"/>
              <a:t>Não é secretada no leite materno e não atravessa </a:t>
            </a:r>
            <a:r>
              <a:rPr lang="pt-BR" dirty="0" smtClean="0"/>
              <a:t>a placenta</a:t>
            </a:r>
            <a:endParaRPr lang="pt-BR" dirty="0"/>
          </a:p>
          <a:p>
            <a:pPr algn="just"/>
            <a:r>
              <a:rPr lang="pt-BR" dirty="0"/>
              <a:t>Sua ação é interrompida pela captação e </a:t>
            </a:r>
            <a:r>
              <a:rPr lang="pt-BR" dirty="0" smtClean="0"/>
              <a:t>metabolização pelo </a:t>
            </a:r>
            <a:r>
              <a:rPr lang="pt-BR" dirty="0"/>
              <a:t>sistema retículo-endotelial e fígado e excreção </a:t>
            </a:r>
            <a:r>
              <a:rPr lang="pt-BR" dirty="0" smtClean="0"/>
              <a:t>renal da droga.</a:t>
            </a:r>
          </a:p>
          <a:p>
            <a:pPr algn="just"/>
            <a:r>
              <a:rPr lang="pt-BR" dirty="0" smtClean="0"/>
              <a:t>Metabólitos </a:t>
            </a:r>
            <a:r>
              <a:rPr lang="pt-BR" dirty="0"/>
              <a:t>inativos são excretados na urina.</a:t>
            </a:r>
          </a:p>
          <a:p>
            <a:pPr algn="just"/>
            <a:r>
              <a:rPr lang="pt-BR" dirty="0"/>
              <a:t>Insuficiência renal prolonga T1⁄2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600" b="1" dirty="0" smtClean="0"/>
              <a:t>Heparina não fracionada</a:t>
            </a:r>
            <a:endParaRPr lang="pt-BR" sz="4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16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/>
          <a:lstStyle/>
          <a:p>
            <a:pPr algn="just"/>
            <a:r>
              <a:rPr lang="pt-BR" dirty="0"/>
              <a:t>Inibe fator Xa, com mesmos efeitos sobre </a:t>
            </a:r>
            <a:r>
              <a:rPr lang="pt-BR" dirty="0" smtClean="0"/>
              <a:t>a trombina</a:t>
            </a:r>
            <a:endParaRPr lang="pt-BR" dirty="0"/>
          </a:p>
          <a:p>
            <a:pPr algn="just"/>
            <a:endParaRPr lang="pt-BR" b="1" u="sng" dirty="0" smtClean="0"/>
          </a:p>
          <a:p>
            <a:pPr algn="just"/>
            <a:r>
              <a:rPr lang="pt-BR" b="1" u="sng" dirty="0" smtClean="0"/>
              <a:t>Enoxaparina</a:t>
            </a:r>
            <a:r>
              <a:rPr lang="pt-BR" b="1" u="sng" dirty="0"/>
              <a:t>, dalteparina e tinzaparina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Eficácia </a:t>
            </a:r>
            <a:r>
              <a:rPr lang="pt-BR" dirty="0"/>
              <a:t>igual; &gt;biodisponibilidade e &lt;frequência de administração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Utilizada </a:t>
            </a:r>
            <a:r>
              <a:rPr lang="pt-BR" dirty="0"/>
              <a:t>em esquemas fixos com </a:t>
            </a:r>
            <a:r>
              <a:rPr lang="pt-BR" dirty="0" smtClean="0"/>
              <a:t>menor monitoramento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Heparina de baixo peso molecular</a:t>
            </a:r>
            <a:endParaRPr lang="pt-BR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9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13509" r="25774" b="6617"/>
          <a:stretch/>
        </p:blipFill>
        <p:spPr bwMode="auto">
          <a:xfrm>
            <a:off x="1763688" y="836712"/>
            <a:ext cx="5976664" cy="55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052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3039" r="18890" b="9437"/>
          <a:stretch/>
        </p:blipFill>
        <p:spPr bwMode="auto">
          <a:xfrm>
            <a:off x="899592" y="836712"/>
            <a:ext cx="76193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Hemorragias</a:t>
            </a:r>
          </a:p>
          <a:p>
            <a:pPr marL="457200" lvl="1" indent="0">
              <a:buNone/>
            </a:pPr>
            <a:r>
              <a:rPr lang="pt-BR" dirty="0"/>
              <a:t>• Sulfato de PROTAMINA (neutralizador)</a:t>
            </a:r>
          </a:p>
          <a:p>
            <a:pPr marL="457200" lvl="1" indent="0">
              <a:buNone/>
            </a:pPr>
            <a:r>
              <a:rPr lang="pt-BR" dirty="0"/>
              <a:t>• Infundido lentamente, este último fármaco se combina ionicamente com a heparina para formar um complexo 1:1 estável e inativo</a:t>
            </a:r>
          </a:p>
          <a:p>
            <a:endParaRPr lang="pt-BR" dirty="0"/>
          </a:p>
          <a:p>
            <a:r>
              <a:rPr lang="pt-BR" dirty="0"/>
              <a:t>Entre 1-4% dos pacientes pode ocorrer trombocitopenia induzida</a:t>
            </a:r>
          </a:p>
          <a:p>
            <a:pPr marL="0" indent="0">
              <a:buNone/>
            </a:pPr>
            <a:r>
              <a:rPr lang="pt-BR" dirty="0"/>
              <a:t>por heparina (TIH) por uso de UFH: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• </a:t>
            </a:r>
            <a:r>
              <a:rPr lang="pt-BR" dirty="0"/>
              <a:t>TIH –estado hipercoagulável sistêmico em </a:t>
            </a:r>
            <a:r>
              <a:rPr lang="pt-BR" dirty="0" smtClean="0"/>
              <a:t>pacientes </a:t>
            </a:r>
            <a:r>
              <a:rPr lang="pt-BR" dirty="0"/>
              <a:t>tratados com UFH </a:t>
            </a:r>
            <a:r>
              <a:rPr lang="pt-BR" dirty="0" smtClean="0"/>
              <a:t>por um </a:t>
            </a:r>
            <a:r>
              <a:rPr lang="pt-BR" dirty="0"/>
              <a:t>período mínimo de 7 dias. </a:t>
            </a:r>
            <a:r>
              <a:rPr lang="pt-BR" dirty="0" smtClean="0"/>
              <a:t>Pacientes </a:t>
            </a:r>
            <a:r>
              <a:rPr lang="pt-BR" dirty="0"/>
              <a:t>cirúrgicos correm &gt;risco.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•</a:t>
            </a:r>
            <a:r>
              <a:rPr lang="pt-BR" dirty="0"/>
              <a:t>Maior risco em UFH de origem bovina, em comparação com a suína, sendo mais baixo naqueles tratados exclusivamente com  HBPM.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Equimoses, reações febris e alérgicas. A longo prazo: osteoporose e fraturas  </a:t>
            </a:r>
            <a:r>
              <a:rPr lang="pt-BR" dirty="0" smtClean="0"/>
              <a:t>espontâneas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Efeitos adversos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5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As plaquetas, </a:t>
            </a:r>
            <a:r>
              <a:rPr lang="pt-BR" dirty="0"/>
              <a:t>também chamadas de trombócitos, são células sanguíneas produzidas na medula óssea e que atuam na formação de coágulos de </a:t>
            </a:r>
            <a:r>
              <a:rPr lang="pt-BR" dirty="0" smtClean="0"/>
              <a:t>sangue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Promovem </a:t>
            </a:r>
            <a:r>
              <a:rPr lang="pt-BR" dirty="0" smtClean="0"/>
              <a:t>o processo de coagulação sanguínea, a </a:t>
            </a:r>
            <a:r>
              <a:rPr lang="pt-BR" dirty="0"/>
              <a:t>fim de impedir uma hemorragia sempre que houver </a:t>
            </a:r>
            <a:r>
              <a:rPr lang="pt-BR" dirty="0" smtClean="0"/>
              <a:t>necessidade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150 </a:t>
            </a:r>
            <a:r>
              <a:rPr lang="pt-BR" b="1" dirty="0"/>
              <a:t>mil a 450 mil plaquetas por microlitro de sangue.</a:t>
            </a:r>
            <a:r>
              <a:rPr lang="pt-BR" dirty="0"/>
              <a:t> Desse total , 70% estão localizadas na circulação e 30% estão presentes no baço.</a:t>
            </a:r>
            <a:r>
              <a:rPr lang="pt-BR" b="1" dirty="0"/>
              <a:t> 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453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55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Hipersensibilidade ao fármaco</a:t>
            </a:r>
          </a:p>
          <a:p>
            <a:pPr algn="just"/>
            <a:r>
              <a:rPr lang="pt-BR" dirty="0"/>
              <a:t>Sangramento ativo</a:t>
            </a:r>
          </a:p>
          <a:p>
            <a:pPr algn="just"/>
            <a:r>
              <a:rPr lang="pt-BR" dirty="0"/>
              <a:t>Hemofilia</a:t>
            </a:r>
          </a:p>
          <a:p>
            <a:pPr algn="just"/>
            <a:r>
              <a:rPr lang="pt-BR" dirty="0"/>
              <a:t>Púrpura</a:t>
            </a:r>
          </a:p>
          <a:p>
            <a:pPr algn="just"/>
            <a:r>
              <a:rPr lang="pt-BR" dirty="0"/>
              <a:t>Hipertensão grave</a:t>
            </a:r>
          </a:p>
          <a:p>
            <a:pPr algn="just"/>
            <a:r>
              <a:rPr lang="pt-BR" dirty="0"/>
              <a:t>Tuberculose ativa</a:t>
            </a:r>
          </a:p>
          <a:p>
            <a:pPr algn="just"/>
            <a:r>
              <a:rPr lang="pt-BR" dirty="0"/>
              <a:t>Endocardite infecciosa</a:t>
            </a:r>
          </a:p>
          <a:p>
            <a:pPr algn="just"/>
            <a:r>
              <a:rPr lang="pt-BR" dirty="0"/>
              <a:t>Grávidas – somente com indicação</a:t>
            </a:r>
          </a:p>
          <a:p>
            <a:pPr algn="just"/>
            <a:r>
              <a:rPr lang="pt-BR" dirty="0"/>
              <a:t>Doença hepática ou renal avançada</a:t>
            </a:r>
          </a:p>
          <a:p>
            <a:pPr algn="just"/>
            <a:r>
              <a:rPr lang="pt-BR" dirty="0"/>
              <a:t>Recentemente submetido a cirurgia cerebral, medula espinal, olho, punção lombar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Contraindicações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6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/>
          <a:lstStyle/>
          <a:p>
            <a:pPr algn="just"/>
            <a:r>
              <a:rPr lang="pt-BR" dirty="0"/>
              <a:t>Em fase clínica de </a:t>
            </a:r>
            <a:r>
              <a:rPr lang="pt-BR" dirty="0" smtClean="0"/>
              <a:t>desenvolvimento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Administrados </a:t>
            </a:r>
            <a:r>
              <a:rPr lang="pt-BR" dirty="0"/>
              <a:t>em doses fixas e não </a:t>
            </a:r>
            <a:r>
              <a:rPr lang="pt-BR" dirty="0" smtClean="0"/>
              <a:t>necessitam monitoração.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Início </a:t>
            </a:r>
            <a:r>
              <a:rPr lang="pt-BR" dirty="0"/>
              <a:t>da ação rápido. T1/2 </a:t>
            </a:r>
            <a:r>
              <a:rPr lang="pt-BR" dirty="0" smtClean="0"/>
              <a:t>10h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Rivaroxabana </a:t>
            </a:r>
            <a:r>
              <a:rPr lang="pt-BR" dirty="0"/>
              <a:t>e Apixabana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200" b="1" dirty="0" smtClean="0"/>
              <a:t>Inibidores orais diretos do Xa</a:t>
            </a:r>
            <a:endParaRPr lang="pt-BR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2" y="525607"/>
            <a:ext cx="657052" cy="73378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25607"/>
            <a:ext cx="792088" cy="79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904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/>
              <a:t>Mecanismo de Ação</a:t>
            </a:r>
            <a:r>
              <a:rPr lang="pt-BR" dirty="0"/>
              <a:t>: ação por ligação direta ao sítio ativo  a trombina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Hirudinas</a:t>
            </a:r>
            <a:r>
              <a:rPr lang="pt-BR" dirty="0" smtClean="0"/>
              <a:t> </a:t>
            </a:r>
            <a:r>
              <a:rPr lang="pt-BR" dirty="0"/>
              <a:t>(+antigo). Não se utiliza mais no Brasil</a:t>
            </a:r>
          </a:p>
          <a:p>
            <a:pPr marL="457200" lvl="1" indent="0" algn="just">
              <a:buNone/>
            </a:pPr>
            <a:r>
              <a:rPr lang="pt-BR" dirty="0"/>
              <a:t>• Derivado da saliva do </a:t>
            </a:r>
            <a:r>
              <a:rPr lang="pt-BR" dirty="0" err="1"/>
              <a:t>Hirudo</a:t>
            </a:r>
            <a:r>
              <a:rPr lang="pt-BR" dirty="0"/>
              <a:t> medicinalis</a:t>
            </a:r>
          </a:p>
          <a:p>
            <a:pPr marL="457200" lvl="1" indent="0" algn="just">
              <a:buNone/>
            </a:pPr>
            <a:r>
              <a:rPr lang="pt-BR" dirty="0"/>
              <a:t>• Derivados semissintéticos: bivalirudina e Lepirudina</a:t>
            </a:r>
          </a:p>
          <a:p>
            <a:pPr marL="457200" lvl="1" indent="0" algn="just">
              <a:buNone/>
            </a:pPr>
            <a:r>
              <a:rPr lang="pt-BR" dirty="0"/>
              <a:t>• Adm IV; T1⁄2 25-80min</a:t>
            </a:r>
          </a:p>
          <a:p>
            <a:pPr marL="457200" lvl="1" indent="0" algn="just">
              <a:buNone/>
            </a:pPr>
            <a:r>
              <a:rPr lang="pt-BR" dirty="0"/>
              <a:t>• Excreção renal: cautela em caso de comprometimento renal</a:t>
            </a:r>
          </a:p>
          <a:p>
            <a:pPr marL="457200" lvl="1" indent="0" algn="just">
              <a:buNone/>
            </a:pPr>
            <a:r>
              <a:rPr lang="pt-BR" dirty="0"/>
              <a:t>• </a:t>
            </a:r>
            <a:r>
              <a:rPr lang="pt-BR" dirty="0" smtClean="0"/>
              <a:t>Pacientes </a:t>
            </a:r>
            <a:r>
              <a:rPr lang="pt-BR" dirty="0"/>
              <a:t>desenvolvem Anticorpos contra complexo </a:t>
            </a:r>
            <a:r>
              <a:rPr lang="pt-BR" dirty="0" smtClean="0"/>
              <a:t>trombina-</a:t>
            </a:r>
            <a:r>
              <a:rPr lang="pt-BR" dirty="0" err="1" smtClean="0"/>
              <a:t>lepirudina</a:t>
            </a:r>
            <a:r>
              <a:rPr lang="pt-BR" dirty="0" smtClean="0"/>
              <a:t> (mais </a:t>
            </a:r>
            <a:r>
              <a:rPr lang="pt-BR" dirty="0"/>
              <a:t>um exposição-Anafilaxia)</a:t>
            </a:r>
          </a:p>
          <a:p>
            <a:pPr marL="457200" lvl="1" indent="0" algn="just">
              <a:buNone/>
            </a:pPr>
            <a:endParaRPr lang="pt-BR" dirty="0"/>
          </a:p>
          <a:p>
            <a:pPr algn="just"/>
            <a:r>
              <a:rPr lang="pt-BR" b="1" dirty="0"/>
              <a:t>Argatrobana: </a:t>
            </a:r>
            <a:r>
              <a:rPr lang="pt-BR" dirty="0"/>
              <a:t>T1/2 curta;</a:t>
            </a:r>
          </a:p>
          <a:p>
            <a:pPr marL="457200" lvl="1" indent="0" algn="just">
              <a:buNone/>
            </a:pPr>
            <a:r>
              <a:rPr lang="pt-BR" dirty="0"/>
              <a:t>• Depuração pouco afetada por alteração renal, mas dependente de função hepática</a:t>
            </a:r>
          </a:p>
          <a:p>
            <a:pPr marL="457200" lvl="1" indent="0" algn="just">
              <a:buNone/>
            </a:pPr>
            <a:r>
              <a:rPr lang="pt-BR" dirty="0"/>
              <a:t>• Administração IV – efeito imediato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Inibidores Parenterais diretos da trombina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" y="69160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27" y="691602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156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Mesilato de etexilato de dabigatrana: inibidor </a:t>
            </a:r>
            <a:r>
              <a:rPr lang="pt-BR" dirty="0" smtClean="0"/>
              <a:t>direto da </a:t>
            </a:r>
            <a:r>
              <a:rPr lang="pt-BR" dirty="0"/>
              <a:t>trombina, potente, competitivo e reversível</a:t>
            </a:r>
          </a:p>
          <a:p>
            <a:pPr algn="just"/>
            <a:r>
              <a:rPr lang="pt-BR" dirty="0" smtClean="0"/>
              <a:t>Farmacocinética </a:t>
            </a:r>
            <a:r>
              <a:rPr lang="pt-BR" dirty="0"/>
              <a:t>e biodisponibilidade previsíveis </a:t>
            </a:r>
            <a:r>
              <a:rPr lang="pt-BR" dirty="0" smtClean="0"/>
              <a:t>– doses </a:t>
            </a:r>
            <a:r>
              <a:rPr lang="pt-BR" dirty="0"/>
              <a:t>fixas, resposta previsível</a:t>
            </a:r>
          </a:p>
          <a:p>
            <a:pPr algn="just"/>
            <a:r>
              <a:rPr lang="pt-BR" dirty="0" smtClean="0"/>
              <a:t>Sem </a:t>
            </a:r>
            <a:r>
              <a:rPr lang="pt-BR" dirty="0"/>
              <a:t>necessidade de monitoramento</a:t>
            </a:r>
          </a:p>
          <a:p>
            <a:pPr algn="just"/>
            <a:r>
              <a:rPr lang="pt-BR" dirty="0" smtClean="0"/>
              <a:t>Diminui </a:t>
            </a:r>
            <a:r>
              <a:rPr lang="pt-BR" dirty="0"/>
              <a:t>risco de AVE e embolia sistêmica.</a:t>
            </a:r>
          </a:p>
          <a:p>
            <a:pPr algn="just"/>
            <a:r>
              <a:rPr lang="pt-BR" dirty="0" smtClean="0"/>
              <a:t>Administração </a:t>
            </a:r>
            <a:r>
              <a:rPr lang="pt-BR" dirty="0"/>
              <a:t>VO -&gt; dabigatrana. T1/2 12-17h</a:t>
            </a:r>
          </a:p>
          <a:p>
            <a:pPr algn="just"/>
            <a:r>
              <a:rPr lang="pt-BR" dirty="0" smtClean="0"/>
              <a:t>Comprometimento </a:t>
            </a:r>
            <a:r>
              <a:rPr lang="pt-BR" dirty="0"/>
              <a:t>renal (ajuste de dose) – Evitar</a:t>
            </a:r>
          </a:p>
          <a:p>
            <a:pPr algn="just"/>
            <a:r>
              <a:rPr lang="pt-BR" dirty="0" smtClean="0"/>
              <a:t>Efeitos </a:t>
            </a:r>
            <a:r>
              <a:rPr lang="pt-BR" dirty="0"/>
              <a:t>adversos: sangramento (GI); Não há antídoto</a:t>
            </a:r>
          </a:p>
          <a:p>
            <a:pPr algn="just"/>
            <a:r>
              <a:rPr lang="pt-BR" dirty="0" smtClean="0"/>
              <a:t>Vantagem </a:t>
            </a:r>
            <a:r>
              <a:rPr lang="pt-BR" dirty="0"/>
              <a:t>sobre varfarina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Inibidores Orais Diretos da Trombina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7" y="1014205"/>
            <a:ext cx="840613" cy="93878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22374"/>
            <a:ext cx="792088" cy="830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52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Varfarina (Marevan): molécula semelhante à vitamina K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Vitamina </a:t>
            </a:r>
            <a:r>
              <a:rPr lang="pt-BR" dirty="0"/>
              <a:t>K – essencial para produção dos fatores II, VII, IX, X e proteínas C e 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Diminui 50% síntese dos fatores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a disponibilização das </a:t>
            </a:r>
            <a:r>
              <a:rPr lang="pt-BR" dirty="0" err="1"/>
              <a:t>HBMMs</a:t>
            </a:r>
            <a:r>
              <a:rPr lang="pt-BR" dirty="0"/>
              <a:t> e antiplaquetários - uso dos antagonistas da vitamina K diminuído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/>
              <a:t>Anticoagulantes cumarínicos: Varfarina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3276"/>
            <a:ext cx="864096" cy="963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VO 100%</a:t>
            </a:r>
          </a:p>
          <a:p>
            <a:pPr algn="just"/>
            <a:r>
              <a:rPr lang="pt-BR" dirty="0"/>
              <a:t>Início do efeito terapêutico: 8-36h. Aguardar degradação dos fatores já sintetizados</a:t>
            </a:r>
          </a:p>
          <a:p>
            <a:pPr algn="just"/>
            <a:r>
              <a:rPr lang="pt-BR" dirty="0"/>
              <a:t>Inibição depende do T1/2 dos fatores: VII (6h); IX (24h); </a:t>
            </a:r>
            <a:r>
              <a:rPr lang="pt-BR" dirty="0" smtClean="0"/>
              <a:t>X (40h</a:t>
            </a:r>
            <a:r>
              <a:rPr lang="pt-BR" dirty="0"/>
              <a:t>); II (60h)</a:t>
            </a:r>
          </a:p>
          <a:p>
            <a:pPr algn="just"/>
            <a:r>
              <a:rPr lang="pt-BR" dirty="0"/>
              <a:t>Excreção urinária: metabólitos inativos</a:t>
            </a:r>
          </a:p>
          <a:p>
            <a:pPr algn="just"/>
            <a:r>
              <a:rPr lang="pt-BR" dirty="0"/>
              <a:t>Dose baseada no “Tempo de protrombina”</a:t>
            </a:r>
          </a:p>
          <a:p>
            <a:pPr algn="just"/>
            <a:r>
              <a:rPr lang="pt-BR" dirty="0"/>
              <a:t>5 -7 mg/dia</a:t>
            </a:r>
          </a:p>
          <a:p>
            <a:pPr algn="just"/>
            <a:r>
              <a:rPr lang="pt-BR" dirty="0"/>
              <a:t>Ligação importante com proteínas plasmáticas (99%)</a:t>
            </a:r>
          </a:p>
          <a:p>
            <a:pPr algn="just"/>
            <a:r>
              <a:rPr lang="pt-BR" dirty="0"/>
              <a:t>Interação medicamentosa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Varfarina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0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Efeitos adversos:</a:t>
            </a:r>
          </a:p>
          <a:p>
            <a:pPr lvl="1"/>
            <a:r>
              <a:rPr lang="pt-BR" dirty="0"/>
              <a:t>Hemorragia</a:t>
            </a:r>
          </a:p>
          <a:p>
            <a:endParaRPr lang="pt-BR" dirty="0" smtClean="0"/>
          </a:p>
          <a:p>
            <a:r>
              <a:rPr lang="pt-BR" dirty="0" smtClean="0"/>
              <a:t>Contraindicado </a:t>
            </a:r>
            <a:r>
              <a:rPr lang="pt-BR" dirty="0"/>
              <a:t>na gravidez</a:t>
            </a:r>
          </a:p>
          <a:p>
            <a:pPr lvl="1"/>
            <a:r>
              <a:rPr lang="pt-BR" dirty="0"/>
              <a:t>Risco de aborto e anomalias fetais </a:t>
            </a:r>
          </a:p>
          <a:p>
            <a:pPr lvl="1"/>
            <a:r>
              <a:rPr lang="pt-BR" dirty="0"/>
              <a:t>alterações no SNC</a:t>
            </a:r>
          </a:p>
          <a:p>
            <a:endParaRPr lang="pt-BR" dirty="0" smtClean="0"/>
          </a:p>
          <a:p>
            <a:r>
              <a:rPr lang="pt-BR" dirty="0" smtClean="0"/>
              <a:t>Baixa </a:t>
            </a:r>
            <a:r>
              <a:rPr lang="pt-BR" dirty="0"/>
              <a:t>margem de segurança</a:t>
            </a:r>
          </a:p>
          <a:p>
            <a:endParaRPr lang="pt-BR" dirty="0" smtClean="0"/>
          </a:p>
          <a:p>
            <a:r>
              <a:rPr lang="pt-BR" dirty="0" smtClean="0"/>
              <a:t>Testes </a:t>
            </a:r>
            <a:r>
              <a:rPr lang="pt-BR" dirty="0"/>
              <a:t>sanguíneos para otimizar a dose</a:t>
            </a:r>
          </a:p>
          <a:p>
            <a:endParaRPr lang="pt-BR" dirty="0" smtClean="0"/>
          </a:p>
          <a:p>
            <a:r>
              <a:rPr lang="pt-BR" dirty="0" smtClean="0"/>
              <a:t>Antídoto </a:t>
            </a:r>
            <a:r>
              <a:rPr lang="pt-BR" dirty="0"/>
              <a:t>- vitamina K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Varfarina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863205" cy="286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47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356992"/>
            <a:ext cx="7756263" cy="1054250"/>
          </a:xfrm>
        </p:spPr>
        <p:txBody>
          <a:bodyPr/>
          <a:lstStyle/>
          <a:p>
            <a:r>
              <a:rPr lang="pt-BR" b="1" dirty="0" smtClean="0"/>
              <a:t>FIBRINOLÍTICOS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76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Catalisam formação da serinaprotease, plasmina, a partir do plasminogênio. </a:t>
            </a:r>
          </a:p>
          <a:p>
            <a:pPr algn="just"/>
            <a:endParaRPr lang="pt-BR" dirty="0" smtClean="0"/>
          </a:p>
          <a:p>
            <a:pPr algn="just"/>
            <a:r>
              <a:rPr lang="pt-BR" smtClean="0"/>
              <a:t>São </a:t>
            </a:r>
            <a:r>
              <a:rPr lang="pt-BR" dirty="0"/>
              <a:t>os fármacos utilizados para dissolver os trombos sanguíneos.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Estimulam </a:t>
            </a:r>
            <a:r>
              <a:rPr lang="pt-BR" dirty="0"/>
              <a:t>a conversão do plasminogênio inativo presente no sangue, em plasmina ativa (enzima que degrada a fibrina a proteína fibrilhar que forma o </a:t>
            </a:r>
            <a:r>
              <a:rPr lang="pt-BR" dirty="0" smtClean="0"/>
              <a:t>trombo)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Fibrinolíticos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62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Derivado de culturas de Streptococcus β-hemolítico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Mecanismo </a:t>
            </a:r>
            <a:r>
              <a:rPr lang="pt-BR" dirty="0"/>
              <a:t>de ação: catalisa ativação do plasminogênio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 </a:t>
            </a:r>
            <a:r>
              <a:rPr lang="pt-BR" dirty="0"/>
              <a:t>ser associada à uroquinase (produzida pelos rins), que converte diretamente o plasminogênio em plasmina.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Baixo </a:t>
            </a:r>
            <a:r>
              <a:rPr lang="pt-BR" dirty="0"/>
              <a:t>custo </a:t>
            </a:r>
            <a:r>
              <a:rPr lang="pt-BR" dirty="0" smtClean="0"/>
              <a:t>(mais utilizado </a:t>
            </a:r>
            <a:r>
              <a:rPr lang="pt-BR" dirty="0"/>
              <a:t>nos hospitais do Brasil)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Uso: IAM e tromboembolismo pulmonar maciço.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Estreptoquinase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7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pPr algn="just"/>
            <a:r>
              <a:rPr lang="pt-BR" dirty="0" smtClean="0"/>
              <a:t>O número de plaquetas pode variar de acordo com o quadro clínico do paciente, podendo este apresentar:</a:t>
            </a:r>
          </a:p>
          <a:p>
            <a:pPr lvl="1" algn="just"/>
            <a:endParaRPr lang="pt-BR" dirty="0"/>
          </a:p>
          <a:p>
            <a:pPr lvl="1" algn="just"/>
            <a:r>
              <a:rPr lang="pt-BR" b="1" dirty="0" smtClean="0"/>
              <a:t>Trombocitose:</a:t>
            </a:r>
            <a:r>
              <a:rPr lang="pt-BR" dirty="0" smtClean="0"/>
              <a:t> aumento exagerado da quantidade de plaquetas circulantes – associada a risco aumentado de trombose</a:t>
            </a:r>
          </a:p>
          <a:p>
            <a:pPr lvl="1" algn="just"/>
            <a:endParaRPr lang="pt-BR" dirty="0"/>
          </a:p>
          <a:p>
            <a:pPr lvl="1" algn="just"/>
            <a:r>
              <a:rPr lang="pt-BR" b="1" dirty="0" smtClean="0"/>
              <a:t>Trombocitopenia:</a:t>
            </a:r>
            <a:r>
              <a:rPr lang="pt-BR" dirty="0" smtClean="0"/>
              <a:t> diminuição significativa dos valores normais da quantidade de plaquetas – relacionada a risco aumentado de sangramentos (hemorragias).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453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49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Associação </a:t>
            </a:r>
            <a:r>
              <a:rPr lang="pt-BR" dirty="0"/>
              <a:t>do plasminogênio à </a:t>
            </a:r>
            <a:r>
              <a:rPr lang="pt-BR" dirty="0" smtClean="0"/>
              <a:t>estreptquinase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Administração </a:t>
            </a:r>
            <a:r>
              <a:rPr lang="pt-BR" dirty="0"/>
              <a:t>IV - libera complexo ativado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&gt; seletividade </a:t>
            </a:r>
            <a:r>
              <a:rPr lang="pt-BR" dirty="0"/>
              <a:t>e </a:t>
            </a:r>
            <a:r>
              <a:rPr lang="pt-BR" dirty="0" smtClean="0"/>
              <a:t>&gt; atividade </a:t>
            </a:r>
            <a:r>
              <a:rPr lang="pt-BR" dirty="0"/>
              <a:t>trombolítica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Anistreplase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7" y="186452"/>
            <a:ext cx="904645" cy="10102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10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sz="3300" b="1" u="sng" dirty="0" smtClean="0"/>
              <a:t>Protamina</a:t>
            </a:r>
          </a:p>
          <a:p>
            <a:pPr marL="457200" lvl="1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Antagonista químico da heparina.</a:t>
            </a:r>
          </a:p>
          <a:p>
            <a:pPr marL="457200" lvl="1" indent="0" algn="just">
              <a:buNone/>
            </a:pPr>
            <a:r>
              <a:rPr lang="pt-BR" dirty="0"/>
              <a:t>• Forma complexo com heparina</a:t>
            </a:r>
          </a:p>
          <a:p>
            <a:pPr marL="457200" lvl="1" indent="0" algn="just">
              <a:buNone/>
            </a:pPr>
            <a:r>
              <a:rPr lang="pt-BR" dirty="0"/>
              <a:t>• IV - reverte efeitos da heparina em situações de hemorragia potencialmente fatal ou de grande excesso de heparina</a:t>
            </a:r>
          </a:p>
          <a:p>
            <a:pPr marL="457200" lvl="1" indent="0" algn="just">
              <a:buNone/>
            </a:pPr>
            <a:r>
              <a:rPr lang="pt-BR" dirty="0"/>
              <a:t>• Ativa contra as grandes moléculas de heparina na heparina não fracionada e pode reverter parcialmente as heparinas de baixo peso molecular, porém é inativa contra o fondaparinux.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Inibidores da anticoagulação e da fibrinólise</a:t>
            </a:r>
            <a:endParaRPr lang="pt-BR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2" y="620688"/>
            <a:ext cx="762165" cy="85117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05" y="577131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302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u="sng" dirty="0" smtClean="0"/>
          </a:p>
          <a:p>
            <a:r>
              <a:rPr lang="pt-BR" b="1" u="sng" dirty="0" smtClean="0"/>
              <a:t>Aprotinina</a:t>
            </a:r>
          </a:p>
          <a:p>
            <a:endParaRPr lang="pt-BR" b="1" u="sng" dirty="0"/>
          </a:p>
          <a:p>
            <a:pPr marL="457200" lvl="1" indent="0">
              <a:buNone/>
            </a:pPr>
            <a:r>
              <a:rPr lang="pt-BR" dirty="0"/>
              <a:t>• Inibidor de serinaproteases, plasmina, t-PA e trombina.</a:t>
            </a:r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 smtClean="0"/>
              <a:t>Estabilização </a:t>
            </a:r>
            <a:r>
              <a:rPr lang="pt-BR" dirty="0"/>
              <a:t>do coágulo - ao inibir a fibrinólise.</a:t>
            </a:r>
          </a:p>
          <a:p>
            <a:pPr marL="457200" lvl="1" indent="0">
              <a:buNone/>
            </a:pPr>
            <a:r>
              <a:rPr lang="pt-BR" dirty="0"/>
              <a:t>• Inibição da trombina pode promover a atividade das plaquetas ao impedir a hiperestimulação plaquetária.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Inibidores da anticoagulação e da fibrinólise</a:t>
            </a:r>
            <a:endParaRPr lang="pt-B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762165" cy="85117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46277"/>
            <a:ext cx="792087" cy="78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38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r>
              <a:rPr lang="pt-BR" b="1" dirty="0" smtClean="0"/>
              <a:t>Análogos </a:t>
            </a:r>
            <a:r>
              <a:rPr lang="pt-BR" b="1" dirty="0"/>
              <a:t>da lisina</a:t>
            </a:r>
          </a:p>
          <a:p>
            <a:endParaRPr lang="pt-BR" dirty="0"/>
          </a:p>
          <a:p>
            <a:r>
              <a:rPr lang="pt-BR" b="1" dirty="0"/>
              <a:t>Ácido aminocapróico</a:t>
            </a:r>
            <a:r>
              <a:rPr lang="pt-BR" dirty="0"/>
              <a:t>: inibe competitivamente a ativação do plasminogênio. Absorção VO e excreção renal. Dose de 6g </a:t>
            </a:r>
            <a:r>
              <a:rPr lang="pt-BR" dirty="0" smtClean="0"/>
              <a:t>4x/dia</a:t>
            </a:r>
          </a:p>
          <a:p>
            <a:pPr marL="457200" lvl="1" indent="0">
              <a:buNone/>
            </a:pPr>
            <a:r>
              <a:rPr lang="pt-BR" dirty="0" smtClean="0"/>
              <a:t>•Contraindicado</a:t>
            </a:r>
            <a:r>
              <a:rPr lang="pt-BR" dirty="0"/>
              <a:t>: coagulação intravascular disseminada ou sangramento </a:t>
            </a:r>
            <a:r>
              <a:rPr lang="pt-BR" dirty="0" smtClean="0"/>
              <a:t>geniturinário.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Ácido tranexâmico: </a:t>
            </a:r>
            <a:r>
              <a:rPr lang="pt-BR" dirty="0"/>
              <a:t>análogo do anterior com as mesmas propriedades. Liga-se ao plasminogênio e à plasmina, inibindo-os.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Inibidores da anticoagulação e da fibrinólise</a:t>
            </a:r>
            <a:endParaRPr lang="pt-B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762165" cy="85117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46277"/>
            <a:ext cx="792087" cy="78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837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 clínico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762165" cy="85117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79" y="470213"/>
            <a:ext cx="792087" cy="78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50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1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"/>
          <a:stretch/>
        </p:blipFill>
        <p:spPr bwMode="auto">
          <a:xfrm>
            <a:off x="395536" y="1412776"/>
            <a:ext cx="819596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403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/>
          <a:lstStyle/>
          <a:p>
            <a:pPr algn="just"/>
            <a:r>
              <a:rPr lang="pt-BR" dirty="0"/>
              <a:t>RESPOSTA LETRA 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pravastatina é um fármaco </a:t>
            </a:r>
            <a:r>
              <a:rPr lang="pt-BR" dirty="0" err="1"/>
              <a:t>anti-dislipidêmico</a:t>
            </a:r>
            <a:r>
              <a:rPr lang="pt-BR" dirty="0"/>
              <a:t> capaz de reduzir o nível de colesterol através da inibição da enzima HMG-Coa </a:t>
            </a:r>
            <a:r>
              <a:rPr lang="pt-BR" dirty="0" err="1"/>
              <a:t>redutase</a:t>
            </a:r>
            <a:r>
              <a:rPr lang="pt-BR" dirty="0"/>
              <a:t> e o ácido acetilsalicílico é um fármaco com ação antiplaquetária que impede a formação de </a:t>
            </a:r>
            <a:r>
              <a:rPr lang="pt-BR" dirty="0" err="1"/>
              <a:t>tromboa</a:t>
            </a:r>
            <a:r>
              <a:rPr lang="pt-BR" dirty="0"/>
              <a:t>. Tal associação auxilia na profilaxia da aterosclerose coronariana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222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RESPOSTA LETRA B</a:t>
            </a:r>
          </a:p>
          <a:p>
            <a:pPr algn="just"/>
            <a:r>
              <a:rPr lang="pt-BR" dirty="0"/>
              <a:t>O fato de ativador do </a:t>
            </a:r>
            <a:r>
              <a:rPr lang="pt-BR" dirty="0" err="1"/>
              <a:t>plaminogênio</a:t>
            </a:r>
            <a:r>
              <a:rPr lang="pt-BR" dirty="0"/>
              <a:t> tecidual ao se ligar aos trombos recém-formados com alta afinidade resulta no processo de </a:t>
            </a:r>
            <a:r>
              <a:rPr lang="pt-BR" dirty="0" err="1"/>
              <a:t>fibrinólise</a:t>
            </a:r>
            <a:r>
              <a:rPr lang="pt-BR" dirty="0"/>
              <a:t> no local do trombo sendo indicado por essa propriedade no infarto do miocárdio. A heparina, um agente anticoagulante injetável, ao inibir a hemostasia secundária através da inativação não-seletiva da trombina, do fator </a:t>
            </a:r>
            <a:r>
              <a:rPr lang="pt-BR" dirty="0" err="1"/>
              <a:t>Xa</a:t>
            </a:r>
            <a:r>
              <a:rPr lang="pt-BR" dirty="0"/>
              <a:t>, fator </a:t>
            </a:r>
            <a:r>
              <a:rPr lang="pt-BR" dirty="0" err="1"/>
              <a:t>Ixa</a:t>
            </a:r>
            <a:r>
              <a:rPr lang="pt-BR" dirty="0"/>
              <a:t>, fator </a:t>
            </a:r>
            <a:r>
              <a:rPr lang="pt-BR" dirty="0" err="1"/>
              <a:t>Xia</a:t>
            </a:r>
            <a:r>
              <a:rPr lang="pt-BR" dirty="0"/>
              <a:t> e fator </a:t>
            </a:r>
            <a:r>
              <a:rPr lang="pt-BR" dirty="0" err="1"/>
              <a:t>XIIa</a:t>
            </a:r>
            <a:r>
              <a:rPr lang="pt-BR" dirty="0"/>
              <a:t> sendo desta forma útil na prevenção da embolia sistêmica associada ao infarto do miocárdio.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26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pPr algn="just"/>
            <a:r>
              <a:rPr lang="pt-BR" dirty="0"/>
              <a:t>RESPOSTA LETRA C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utilização destes fármacos pode ocasionar como efeito adverso como arritmias cardíacas, síndrome da embolia, hemorragia gastrintestinal, hemorragia intracraniana e reações alérgicas relacionadas à administração do fator de ativação de </a:t>
            </a:r>
            <a:r>
              <a:rPr lang="pt-BR" dirty="0" err="1"/>
              <a:t>plasminogênio</a:t>
            </a:r>
            <a:r>
              <a:rPr lang="pt-BR" dirty="0"/>
              <a:t> tecidual; além de hemorragia e trombocitopenia induzida por heparina, hipersensibilidade incluindo reações anafiláticas associadas ao uso de heparina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31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RESPOSTA LETRA D</a:t>
            </a:r>
          </a:p>
          <a:p>
            <a:pPr algn="just"/>
            <a:r>
              <a:rPr lang="pt-BR" dirty="0"/>
              <a:t>O índice terapêutico de um fármaco é uma relação entre a dose letal em 50% da população e a dose eficaz em 50% da população; representa um número que quantifica a margem de segurança relativa de um fármaco numa população. Um fármaco de baixo valor de índice terapêutico, como a heparina deve-se ter cautela e monitorização do tempo de </a:t>
            </a:r>
            <a:r>
              <a:rPr lang="pt-BR" dirty="0" err="1"/>
              <a:t>protrombina</a:t>
            </a:r>
            <a:r>
              <a:rPr lang="pt-BR" dirty="0"/>
              <a:t> parcial a fim de evitar o risco de sangramento significativo, já que a dose capaz de causar toxicidade é próxima da dose eficaz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9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pPr algn="just"/>
            <a:r>
              <a:rPr lang="pt-BR" b="1" dirty="0" smtClean="0"/>
              <a:t>Hemostasia:</a:t>
            </a:r>
            <a:r>
              <a:rPr lang="pt-BR" dirty="0" smtClean="0"/>
              <a:t> Manter o sangue no estado fluido e livre de coágulos nos vasos normais e formar rapidamente um tampão localizado nos vasos lesionados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453"/>
            <a:ext cx="12241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51389" r="36080" b="6250"/>
          <a:stretch/>
        </p:blipFill>
        <p:spPr bwMode="auto">
          <a:xfrm>
            <a:off x="2915816" y="3474043"/>
            <a:ext cx="3730172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88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Goodman – 10 ª edição</a:t>
            </a:r>
          </a:p>
          <a:p>
            <a:endParaRPr lang="pt-BR" dirty="0"/>
          </a:p>
          <a:p>
            <a:r>
              <a:rPr lang="pt-BR" dirty="0" smtClean="0"/>
              <a:t>Farmacologia ilustrada – Clark – 5ª edição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Referências bibliográficas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90890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Trombo:</a:t>
            </a:r>
            <a:r>
              <a:rPr lang="pt-BR" dirty="0" smtClean="0"/>
              <a:t> </a:t>
            </a:r>
            <a:r>
              <a:rPr lang="pt-BR" dirty="0"/>
              <a:t>coágulo que adere a uma </a:t>
            </a:r>
            <a:r>
              <a:rPr lang="pt-BR" dirty="0" smtClean="0"/>
              <a:t>parede vascular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Trombo arterial: chamado também de “trombo branco", é caracterizado pela presença principalmente de plaquetas em uma trama de fibrina.</a:t>
            </a:r>
          </a:p>
          <a:p>
            <a:pPr algn="just"/>
            <a:endParaRPr lang="pt-BR" dirty="0"/>
          </a:p>
          <a:p>
            <a:pPr lvl="1" algn="just"/>
            <a:r>
              <a:rPr lang="pt-BR" dirty="0" smtClean="0"/>
              <a:t>Trombo venoso: também conhecido como “trombo vermelho”, contém normalmente mais eritrócitos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Êmbolo: </a:t>
            </a:r>
            <a:r>
              <a:rPr lang="pt-BR" dirty="0"/>
              <a:t>coágulo intravascular que </a:t>
            </a:r>
            <a:r>
              <a:rPr lang="pt-BR" dirty="0" smtClean="0"/>
              <a:t>flutua no </a:t>
            </a:r>
            <a:r>
              <a:rPr lang="pt-BR" dirty="0"/>
              <a:t>sangue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Conceitos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453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49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traumatismo físico ao sistema </a:t>
            </a:r>
            <a:r>
              <a:rPr lang="pt-BR" dirty="0" smtClean="0"/>
              <a:t>vascular, inicia </a:t>
            </a:r>
            <a:r>
              <a:rPr lang="pt-BR" dirty="0"/>
              <a:t>uma série complexa de interações entre plaquetas, células </a:t>
            </a:r>
            <a:r>
              <a:rPr lang="pt-BR" dirty="0" smtClean="0"/>
              <a:t>endoteliais e </a:t>
            </a:r>
            <a:r>
              <a:rPr lang="pt-BR" dirty="0"/>
              <a:t>a cascata da coagulação. </a:t>
            </a:r>
            <a:endParaRPr lang="pt-BR" dirty="0" smtClean="0"/>
          </a:p>
          <a:p>
            <a:pPr algn="just"/>
            <a:r>
              <a:rPr lang="pt-BR" dirty="0" smtClean="0"/>
              <a:t>Estas </a:t>
            </a:r>
            <a:r>
              <a:rPr lang="pt-BR" dirty="0"/>
              <a:t>interações levam à hemostasia ou à </a:t>
            </a:r>
            <a:r>
              <a:rPr lang="pt-BR" dirty="0" smtClean="0"/>
              <a:t>interrupção na </a:t>
            </a:r>
            <a:r>
              <a:rPr lang="pt-BR" dirty="0"/>
              <a:t>perda de sangue a partir de vasos </a:t>
            </a:r>
            <a:r>
              <a:rPr lang="pt-BR" dirty="0" smtClean="0"/>
              <a:t>sanguíneos </a:t>
            </a:r>
            <a:r>
              <a:rPr lang="pt-BR" dirty="0"/>
              <a:t>danificados. </a:t>
            </a:r>
            <a:endParaRPr lang="pt-BR" dirty="0" smtClean="0"/>
          </a:p>
          <a:p>
            <a:pPr algn="just"/>
            <a:r>
              <a:rPr lang="pt-BR" dirty="0" smtClean="0"/>
              <a:t>Inicialmente </a:t>
            </a:r>
            <a:r>
              <a:rPr lang="pt-BR" dirty="0"/>
              <a:t>ocorre um </a:t>
            </a:r>
            <a:r>
              <a:rPr lang="pt-BR" dirty="0" smtClean="0"/>
              <a:t>vasoespasmo no </a:t>
            </a:r>
            <a:r>
              <a:rPr lang="pt-BR" dirty="0"/>
              <a:t>vaso danificado para </a:t>
            </a:r>
            <a:r>
              <a:rPr lang="pt-BR" dirty="0" smtClean="0"/>
              <a:t>prevenir </a:t>
            </a:r>
            <a:r>
              <a:rPr lang="pt-BR" dirty="0"/>
              <a:t>perda de sangue adicional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 etapa seguinte envolve </a:t>
            </a:r>
            <a:r>
              <a:rPr lang="pt-BR" dirty="0"/>
              <a:t>a formação de tampão de fibrina e plaquetas (coágulo) no local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pt-BR" sz="4000" b="1" dirty="0" smtClean="0"/>
              <a:t>Resposta inflamatória à lesão vascular</a:t>
            </a:r>
            <a:endParaRPr lang="pt-BR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28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1-Plaquetas em repouso</a:t>
            </a:r>
          </a:p>
          <a:p>
            <a:pPr lvl="1" algn="just"/>
            <a:r>
              <a:rPr lang="pt-BR" dirty="0" smtClean="0"/>
              <a:t>Na </a:t>
            </a:r>
            <a:r>
              <a:rPr lang="pt-BR" dirty="0"/>
              <a:t>ausência de lesão, as plaquetas em repouso </a:t>
            </a:r>
            <a:r>
              <a:rPr lang="pt-BR" dirty="0" smtClean="0"/>
              <a:t>circulam livremente</a:t>
            </a:r>
            <a:r>
              <a:rPr lang="pt-BR" dirty="0"/>
              <a:t>, pois a sinalização química indica que o sistema </a:t>
            </a:r>
            <a:r>
              <a:rPr lang="pt-BR" dirty="0" smtClean="0"/>
              <a:t>vascular não </a:t>
            </a:r>
            <a:r>
              <a:rPr lang="pt-BR" dirty="0"/>
              <a:t>está </a:t>
            </a:r>
            <a:r>
              <a:rPr lang="pt-BR" dirty="0" smtClean="0"/>
              <a:t>lesado</a:t>
            </a:r>
          </a:p>
          <a:p>
            <a:pPr algn="just"/>
            <a:r>
              <a:rPr lang="pt-BR" b="1" dirty="0" smtClean="0"/>
              <a:t>2-Adesão plaquetária</a:t>
            </a:r>
          </a:p>
          <a:p>
            <a:pPr lvl="1" algn="just"/>
            <a:r>
              <a:rPr lang="pt-BR" dirty="0"/>
              <a:t>as plaquetas aderem ao colágeno do subendotélio exposto e praticamente o cobrem</a:t>
            </a:r>
            <a:endParaRPr lang="pt-BR" b="1" dirty="0"/>
          </a:p>
          <a:p>
            <a:pPr algn="just"/>
            <a:r>
              <a:rPr lang="pt-BR" b="1" dirty="0" smtClean="0"/>
              <a:t>3-Ativação plaquetária</a:t>
            </a:r>
          </a:p>
          <a:p>
            <a:pPr lvl="1" algn="just"/>
            <a:r>
              <a:rPr lang="pt-BR" dirty="0"/>
              <a:t>Os receptores na superfície das plaquetas aderentes são ativados </a:t>
            </a:r>
            <a:r>
              <a:rPr lang="pt-BR" dirty="0" smtClean="0"/>
              <a:t>pelo colágeno </a:t>
            </a:r>
            <a:r>
              <a:rPr lang="pt-BR" dirty="0"/>
              <a:t>do tecido conectivo </a:t>
            </a:r>
            <a:r>
              <a:rPr lang="pt-BR" dirty="0" smtClean="0"/>
              <a:t>subjacente (alteração morfológica de plaquetas e liberação de grânulos)</a:t>
            </a:r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Etapas 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3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r>
              <a:rPr lang="pt-BR" b="1" dirty="0" smtClean="0"/>
              <a:t>4-Aglutinação das plaquetas</a:t>
            </a:r>
          </a:p>
          <a:p>
            <a:pPr lvl="1"/>
            <a:r>
              <a:rPr lang="pt-BR" dirty="0"/>
              <a:t>Ligação cruzada das plaquetas por liberação de substâncias</a:t>
            </a:r>
          </a:p>
          <a:p>
            <a:pPr lvl="1"/>
            <a:r>
              <a:rPr lang="pt-BR" dirty="0"/>
              <a:t>“Avalanche de aglutinação plaquetária”</a:t>
            </a:r>
          </a:p>
          <a:p>
            <a:r>
              <a:rPr lang="pt-BR" b="1" dirty="0" smtClean="0"/>
              <a:t>5-Formação do coágulo</a:t>
            </a:r>
          </a:p>
          <a:p>
            <a:pPr lvl="1"/>
            <a:r>
              <a:rPr lang="pt-BR" dirty="0" smtClean="0"/>
              <a:t>Hidrólise de fibrinogênio em fibrina – formação do tampão fibrina-plaquetas hemostático</a:t>
            </a:r>
          </a:p>
          <a:p>
            <a:r>
              <a:rPr lang="pt-BR" b="1" dirty="0" smtClean="0"/>
              <a:t>6-Fibrinólise</a:t>
            </a:r>
          </a:p>
          <a:p>
            <a:pPr lvl="1"/>
            <a:r>
              <a:rPr lang="pt-BR" dirty="0" smtClean="0"/>
              <a:t>Dissolução da rede de fibrina</a:t>
            </a:r>
          </a:p>
          <a:p>
            <a:pPr lvl="1"/>
            <a:r>
              <a:rPr lang="pt-BR" dirty="0" smtClean="0"/>
              <a:t>Cicatrização</a:t>
            </a:r>
          </a:p>
          <a:p>
            <a:pPr lvl="1"/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Etapas </a:t>
            </a: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6453"/>
            <a:ext cx="969123" cy="108230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6453"/>
            <a:ext cx="936104" cy="93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72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575</TotalTime>
  <Words>2173</Words>
  <Application>Microsoft Office PowerPoint</Application>
  <PresentationFormat>Apresentação na tela (4:3)</PresentationFormat>
  <Paragraphs>306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Capa Dura</vt:lpstr>
      <vt:lpstr>ANTIPLAQUETÁRIOS, ANTICOAGULANTES E FIBRINOLÍTICOS</vt:lpstr>
      <vt:lpstr>ANTIPLAQUETÁRIOS</vt:lpstr>
      <vt:lpstr>Introdução</vt:lpstr>
      <vt:lpstr>Introdução</vt:lpstr>
      <vt:lpstr>Conceitos</vt:lpstr>
      <vt:lpstr>Conceitos</vt:lpstr>
      <vt:lpstr>Resposta inflamatória à lesão vascular</vt:lpstr>
      <vt:lpstr>Etapas </vt:lpstr>
      <vt:lpstr>Etapas </vt:lpstr>
      <vt:lpstr>Inibidores da aglutinação plaquetária</vt:lpstr>
      <vt:lpstr>Inibidores da aglutinação plaquetária</vt:lpstr>
      <vt:lpstr>Ácido acetilsalicílico</vt:lpstr>
      <vt:lpstr>Derivados da tienopiridina</vt:lpstr>
      <vt:lpstr>Derivados da tienopiridina</vt:lpstr>
      <vt:lpstr>Ticlopidina</vt:lpstr>
      <vt:lpstr> Clopidogrel </vt:lpstr>
      <vt:lpstr> Clopidogrel </vt:lpstr>
      <vt:lpstr>ANTICOAGULANTES</vt:lpstr>
      <vt:lpstr>Apresentação do PowerPoint</vt:lpstr>
      <vt:lpstr>Anticoagulantes</vt:lpstr>
      <vt:lpstr>Uso clínico</vt:lpstr>
      <vt:lpstr>Heparina</vt:lpstr>
      <vt:lpstr>Heparina</vt:lpstr>
      <vt:lpstr>Apresentação do PowerPoint</vt:lpstr>
      <vt:lpstr>Heparina não fracionada</vt:lpstr>
      <vt:lpstr>Heparina de baixo peso molecular</vt:lpstr>
      <vt:lpstr>Apresentação do PowerPoint</vt:lpstr>
      <vt:lpstr>Apresentação do PowerPoint</vt:lpstr>
      <vt:lpstr>Efeitos adversos</vt:lpstr>
      <vt:lpstr>Contraindicações </vt:lpstr>
      <vt:lpstr>Inibidores orais diretos do Xa</vt:lpstr>
      <vt:lpstr>Inibidores Parenterais diretos da trombina</vt:lpstr>
      <vt:lpstr>Inibidores Orais Diretos da Trombina</vt:lpstr>
      <vt:lpstr>Anticoagulantes cumarínicos: Varfarina</vt:lpstr>
      <vt:lpstr>Varfarina</vt:lpstr>
      <vt:lpstr>Varfarina</vt:lpstr>
      <vt:lpstr>FIBRINOLÍTICOS</vt:lpstr>
      <vt:lpstr>Fibrinolíticos</vt:lpstr>
      <vt:lpstr>Estreptoquinase</vt:lpstr>
      <vt:lpstr>Anistreplase</vt:lpstr>
      <vt:lpstr>Inibidores da anticoagulação e da fibrinólise</vt:lpstr>
      <vt:lpstr>Inibidores da anticoagulação e da fibrinólise</vt:lpstr>
      <vt:lpstr>Inibidores da anticoagulação e da fibrinólise</vt:lpstr>
      <vt:lpstr>Caso clínico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ANTIPLAQUETÁRIOS, ANTICOAGULANTES E FIBRINOLÍTICOS</dc:title>
  <dc:creator>Laura</dc:creator>
  <cp:lastModifiedBy>Laura</cp:lastModifiedBy>
  <cp:revision>55</cp:revision>
  <dcterms:created xsi:type="dcterms:W3CDTF">2018-07-31T02:02:30Z</dcterms:created>
  <dcterms:modified xsi:type="dcterms:W3CDTF">2018-08-01T19:37:02Z</dcterms:modified>
</cp:coreProperties>
</file>