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7" r:id="rId1"/>
  </p:sldMasterIdLst>
  <p:sldIdLst>
    <p:sldId id="256" r:id="rId2"/>
    <p:sldId id="284" r:id="rId3"/>
    <p:sldId id="287" r:id="rId4"/>
    <p:sldId id="288" r:id="rId5"/>
    <p:sldId id="285" r:id="rId6"/>
    <p:sldId id="286" r:id="rId7"/>
    <p:sldId id="258" r:id="rId8"/>
    <p:sldId id="259" r:id="rId9"/>
    <p:sldId id="260" r:id="rId10"/>
    <p:sldId id="262" r:id="rId11"/>
    <p:sldId id="263" r:id="rId12"/>
    <p:sldId id="289" r:id="rId13"/>
    <p:sldId id="290" r:id="rId14"/>
    <p:sldId id="291" r:id="rId15"/>
    <p:sldId id="292" r:id="rId16"/>
    <p:sldId id="293" r:id="rId17"/>
    <p:sldId id="261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71" r:id="rId26"/>
    <p:sldId id="272" r:id="rId27"/>
    <p:sldId id="273" r:id="rId28"/>
    <p:sldId id="274" r:id="rId29"/>
    <p:sldId id="275" r:id="rId30"/>
    <p:sldId id="276" r:id="rId31"/>
    <p:sldId id="277" r:id="rId32"/>
    <p:sldId id="278" r:id="rId33"/>
    <p:sldId id="279" r:id="rId34"/>
    <p:sldId id="280" r:id="rId35"/>
    <p:sldId id="281" r:id="rId36"/>
    <p:sldId id="282" r:id="rId37"/>
    <p:sldId id="294" r:id="rId38"/>
    <p:sldId id="295" r:id="rId39"/>
    <p:sldId id="283" r:id="rId4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47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smtClean="0"/>
              <a:t>4/2/2018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31928001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2AC3-6A0B-4169-B1EA-E3AE8B351BDD}" type="datetimeFigureOut">
              <a:rPr lang="en-US" smtClean="0"/>
              <a:t>4/2/2018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9532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9363-8B87-41B7-9F8E-64519CBB8F34}" type="datetimeFigureOut">
              <a:rPr lang="en-US" smtClean="0"/>
              <a:t>4/2/2018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9640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F5746-5284-4951-9F37-7AE924EDBCB7}" type="datetimeFigureOut">
              <a:rPr lang="en-US" smtClean="0"/>
              <a:t>4/2/2018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256052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98B29-7265-4A65-A2A4-6703C057B7C1}" type="datetimeFigureOut">
              <a:rPr lang="en-US" smtClean="0"/>
              <a:t>4/2/2018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1632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A082-94DF-4C4B-A041-6624924AB0A8}" type="datetimeFigureOut">
              <a:rPr lang="en-US" smtClean="0"/>
              <a:t>4/2/2018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39604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686C4-3AB5-4E0C-86CA-FB108C350AA9}" type="datetimeFigureOut">
              <a:rPr lang="en-US" smtClean="0"/>
              <a:t>4/2/2018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88699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4/2/2018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212828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4/2/2018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146583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4/2/2018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218510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smtClean="0"/>
              <a:t>4/2/2018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126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smtClean="0"/>
              <a:t>4/2/2018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171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smtClean="0"/>
              <a:t>4/2/2018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571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4/2/2018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482305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smtClean="0"/>
              <a:t>4/2/2018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721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BFE2-83B7-4B0A-B9D3-AB28331082B3}" type="datetimeFigureOut">
              <a:rPr lang="en-US" smtClean="0"/>
              <a:t>4/2/2018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343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smtClean="0"/>
              <a:t>4/2/2018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411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smtClean="0"/>
              <a:t>4/2/2018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84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27BD8CC-B4FF-4C51-9F8C-6704886A45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ESQUIZOFRENIA E ANTIPSICÓTICOS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19287177-D632-41EB-A573-5FB962CFCEB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/>
              <a:t>Paulo victor zschaber e iasmin barbosa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062BD1B5-23AD-4176-9D68-174CB86B3F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435374">
            <a:off x="301484" y="865749"/>
            <a:ext cx="3366053" cy="336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562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96D38AB-0EA0-4B3F-BD43-19938AB6E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VIAS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39973FDF-6138-4675-A66D-3F981295C70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pt-BR" dirty="0"/>
              <a:t>MESOLÍMBICA: LIGAÇÃO DOS ANTAGONISTAS AOS RECEPTORES D2 -&gt; MELHORA DOS SINTOMAS POSITIVOS</a:t>
            </a:r>
          </a:p>
          <a:p>
            <a:r>
              <a:rPr lang="pt-BR" dirty="0"/>
              <a:t>NIGROESTRIATAL: INIBIÇÃO DA PRODUÇÃO E LIBERAÇÃO DE ACETILCOLINA -&gt; SEP </a:t>
            </a:r>
          </a:p>
          <a:p>
            <a:r>
              <a:rPr lang="pt-BR" dirty="0"/>
              <a:t>MESOCORTICAL: LIGAÇÃO DOS ANTAGONISTAS AOS RECEPTORES D1 -&gt; NÃO ALTERA OU AGRAVA OS SINTOMAS NEGATIVOS </a:t>
            </a:r>
          </a:p>
          <a:p>
            <a:r>
              <a:rPr lang="pt-BR" dirty="0"/>
              <a:t>Tubero-infundibular: aumenta a liberação da prolactina -&gt; hiperprolactinemia </a:t>
            </a:r>
          </a:p>
        </p:txBody>
      </p:sp>
    </p:spTree>
    <p:extLst>
      <p:ext uri="{BB962C8B-B14F-4D97-AF65-F5344CB8AC3E}">
        <p14:creationId xmlns:p14="http://schemas.microsoft.com/office/powerpoint/2010/main" val="10583819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xmlns="" id="{8CEF42F4-AD89-4C25-8857-3FA9D15407E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13802" y="-606386"/>
            <a:ext cx="8409951" cy="622885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A676EA61-221B-440A-8229-E284D0E50F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1402" y="983908"/>
            <a:ext cx="2109399" cy="1524132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A499A403-239A-4DAB-86D4-7F222A72D0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3925" y="3035774"/>
            <a:ext cx="1664352" cy="78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4087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Caso clínico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pt-BR" dirty="0" smtClean="0"/>
              <a:t>Não existe cura!</a:t>
            </a:r>
          </a:p>
          <a:p>
            <a:r>
              <a:rPr lang="pt-BR" dirty="0" smtClean="0"/>
              <a:t>Os antipisicóticos tratam os sintomas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804511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Caso clínico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15738" y="2472744"/>
            <a:ext cx="11337008" cy="2002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6993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797221" y="415344"/>
            <a:ext cx="10174041" cy="5655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242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pt-BR" dirty="0"/>
              <a:t>Esquizofrenia </a:t>
            </a:r>
            <a:r>
              <a:rPr lang="pt-BR" dirty="0" err="1" smtClean="0"/>
              <a:t>Paranóide</a:t>
            </a:r>
            <a:r>
              <a:rPr lang="pt-BR" dirty="0" smtClean="0"/>
              <a:t> </a:t>
            </a:r>
            <a:r>
              <a:rPr lang="pt-BR" dirty="0"/>
              <a:t>baseado em tais achados: </a:t>
            </a:r>
            <a:r>
              <a:rPr lang="pt-BR" dirty="0" smtClean="0"/>
              <a:t>delírios persecutórios, </a:t>
            </a:r>
            <a:r>
              <a:rPr lang="pt-BR" dirty="0"/>
              <a:t>ouvir vozes </a:t>
            </a:r>
            <a:r>
              <a:rPr lang="pt-BR" dirty="0" smtClean="0"/>
              <a:t>não </a:t>
            </a:r>
            <a:r>
              <a:rPr lang="pt-BR" dirty="0"/>
              <a:t>compartilhadas, </a:t>
            </a:r>
            <a:r>
              <a:rPr lang="pt-BR" dirty="0" smtClean="0"/>
              <a:t> </a:t>
            </a:r>
            <a:r>
              <a:rPr lang="pt-BR" dirty="0"/>
              <a:t>perda do contato com a realidade, </a:t>
            </a:r>
            <a:r>
              <a:rPr lang="pt-BR" dirty="0" smtClean="0"/>
              <a:t>simulação </a:t>
            </a:r>
            <a:r>
              <a:rPr lang="pt-BR" dirty="0"/>
              <a:t>de dificuldade de deambular, surtos </a:t>
            </a:r>
            <a:r>
              <a:rPr lang="pt-BR" dirty="0" smtClean="0"/>
              <a:t>psicóticos </a:t>
            </a:r>
            <a:r>
              <a:rPr lang="pt-BR" dirty="0"/>
              <a:t>associados a agressividade, </a:t>
            </a:r>
            <a:r>
              <a:rPr lang="pt-BR" dirty="0" smtClean="0"/>
              <a:t>agitação, </a:t>
            </a:r>
            <a:r>
              <a:rPr lang="pt-BR" dirty="0"/>
              <a:t>libido exacerbada e descuido com a higiene pessoal.</a:t>
            </a:r>
          </a:p>
        </p:txBody>
      </p:sp>
    </p:spTree>
    <p:extLst>
      <p:ext uri="{BB962C8B-B14F-4D97-AF65-F5344CB8AC3E}">
        <p14:creationId xmlns:p14="http://schemas.microsoft.com/office/powerpoint/2010/main" val="38297585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3627" y="0"/>
            <a:ext cx="10396882" cy="1158140"/>
          </a:xfrm>
        </p:spPr>
        <p:txBody>
          <a:bodyPr/>
          <a:lstStyle/>
          <a:p>
            <a:r>
              <a:rPr lang="pt-BR" dirty="0" smtClean="0"/>
              <a:t>Diagnóstico e tratamento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>
          <a:xfrm>
            <a:off x="167425" y="1158141"/>
            <a:ext cx="5826546" cy="5062356"/>
          </a:xfrm>
        </p:spPr>
        <p:txBody>
          <a:bodyPr/>
          <a:lstStyle/>
          <a:p>
            <a:r>
              <a:rPr lang="pt-BR" sz="2400" dirty="0"/>
              <a:t>Esquizofrenia </a:t>
            </a:r>
            <a:r>
              <a:rPr lang="pt-BR" sz="2400" dirty="0" err="1"/>
              <a:t>Paranóide</a:t>
            </a:r>
            <a:r>
              <a:rPr lang="pt-BR" sz="2400" dirty="0"/>
              <a:t> baseado em tais achados: </a:t>
            </a:r>
            <a:endParaRPr lang="pt-BR" sz="2400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pt-BR" dirty="0" smtClean="0"/>
              <a:t>delírios </a:t>
            </a:r>
            <a:r>
              <a:rPr lang="pt-BR" dirty="0"/>
              <a:t>persecutórios, </a:t>
            </a:r>
            <a:endParaRPr lang="pt-BR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pt-BR" dirty="0" smtClean="0"/>
              <a:t>ouvir </a:t>
            </a:r>
            <a:r>
              <a:rPr lang="pt-BR" dirty="0"/>
              <a:t>vozes não compartilhadas,  </a:t>
            </a:r>
            <a:endParaRPr lang="pt-BR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pt-BR" dirty="0" smtClean="0"/>
              <a:t>perda </a:t>
            </a:r>
            <a:r>
              <a:rPr lang="pt-BR" dirty="0"/>
              <a:t>do contato com a realidade, </a:t>
            </a:r>
            <a:endParaRPr lang="pt-BR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pt-BR" dirty="0" smtClean="0"/>
              <a:t>simulação </a:t>
            </a:r>
            <a:r>
              <a:rPr lang="pt-BR" dirty="0"/>
              <a:t>de dificuldade de deambular, </a:t>
            </a:r>
            <a:endParaRPr lang="pt-BR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pt-BR" dirty="0" smtClean="0"/>
              <a:t>surtos </a:t>
            </a:r>
            <a:r>
              <a:rPr lang="pt-BR" dirty="0"/>
              <a:t>psicóticos associados a agressividade, </a:t>
            </a:r>
            <a:r>
              <a:rPr lang="pt-BR" dirty="0" smtClean="0"/>
              <a:t>agitação e libido </a:t>
            </a:r>
            <a:r>
              <a:rPr lang="pt-BR" dirty="0"/>
              <a:t>exacerbada </a:t>
            </a:r>
            <a:endParaRPr lang="pt-BR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pt-BR" dirty="0" smtClean="0"/>
              <a:t>descuido </a:t>
            </a:r>
            <a:r>
              <a:rPr lang="pt-BR" dirty="0"/>
              <a:t>com a higiene pessoal.</a:t>
            </a:r>
          </a:p>
          <a:p>
            <a:endParaRPr lang="pt-BR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14"/>
          </p:nvPr>
        </p:nvSpPr>
        <p:spPr>
          <a:xfrm>
            <a:off x="6560642" y="2033724"/>
            <a:ext cx="5086538" cy="3311189"/>
          </a:xfrm>
        </p:spPr>
        <p:txBody>
          <a:bodyPr/>
          <a:lstStyle/>
          <a:p>
            <a:r>
              <a:rPr lang="pt-BR" dirty="0" err="1"/>
              <a:t>Clorpromazina</a:t>
            </a:r>
            <a:r>
              <a:rPr lang="pt-BR" dirty="0"/>
              <a:t> 100mg, 3cp de 8/8 horas. </a:t>
            </a:r>
            <a:endParaRPr lang="pt-BR" dirty="0" smtClean="0"/>
          </a:p>
          <a:p>
            <a:r>
              <a:rPr lang="pt-BR" dirty="0" err="1" smtClean="0"/>
              <a:t>Prometazina</a:t>
            </a:r>
            <a:r>
              <a:rPr lang="pt-BR" dirty="0" smtClean="0"/>
              <a:t> </a:t>
            </a:r>
            <a:r>
              <a:rPr lang="pt-BR" dirty="0"/>
              <a:t>25 mg, 1 </a:t>
            </a:r>
            <a:r>
              <a:rPr lang="pt-BR" dirty="0" err="1"/>
              <a:t>cp</a:t>
            </a:r>
            <a:r>
              <a:rPr lang="pt-BR" dirty="0"/>
              <a:t> de 12/12 horas. </a:t>
            </a:r>
            <a:endParaRPr lang="pt-BR" dirty="0" smtClean="0"/>
          </a:p>
          <a:p>
            <a:r>
              <a:rPr lang="pt-BR" dirty="0" err="1" smtClean="0"/>
              <a:t>Haloperidol</a:t>
            </a:r>
            <a:r>
              <a:rPr lang="pt-BR" dirty="0" smtClean="0"/>
              <a:t> </a:t>
            </a:r>
            <a:r>
              <a:rPr lang="pt-BR" dirty="0"/>
              <a:t>5 mg, 1 </a:t>
            </a:r>
            <a:r>
              <a:rPr lang="pt-BR" dirty="0" err="1"/>
              <a:t>cp</a:t>
            </a:r>
            <a:r>
              <a:rPr lang="pt-BR" dirty="0"/>
              <a:t> de 8/8 horas </a:t>
            </a:r>
            <a:endParaRPr lang="pt-BR" dirty="0" smtClean="0"/>
          </a:p>
          <a:p>
            <a:r>
              <a:rPr lang="pt-BR" dirty="0" err="1" smtClean="0"/>
              <a:t>Clonazepam</a:t>
            </a:r>
            <a:r>
              <a:rPr lang="pt-BR" dirty="0" smtClean="0"/>
              <a:t> </a:t>
            </a:r>
            <a:r>
              <a:rPr lang="pt-BR" dirty="0"/>
              <a:t>2 mg, ½ </a:t>
            </a:r>
            <a:r>
              <a:rPr lang="pt-BR" dirty="0" err="1"/>
              <a:t>cp</a:t>
            </a:r>
            <a:r>
              <a:rPr lang="pt-BR" dirty="0"/>
              <a:t> </a:t>
            </a:r>
            <a:r>
              <a:rPr lang="pt-BR" dirty="0" smtClean="0"/>
              <a:t>a noite</a:t>
            </a:r>
            <a:endParaRPr lang="pt-BR" dirty="0"/>
          </a:p>
        </p:txBody>
      </p:sp>
      <p:sp>
        <p:nvSpPr>
          <p:cNvPr id="5" name="Menos 4"/>
          <p:cNvSpPr/>
          <p:nvPr/>
        </p:nvSpPr>
        <p:spPr>
          <a:xfrm rot="5400000">
            <a:off x="3522274" y="3005243"/>
            <a:ext cx="5975798" cy="799634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92571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AF595D4-B87F-4F81-9F51-CF5CC2FE3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ANTIPSICÓTICOS TÍPICOS (1ª GERAÇÃO)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2FA578F9-5887-4EA7-8374-B8ED59FCF48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2063397"/>
            <a:ext cx="10394707" cy="1151965"/>
          </a:xfrm>
        </p:spPr>
        <p:txBody>
          <a:bodyPr>
            <a:normAutofit fontScale="92500" lnSpcReduction="20000"/>
          </a:bodyPr>
          <a:lstStyle/>
          <a:p>
            <a:r>
              <a:rPr lang="pt-BR" dirty="0"/>
              <a:t>Bloqueiam os receptores de dopamina em todas as vias dopaminérgicas do snc</a:t>
            </a:r>
          </a:p>
          <a:p>
            <a:r>
              <a:rPr lang="pt-BR" dirty="0"/>
              <a:t>Seu mecanismo de ação como agente antipsicótico envolve apenas o antagonismo de receptores d2 na via mesolímbica </a:t>
            </a:r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D128F9B3-18FF-453D-B145-EDFD079C29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2179" y="3215362"/>
            <a:ext cx="7301947" cy="1957902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AFAABB19-9155-4133-BF39-1651AF59CEB3}"/>
              </a:ext>
            </a:extLst>
          </p:cNvPr>
          <p:cNvSpPr txBox="1"/>
          <p:nvPr/>
        </p:nvSpPr>
        <p:spPr>
          <a:xfrm>
            <a:off x="3829878" y="5173264"/>
            <a:ext cx="4744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Mecanismo e ação dos receptores D2 </a:t>
            </a:r>
          </a:p>
        </p:txBody>
      </p:sp>
    </p:spTree>
    <p:extLst>
      <p:ext uri="{BB962C8B-B14F-4D97-AF65-F5344CB8AC3E}">
        <p14:creationId xmlns:p14="http://schemas.microsoft.com/office/powerpoint/2010/main" val="39350739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xmlns="" id="{1B3B8869-DB3A-49D2-A498-C8A15A442C8B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348908" y="1069837"/>
            <a:ext cx="9229142" cy="359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7217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B4F112DE-7039-423D-83BD-AEBB7EDDF2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3757" y="121686"/>
            <a:ext cx="9077739" cy="523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425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E5042F3-DC75-4DF2-87E6-DD4B2D0FF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esquizofrenia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6C673A4E-6F3E-4EA5-A86F-BB420012F22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pt-BR" dirty="0"/>
              <a:t>Transtorno psicótico debilitante crônico.</a:t>
            </a:r>
          </a:p>
          <a:p>
            <a:r>
              <a:rPr lang="pt-BR" dirty="0"/>
              <a:t>Homens entre 10 e 25 anos.</a:t>
            </a:r>
          </a:p>
          <a:p>
            <a:r>
              <a:rPr lang="pt-BR" dirty="0"/>
              <a:t>Mulheres entre 25 e 30 anos.</a:t>
            </a:r>
          </a:p>
          <a:p>
            <a:r>
              <a:rPr lang="pt-BR" dirty="0"/>
              <a:t>Afeta os pensamentos, sentimentos e as percepções do indivíduo, e o comportamento geral, ao mesmo tempo que interfere com a filtragem de estímulos advindos do ambiente.</a:t>
            </a:r>
          </a:p>
          <a:p>
            <a:r>
              <a:rPr lang="pt-BR" dirty="0"/>
              <a:t>Disfunção cerebral com alterações em estruturas anatômicas, variações bioquímicas e transtornos funcionais.</a:t>
            </a:r>
          </a:p>
          <a:p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723DF2CF-2284-47A7-8986-1CE6B6B0A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5480" y="269451"/>
            <a:ext cx="3989512" cy="2737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3045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1C13130D-9B96-4AA3-9BCB-2AC93EB71D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403" y="1043707"/>
            <a:ext cx="11217612" cy="381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22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43CEDE13-BC04-47E9-8C0E-297538A2FDD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2" y="384314"/>
            <a:ext cx="5088712" cy="4990272"/>
          </a:xfrm>
        </p:spPr>
        <p:txBody>
          <a:bodyPr/>
          <a:lstStyle/>
          <a:p>
            <a:r>
              <a:rPr lang="pt-BR" dirty="0"/>
              <a:t>Baixa potência: tioridazina e clorpromazina</a:t>
            </a:r>
          </a:p>
          <a:p>
            <a:r>
              <a:rPr lang="pt-BR" dirty="0"/>
              <a:t>Menor afinidade com receptores d2: menos eficácia e menor incidência de discinesia</a:t>
            </a:r>
          </a:p>
          <a:p>
            <a:r>
              <a:rPr lang="pt-BR" dirty="0"/>
              <a:t>Problemas cognitivos: mais sedação e mais efeitos anticolinérgicos 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xmlns="" id="{260109FC-B4CC-46D7-BDA3-8AECF625F30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993969" y="384313"/>
            <a:ext cx="5088713" cy="4990272"/>
          </a:xfrm>
        </p:spPr>
        <p:txBody>
          <a:bodyPr/>
          <a:lstStyle/>
          <a:p>
            <a:r>
              <a:rPr lang="pt-BR" dirty="0"/>
              <a:t>Alta potência: haloperidol, flufenazina e trifluoperazina </a:t>
            </a:r>
          </a:p>
          <a:p>
            <a:r>
              <a:rPr lang="pt-BR" dirty="0"/>
              <a:t>Maior ligação a receptores d2: maior eficácia e maior incidência de discinesia </a:t>
            </a:r>
          </a:p>
          <a:p>
            <a:r>
              <a:rPr lang="pt-BR" dirty="0"/>
              <a:t>problemas cognitivos: menos sedação e menos efeitos anticolinérgicos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455437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0DED3EA-BCC7-44C3-8F12-A4D56299A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944217"/>
          </a:xfrm>
        </p:spPr>
        <p:txBody>
          <a:bodyPr/>
          <a:lstStyle/>
          <a:p>
            <a:r>
              <a:rPr lang="pt-BR" dirty="0"/>
              <a:t>clorpromazina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xmlns="" id="{9CB6439B-DA34-4F35-BB92-59438EAD39C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4523" r="1452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9EBA1CA5-77B4-47B4-82CD-50696AB810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1" y="1630017"/>
            <a:ext cx="6345301" cy="3776869"/>
          </a:xfrm>
        </p:spPr>
        <p:txBody>
          <a:bodyPr>
            <a:normAutofit fontScale="92500" lnSpcReduction="10000"/>
          </a:bodyPr>
          <a:lstStyle/>
          <a:p>
            <a:r>
              <a:rPr lang="pt-BR" dirty="0"/>
              <a:t>Menos potente </a:t>
            </a:r>
          </a:p>
          <a:p>
            <a:r>
              <a:rPr lang="pt-BR" dirty="0"/>
              <a:t>Maior sedação </a:t>
            </a:r>
          </a:p>
          <a:p>
            <a:r>
              <a:rPr lang="pt-BR" dirty="0"/>
              <a:t>Ganho de peso </a:t>
            </a:r>
          </a:p>
          <a:p>
            <a:r>
              <a:rPr lang="pt-BR" dirty="0"/>
              <a:t>Ação em receptores muscarínicos, 5-ht2, a1 e histaminérgico</a:t>
            </a:r>
          </a:p>
          <a:p>
            <a:r>
              <a:rPr lang="pt-BR" dirty="0"/>
              <a:t>Bem absorvida por via oral </a:t>
            </a:r>
          </a:p>
          <a:p>
            <a:r>
              <a:rPr lang="pt-BR" dirty="0"/>
              <a:t>Ação se inicia dentro de 30-60 minutos</a:t>
            </a:r>
          </a:p>
          <a:p>
            <a:r>
              <a:rPr lang="pt-BR" dirty="0"/>
              <a:t>Metabolismo de primeira passagem </a:t>
            </a:r>
          </a:p>
          <a:p>
            <a:r>
              <a:rPr lang="pt-BR" dirty="0"/>
              <a:t>Meia-vida: 16-30 horas </a:t>
            </a:r>
          </a:p>
          <a:p>
            <a:r>
              <a:rPr lang="pt-BR" dirty="0"/>
              <a:t>Dose de 25 a 1600 mg/dia </a:t>
            </a:r>
          </a:p>
        </p:txBody>
      </p:sp>
    </p:spTree>
    <p:extLst>
      <p:ext uri="{BB962C8B-B14F-4D97-AF65-F5344CB8AC3E}">
        <p14:creationId xmlns:p14="http://schemas.microsoft.com/office/powerpoint/2010/main" val="41564371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499B5B6-1A75-4D5E-9397-EDB57AD13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657629"/>
          </a:xfrm>
        </p:spPr>
        <p:txBody>
          <a:bodyPr/>
          <a:lstStyle/>
          <a:p>
            <a:r>
              <a:rPr lang="pt-BR" dirty="0"/>
              <a:t>haloperidol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DB1FED63-E703-4CCC-89BB-55AB3A1E7B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1" y="1343430"/>
            <a:ext cx="6345301" cy="4129718"/>
          </a:xfrm>
        </p:spPr>
        <p:txBody>
          <a:bodyPr/>
          <a:lstStyle/>
          <a:p>
            <a:r>
              <a:rPr lang="pt-BR" dirty="0"/>
              <a:t>Alta potência </a:t>
            </a:r>
          </a:p>
          <a:p>
            <a:r>
              <a:rPr lang="pt-BR" dirty="0"/>
              <a:t>É o mais prescrito no mundo </a:t>
            </a:r>
          </a:p>
          <a:p>
            <a:r>
              <a:rPr lang="pt-BR" dirty="0"/>
              <a:t>Boa absorção por via oral </a:t>
            </a:r>
          </a:p>
          <a:p>
            <a:r>
              <a:rPr lang="pt-BR" dirty="0"/>
              <a:t>Biodisponibilidade de 70% </a:t>
            </a:r>
          </a:p>
          <a:p>
            <a:r>
              <a:rPr lang="pt-BR" dirty="0"/>
              <a:t>Boa ligação às proteínas plasmáticas </a:t>
            </a:r>
          </a:p>
          <a:p>
            <a:r>
              <a:rPr lang="pt-BR" dirty="0"/>
              <a:t>Meia-vida de 18 horas </a:t>
            </a:r>
          </a:p>
          <a:p>
            <a:r>
              <a:rPr lang="pt-BR" dirty="0"/>
              <a:t>Dose inicial de 0,5 a 2 mg, 2 a 3x ao dia </a:t>
            </a:r>
          </a:p>
          <a:p>
            <a:r>
              <a:rPr lang="pt-BR" dirty="0"/>
              <a:t>Dose de manutenção: 1 a 15 mg/dia </a:t>
            </a:r>
          </a:p>
          <a:p>
            <a:r>
              <a:rPr lang="pt-BR" dirty="0"/>
              <a:t>Excreção renal de 40% </a:t>
            </a:r>
          </a:p>
          <a:p>
            <a:endParaRPr lang="pt-BR" dirty="0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9254EE23-A7F0-4DCC-90B6-8BA1D2883E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6919" y="1634976"/>
            <a:ext cx="4249280" cy="273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2364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B70468B-D45A-4771-A783-A85EFABCF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652670"/>
          </a:xfrm>
        </p:spPr>
        <p:txBody>
          <a:bodyPr/>
          <a:lstStyle/>
          <a:p>
            <a:r>
              <a:rPr lang="pt-BR" dirty="0"/>
              <a:t>Efeitos extra-piramidais 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1B8751F4-8DE7-4714-8C24-EB5C4DA0A1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1" y="1457740"/>
            <a:ext cx="6345301" cy="3613794"/>
          </a:xfrm>
        </p:spPr>
        <p:txBody>
          <a:bodyPr/>
          <a:lstStyle/>
          <a:p>
            <a:r>
              <a:rPr lang="pt-BR" dirty="0"/>
              <a:t>Ocorrem quando a ligação com receptores d2 &gt; 80% </a:t>
            </a:r>
          </a:p>
          <a:p>
            <a:r>
              <a:rPr lang="pt-BR" dirty="0"/>
              <a:t>Síndrome de Parkinson típica (rigidez muscular, bradicinesia e tremores) </a:t>
            </a:r>
          </a:p>
          <a:p>
            <a:r>
              <a:rPr lang="pt-BR" dirty="0"/>
              <a:t>Acatisia (inquietação das pernas)</a:t>
            </a:r>
          </a:p>
          <a:p>
            <a:r>
              <a:rPr lang="pt-BR" dirty="0"/>
              <a:t>Distonias agudas (movimentos involuntários (espasmos musculares na língua, face e pescoço) </a:t>
            </a:r>
          </a:p>
          <a:p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7E0FB93B-215B-4702-94F2-EC6FFEFC85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0257" y="218251"/>
            <a:ext cx="3261643" cy="334699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3A2C9D25-4B55-4D7D-9130-CB1D6198FF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6114" y="2783232"/>
            <a:ext cx="3485481" cy="2695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4972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232CDAF-2559-44C7-B57C-31317AED7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367985"/>
            <a:ext cx="6345302" cy="745435"/>
          </a:xfrm>
        </p:spPr>
        <p:txBody>
          <a:bodyPr/>
          <a:lstStyle/>
          <a:p>
            <a:r>
              <a:rPr lang="pt-BR" dirty="0"/>
              <a:t>discinesia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9E9C5D63-BAB1-41A7-A44E-652C3DF754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1" y="1113420"/>
            <a:ext cx="6345301" cy="3958113"/>
          </a:xfrm>
        </p:spPr>
        <p:txBody>
          <a:bodyPr/>
          <a:lstStyle/>
          <a:p>
            <a:r>
              <a:rPr lang="pt-BR" dirty="0"/>
              <a:t>Discinesia tardia : movimentos involuntários da face e das extremidades – mastigação constante, protrusão da língua e caretas</a:t>
            </a:r>
          </a:p>
          <a:p>
            <a:r>
              <a:rPr lang="pt-BR" dirty="0"/>
              <a:t>Surge após anos de tratamento em 20-40% dos pacientes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DA349CDE-0631-4D63-8A8D-6459776758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4506" y="2779238"/>
            <a:ext cx="4401693" cy="229229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4AD24041-C38B-4298-9AD2-A759E44624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4506" y="367985"/>
            <a:ext cx="4413887" cy="234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538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8B932CF-9611-419F-9DA0-935108924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838200"/>
          </a:xfrm>
        </p:spPr>
        <p:txBody>
          <a:bodyPr/>
          <a:lstStyle/>
          <a:p>
            <a:r>
              <a:rPr lang="pt-BR" dirty="0"/>
              <a:t>Efeitos endócrinos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89287FA2-21C6-41E1-8BF4-BE61E63686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1" y="1524000"/>
            <a:ext cx="6345301" cy="3547533"/>
          </a:xfrm>
        </p:spPr>
        <p:txBody>
          <a:bodyPr/>
          <a:lstStyle/>
          <a:p>
            <a:r>
              <a:rPr lang="pt-BR" dirty="0"/>
              <a:t>Hiperprolactinemia </a:t>
            </a:r>
          </a:p>
          <a:p>
            <a:r>
              <a:rPr lang="pt-BR" dirty="0"/>
              <a:t>Amenorreia</a:t>
            </a:r>
          </a:p>
          <a:p>
            <a:r>
              <a:rPr lang="pt-BR" dirty="0"/>
              <a:t>Galactorreia</a:t>
            </a:r>
          </a:p>
          <a:p>
            <a:r>
              <a:rPr lang="pt-BR" dirty="0"/>
              <a:t>Falso-positivo em teste de gravidez</a:t>
            </a:r>
          </a:p>
          <a:p>
            <a:r>
              <a:rPr lang="pt-BR" dirty="0"/>
              <a:t>Ginecomastia</a:t>
            </a:r>
          </a:p>
          <a:p>
            <a:r>
              <a:rPr lang="pt-BR" dirty="0"/>
              <a:t>Diminuição da libido em homens 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46013749-A16B-4814-AC5F-6392D7946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739" y="685800"/>
            <a:ext cx="4365114" cy="449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6582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D7DB276-F457-4349-87E7-1E03827CA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Antipsicóticos atípicos (2ª geração)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CA5FC637-427D-40D5-B10E-0CA05A6EBE8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t-BR" dirty="0"/>
              <a:t>Atenuam os sintomas positivos sem causar efeitos extrapiramidais</a:t>
            </a:r>
          </a:p>
          <a:p>
            <a:r>
              <a:rPr lang="pt-BR" dirty="0"/>
              <a:t>Eficazes contra sintomas negativos </a:t>
            </a:r>
          </a:p>
          <a:p>
            <a:r>
              <a:rPr lang="pt-BR" dirty="0"/>
              <a:t>Principais:</a:t>
            </a:r>
          </a:p>
          <a:p>
            <a:pPr marL="0" indent="0">
              <a:buNone/>
            </a:pPr>
            <a:r>
              <a:rPr lang="pt-BR" dirty="0"/>
              <a:t>-Clozapina (leponex) </a:t>
            </a:r>
          </a:p>
          <a:p>
            <a:pPr marL="0" indent="0">
              <a:buNone/>
            </a:pPr>
            <a:r>
              <a:rPr lang="pt-BR" dirty="0"/>
              <a:t>-risperidona (risperdal) </a:t>
            </a:r>
          </a:p>
          <a:p>
            <a:pPr marL="0" indent="0">
              <a:buNone/>
            </a:pPr>
            <a:r>
              <a:rPr lang="pt-BR" dirty="0"/>
              <a:t>-olanzapina (zyprexa)</a:t>
            </a:r>
          </a:p>
          <a:p>
            <a:pPr marL="0" indent="0">
              <a:buNone/>
            </a:pPr>
            <a:r>
              <a:rPr lang="pt-BR" dirty="0"/>
              <a:t>-Quetiapina (Seroquel)</a:t>
            </a:r>
          </a:p>
          <a:p>
            <a:pPr marL="0" indent="0">
              <a:buNone/>
            </a:pPr>
            <a:r>
              <a:rPr lang="pt-BR" dirty="0"/>
              <a:t>-ziprasidona (Geodon) </a:t>
            </a:r>
          </a:p>
          <a:p>
            <a:pPr marL="0" indent="0">
              <a:buNone/>
            </a:pPr>
            <a:r>
              <a:rPr lang="pt-BR" dirty="0"/>
              <a:t>-Aripiprazol (abilify) </a:t>
            </a:r>
          </a:p>
        </p:txBody>
      </p:sp>
    </p:spTree>
    <p:extLst>
      <p:ext uri="{BB962C8B-B14F-4D97-AF65-F5344CB8AC3E}">
        <p14:creationId xmlns:p14="http://schemas.microsoft.com/office/powerpoint/2010/main" val="3866692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819C0B4-16A3-4C7D-BA0B-3DD9BA1F0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Mecanismo de ação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D53AA14C-CAD7-41FA-A222-E72402798F9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pt-BR" dirty="0"/>
              <a:t>Antagonistas de receptores 5-ht e de dopamina </a:t>
            </a:r>
          </a:p>
          <a:p>
            <a:r>
              <a:rPr lang="pt-BR" dirty="0"/>
              <a:t>maior afinidade por receptores 5-ht2</a:t>
            </a:r>
          </a:p>
          <a:p>
            <a:r>
              <a:rPr lang="pt-BR" dirty="0"/>
              <a:t>Baixa afinidade por receptores d2 </a:t>
            </a:r>
          </a:p>
          <a:p>
            <a:r>
              <a:rPr lang="pt-BR" dirty="0"/>
              <a:t>Se dissociam mais facilmente de receptores d2, o que explica a menor ocorrência de efeitos extrapiramidais </a:t>
            </a:r>
          </a:p>
        </p:txBody>
      </p:sp>
    </p:spTree>
    <p:extLst>
      <p:ext uri="{BB962C8B-B14F-4D97-AF65-F5344CB8AC3E}">
        <p14:creationId xmlns:p14="http://schemas.microsoft.com/office/powerpoint/2010/main" val="29935589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23CBB82D-6A94-4CE1-8594-B53F9F51CB4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172278"/>
            <a:ext cx="10394707" cy="1696279"/>
          </a:xfrm>
        </p:spPr>
        <p:txBody>
          <a:bodyPr/>
          <a:lstStyle/>
          <a:p>
            <a:r>
              <a:rPr lang="pt-BR" dirty="0"/>
              <a:t>Uma ocupação de receptores acima de 65% parece ser necessária para o efeito terapêutico (Clozapina) </a:t>
            </a:r>
          </a:p>
          <a:p>
            <a:r>
              <a:rPr lang="pt-BR" dirty="0"/>
              <a:t>Uma ocupação maior que 80% causa efeitos extrapiramidais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15C0EBBD-7BED-458D-88C3-039B227B5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1095" y="1318475"/>
            <a:ext cx="5164115" cy="422104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0E1D6305-1D84-49D4-BDFB-0BA6C80EBA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2413" y="3916530"/>
            <a:ext cx="1883827" cy="153022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2862E319-49BB-45C0-8346-6488944961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5975" y="4681644"/>
            <a:ext cx="1518036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4808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04556AD-4189-4EF8-967D-0F4020B8E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patogenia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4C3796A7-30DE-483B-9AFF-D27E4B7C1C3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t-BR" dirty="0"/>
              <a:t> aumento dos ventrículos laterais e do terceiro ventrículo; redução do lobo frontal, do lobo temporal e do volume total do cérebro.</a:t>
            </a:r>
          </a:p>
          <a:p>
            <a:r>
              <a:rPr lang="pt-BR" dirty="0"/>
              <a:t>Aumento da densidade de sítios receptores de dopamina (d2) particularmente nos gânglios basais.</a:t>
            </a:r>
          </a:p>
          <a:p>
            <a:r>
              <a:rPr lang="pt-BR" dirty="0"/>
              <a:t>Hipótese da dopamina: propõe que os sintomas da esquizofrenia se devem a hiperatividade dopaminérgica. É falha quando não consegue explicar a predominância de sintomas negativos. </a:t>
            </a:r>
          </a:p>
          <a:p>
            <a:r>
              <a:rPr lang="pt-BR" dirty="0"/>
              <a:t>Diminuição da atividade de serotonina.</a:t>
            </a:r>
          </a:p>
          <a:p>
            <a:r>
              <a:rPr lang="pt-BR" dirty="0"/>
              <a:t>Diminuição da atividade do glutamato através da disfunção do seu receptor n-metil-d-aspartato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658983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A923843-4448-4DA0-9548-C5D71245C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9774" y="102704"/>
            <a:ext cx="7818783" cy="2023252"/>
          </a:xfrm>
        </p:spPr>
        <p:txBody>
          <a:bodyPr/>
          <a:lstStyle/>
          <a:p>
            <a:r>
              <a:rPr lang="pt-BR" dirty="0"/>
              <a:t>Clozapina: o antipsicótico atípico de referência </a:t>
            </a:r>
            <a:br>
              <a:rPr lang="pt-BR" dirty="0"/>
            </a:br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E089D662-2852-45DA-AE2A-FC6255A7A3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7260" y="2491408"/>
            <a:ext cx="6303810" cy="2842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3004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6035319D-BC97-488B-B7FE-AC6BFE83C7A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185530"/>
            <a:ext cx="10394707" cy="5189055"/>
          </a:xfrm>
        </p:spPr>
        <p:txBody>
          <a:bodyPr/>
          <a:lstStyle/>
          <a:p>
            <a:r>
              <a:rPr lang="pt-BR" dirty="0"/>
              <a:t>Indução a agranulocitose – condição aguda caracterizada pela falta ou acentuada redução de leucócitos granulócitos (neutrófilos, basófilos e eosinófilos) </a:t>
            </a:r>
          </a:p>
          <a:p>
            <a:r>
              <a:rPr lang="pt-BR" dirty="0"/>
              <a:t>Quando o número total de leucócitos cai para 3.000/mm³ ou o de neutrófilos para 1.500/mm³ o tratamento com Clozapina deve ser interrompido </a:t>
            </a:r>
          </a:p>
          <a:p>
            <a:r>
              <a:rPr lang="pt-BR" dirty="0"/>
              <a:t>Contribuem significativamente para a adesão: </a:t>
            </a:r>
          </a:p>
          <a:p>
            <a:pPr>
              <a:buFontTx/>
              <a:buChar char="-"/>
            </a:pPr>
            <a:r>
              <a:rPr lang="pt-BR" dirty="0"/>
              <a:t>Menor acatisia </a:t>
            </a:r>
          </a:p>
          <a:p>
            <a:pPr>
              <a:buFontTx/>
              <a:buChar char="-"/>
            </a:pPr>
            <a:r>
              <a:rPr lang="pt-BR" dirty="0"/>
              <a:t>Ausência de discinesia tardia (movimentos repetitivos involuntários) </a:t>
            </a:r>
          </a:p>
        </p:txBody>
      </p:sp>
    </p:spTree>
    <p:extLst>
      <p:ext uri="{BB962C8B-B14F-4D97-AF65-F5344CB8AC3E}">
        <p14:creationId xmlns:p14="http://schemas.microsoft.com/office/powerpoint/2010/main" val="42638024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58A2D3C-DCA8-49AD-A400-EF4028D55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Efeitos colaterais da Clozapina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916D18F7-3E4D-4138-8313-3160A803479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pt-BR" dirty="0"/>
              <a:t>Sistema cardiovascular: taquicardia, hipotensão postural e distúrbios de condução.</a:t>
            </a:r>
          </a:p>
          <a:p>
            <a:r>
              <a:rPr lang="pt-BR" dirty="0"/>
              <a:t>Hipersalivação </a:t>
            </a:r>
          </a:p>
          <a:p>
            <a:r>
              <a:rPr lang="pt-BR" dirty="0"/>
              <a:t>Ganho de peso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819042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AE13B80-8C72-44B7-9A3E-4CAC5E6B7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Risperidona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D223C4AB-EA5E-4134-BCCD-8358F264046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1" y="1603513"/>
            <a:ext cx="10394707" cy="3837333"/>
          </a:xfrm>
        </p:spPr>
        <p:txBody>
          <a:bodyPr>
            <a:normAutofit fontScale="85000" lnSpcReduction="20000"/>
          </a:bodyPr>
          <a:lstStyle/>
          <a:p>
            <a:r>
              <a:rPr lang="pt-BR" dirty="0"/>
              <a:t>A eficácia da risperidona envolve várias manifestações da esquizofrenia: sintomas positivos e negativos; pensamentos desorganizados e hostilidade </a:t>
            </a:r>
          </a:p>
          <a:p>
            <a:r>
              <a:rPr lang="pt-BR" dirty="0"/>
              <a:t>Efeitos colaterais: </a:t>
            </a:r>
          </a:p>
          <a:p>
            <a:pPr>
              <a:buFontTx/>
              <a:buChar char="-"/>
            </a:pPr>
            <a:r>
              <a:rPr lang="pt-BR" dirty="0"/>
              <a:t>Insônia </a:t>
            </a:r>
          </a:p>
          <a:p>
            <a:pPr>
              <a:buFontTx/>
              <a:buChar char="-"/>
            </a:pPr>
            <a:r>
              <a:rPr lang="pt-BR" dirty="0"/>
              <a:t>Agitação </a:t>
            </a:r>
          </a:p>
          <a:p>
            <a:pPr>
              <a:buFontTx/>
              <a:buChar char="-"/>
            </a:pPr>
            <a:r>
              <a:rPr lang="pt-BR" dirty="0"/>
              <a:t>Sedação </a:t>
            </a:r>
          </a:p>
          <a:p>
            <a:pPr>
              <a:buFontTx/>
              <a:buChar char="-"/>
            </a:pPr>
            <a:r>
              <a:rPr lang="pt-BR" dirty="0"/>
              <a:t>Tontura </a:t>
            </a:r>
          </a:p>
          <a:p>
            <a:pPr>
              <a:buFontTx/>
              <a:buChar char="-"/>
            </a:pPr>
            <a:r>
              <a:rPr lang="pt-BR" dirty="0"/>
              <a:t>Rinite </a:t>
            </a:r>
          </a:p>
          <a:p>
            <a:pPr>
              <a:buFontTx/>
              <a:buChar char="-"/>
            </a:pPr>
            <a:r>
              <a:rPr lang="pt-BR" dirty="0"/>
              <a:t>Hipotensão</a:t>
            </a:r>
          </a:p>
          <a:p>
            <a:pPr>
              <a:buFontTx/>
              <a:buChar char="-"/>
            </a:pPr>
            <a:r>
              <a:rPr lang="pt-BR" dirty="0"/>
              <a:t>Distúrbios menstruais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5B29DB5C-9369-4F2B-AA8D-81D5322E06E0}"/>
              </a:ext>
            </a:extLst>
          </p:cNvPr>
          <p:cNvSpPr txBox="1"/>
          <p:nvPr/>
        </p:nvSpPr>
        <p:spPr>
          <a:xfrm>
            <a:off x="6440556" y="3452191"/>
            <a:ext cx="3604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* Galactorreia pode estar presente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F74FCBDA-15F7-47F8-B9CF-A3BD1924AD91}"/>
              </a:ext>
            </a:extLst>
          </p:cNvPr>
          <p:cNvSpPr txBox="1"/>
          <p:nvPr/>
        </p:nvSpPr>
        <p:spPr>
          <a:xfrm>
            <a:off x="5976730" y="3829878"/>
            <a:ext cx="4532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*Há relatos de síndrome neuroléptica maligna</a:t>
            </a:r>
          </a:p>
        </p:txBody>
      </p:sp>
    </p:spTree>
    <p:extLst>
      <p:ext uri="{BB962C8B-B14F-4D97-AF65-F5344CB8AC3E}">
        <p14:creationId xmlns:p14="http://schemas.microsoft.com/office/powerpoint/2010/main" val="31612433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45085E0-B479-4652-A0AB-BF30078D9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Indicações clínicas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122CDE51-77B3-4F5E-BA3F-9DC13E91C5D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pt-BR" dirty="0"/>
              <a:t>Esquizofrenia é a principal indicação para antipsicóticos</a:t>
            </a:r>
          </a:p>
          <a:p>
            <a:r>
              <a:rPr lang="pt-BR" dirty="0"/>
              <a:t>Transtorno bipolar psicótico </a:t>
            </a:r>
          </a:p>
          <a:p>
            <a:r>
              <a:rPr lang="pt-BR" dirty="0"/>
              <a:t>Depressão psicótica </a:t>
            </a:r>
          </a:p>
          <a:p>
            <a:r>
              <a:rPr lang="pt-BR" dirty="0"/>
              <a:t>Depressão resistente ao tratamento </a:t>
            </a:r>
          </a:p>
          <a:p>
            <a:r>
              <a:rPr lang="pt-BR" dirty="0"/>
              <a:t>Síndrome de tourette </a:t>
            </a:r>
          </a:p>
        </p:txBody>
      </p:sp>
    </p:spTree>
    <p:extLst>
      <p:ext uri="{BB962C8B-B14F-4D97-AF65-F5344CB8AC3E}">
        <p14:creationId xmlns:p14="http://schemas.microsoft.com/office/powerpoint/2010/main" val="20980876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24A611A-B095-49E0-B0FF-6A6C144E6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10396882" cy="1151965"/>
          </a:xfrm>
        </p:spPr>
        <p:txBody>
          <a:bodyPr/>
          <a:lstStyle/>
          <a:p>
            <a:r>
              <a:rPr lang="pt-BR" dirty="0"/>
              <a:t>Questões </a:t>
            </a: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85800" y="1151965"/>
            <a:ext cx="10571024" cy="5029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0336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96514B1-0D82-4D76-9FD1-4B8FBEA76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Gabarito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C0AF49B2-C9C1-46FA-A47E-22BAB816F8D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pt-BR" dirty="0"/>
              <a:t>Reposta: </a:t>
            </a:r>
            <a:r>
              <a:rPr lang="pt-BR" dirty="0" smtClean="0"/>
              <a:t>Letra a – um </a:t>
            </a:r>
            <a:r>
              <a:rPr lang="pt-BR" dirty="0" err="1" smtClean="0"/>
              <a:t>antipsicótico</a:t>
            </a:r>
            <a:r>
              <a:rPr lang="pt-BR" dirty="0" smtClean="0"/>
              <a:t> </a:t>
            </a:r>
            <a:r>
              <a:rPr lang="pt-BR" dirty="0"/>
              <a:t>típico ou de primeira geração </a:t>
            </a:r>
          </a:p>
          <a:p>
            <a:r>
              <a:rPr lang="pt-BR" dirty="0"/>
              <a:t>O paciente em questão apresenta sintomas colaterais típicos de efeitos extrapiramidais – distonias agudas (movimentos involuntários, espasmos nos músculos da língua, face e pescoço)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773980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189893" y="347142"/>
            <a:ext cx="9388698" cy="5873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9549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Gabarito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pt-BR" dirty="0" smtClean="0"/>
              <a:t>Letra 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40002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C3D0F6D-E2B0-4B9D-A1ED-E2708F70C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Referências bibliográficas: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FB326739-39A6-4574-A153-461FA582748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pt-BR" dirty="0"/>
              <a:t>Goodman, farmacologia – 12ª edição </a:t>
            </a:r>
          </a:p>
          <a:p>
            <a:r>
              <a:rPr lang="pt-BR" dirty="0"/>
              <a:t>Compêndio de clínica psiquiátrica – usp – 2012 </a:t>
            </a:r>
          </a:p>
          <a:p>
            <a:r>
              <a:rPr lang="pt-BR" dirty="0"/>
              <a:t>Katzung, b.g. farmacologia básica e clínica – 12ª edição</a:t>
            </a:r>
          </a:p>
          <a:p>
            <a:r>
              <a:rPr lang="pt-BR" dirty="0"/>
              <a:t>Golan, d. e.  et al, princípios da farmacologia: a base fisiopatológica da farmacoterapia, 3ª edição</a:t>
            </a:r>
          </a:p>
          <a:p>
            <a:r>
              <a:rPr lang="pt-BR" dirty="0"/>
              <a:t>Rang &amp; dale , farmacologia – 7ª edição </a:t>
            </a:r>
          </a:p>
          <a:p>
            <a:r>
              <a:rPr lang="pt-BR" dirty="0"/>
              <a:t>Fisiopatologia, Porth – 8ª edição </a:t>
            </a:r>
          </a:p>
        </p:txBody>
      </p:sp>
    </p:spTree>
    <p:extLst>
      <p:ext uri="{BB962C8B-B14F-4D97-AF65-F5344CB8AC3E}">
        <p14:creationId xmlns:p14="http://schemas.microsoft.com/office/powerpoint/2010/main" val="4268001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A42BD4F-F273-412A-84AD-B82C0B43F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pensamento x percepção 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9AA2FCA1-73AE-4323-BA85-13C39AC093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Delírio 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AF94D39D-3E00-4949-A3A2-3DB3A8F9848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pt-BR" dirty="0"/>
              <a:t>Falsa crença e aceitação imutável da falsa crença </a:t>
            </a:r>
          </a:p>
          <a:p>
            <a:r>
              <a:rPr lang="pt-BR" dirty="0"/>
              <a:t>São formados a partir da vivência </a:t>
            </a:r>
          </a:p>
          <a:p>
            <a:r>
              <a:rPr lang="pt-BR" dirty="0"/>
              <a:t>Exemplo: delírio de grandeza 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xmlns="" id="{26642E9C-D625-4706-AA53-EA8E0FCD5D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t-BR" dirty="0"/>
              <a:t>Alucinação 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xmlns="" id="{7AE785F4-7D8E-40C9-A207-1898F085FA78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pt-BR" dirty="0"/>
              <a:t>“Percepções sensoriais com intenso sentido de verdade”</a:t>
            </a:r>
          </a:p>
          <a:p>
            <a:r>
              <a:rPr lang="pt-BR" dirty="0"/>
              <a:t>Se diferem da ilusão, uma vez que esta é uma percepção interpretada erroneamente através de um estímulo verdadeiro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235232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F47AF8D-4662-488E-8708-6F4DD5733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sintomas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87DB9595-5D48-48A8-970B-8E56B9B0D1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positivos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E287D39B-7A32-431F-B08E-0636FCD3DB5B}"/>
              </a:ext>
            </a:extLst>
          </p:cNvPr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r>
              <a:rPr lang="pt-BR" dirty="0"/>
              <a:t>Ou psicóticos</a:t>
            </a:r>
          </a:p>
          <a:p>
            <a:r>
              <a:rPr lang="pt-BR" dirty="0"/>
              <a:t>fala incompreensível </a:t>
            </a:r>
          </a:p>
          <a:p>
            <a:r>
              <a:rPr lang="pt-BR" dirty="0"/>
              <a:t>Delírios </a:t>
            </a:r>
          </a:p>
          <a:p>
            <a:r>
              <a:rPr lang="pt-BR" dirty="0"/>
              <a:t>Alucinações </a:t>
            </a:r>
          </a:p>
          <a:p>
            <a:r>
              <a:rPr lang="pt-BR" dirty="0"/>
              <a:t>Comportamento desorganizado ou catatônico 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xmlns="" id="{9E56A2BB-1D84-4C73-86B3-2FDBD386F6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t-BR" dirty="0"/>
              <a:t>negativos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xmlns="" id="{9B51CF31-FBE0-4B22-947B-B720D8287578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pt-BR" dirty="0"/>
              <a:t>Os “5 as”</a:t>
            </a:r>
          </a:p>
          <a:p>
            <a:r>
              <a:rPr lang="pt-BR" dirty="0"/>
              <a:t>Alogia</a:t>
            </a:r>
          </a:p>
          <a:p>
            <a:r>
              <a:rPr lang="pt-BR" dirty="0"/>
              <a:t>Avolição</a:t>
            </a:r>
          </a:p>
          <a:p>
            <a:r>
              <a:rPr lang="pt-BR" dirty="0"/>
              <a:t>Apatia</a:t>
            </a:r>
          </a:p>
          <a:p>
            <a:r>
              <a:rPr lang="pt-BR" dirty="0"/>
              <a:t>Afeto inapropriado</a:t>
            </a:r>
          </a:p>
          <a:p>
            <a:r>
              <a:rPr lang="pt-BR" dirty="0"/>
              <a:t>Anedonia </a:t>
            </a:r>
          </a:p>
          <a:p>
            <a:r>
              <a:rPr lang="pt-BR" dirty="0"/>
              <a:t>+ embotamento afetivo 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xmlns="" id="{63392D29-B8D1-4FE5-A541-3DF44B9A036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pt-BR" dirty="0"/>
              <a:t>De desorganização</a:t>
            </a:r>
          </a:p>
        </p:txBody>
      </p:sp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xmlns="" id="{8230C02B-34E6-4F03-B6C5-877D7B698E5D}"/>
              </a:ext>
            </a:extLst>
          </p:cNvPr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r>
              <a:rPr lang="pt-BR" dirty="0"/>
              <a:t>Envolve os transtornos do pensamento </a:t>
            </a:r>
          </a:p>
          <a:p>
            <a:r>
              <a:rPr lang="pt-BR" dirty="0"/>
              <a:t> fala desorganizada </a:t>
            </a:r>
          </a:p>
          <a:p>
            <a:r>
              <a:rPr lang="pt-BR" dirty="0"/>
              <a:t>Humor e afeto incongruentes </a:t>
            </a:r>
          </a:p>
          <a:p>
            <a:r>
              <a:rPr lang="pt-BR" dirty="0"/>
              <a:t>Se sobrepõe aos sintomas positivos e negativos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102102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5AB5B9F-9F6D-4441-9757-7DCF192C6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Classificação clínica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4123F21C-FFB5-4B48-9FD5-DDE03BC78F2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pt-BR" dirty="0"/>
              <a:t>Paranoide: delírios de perseguição e/ou de grandeza; alucinações auditivas; melhor prognóstico devido a menores comprometimentos anatômicos no cérebro. </a:t>
            </a:r>
          </a:p>
          <a:p>
            <a:r>
              <a:rPr lang="pt-BR" dirty="0"/>
              <a:t>Desorganizada: desintegração da personalidade e predominância de sintomas negativos; fala incoerente; déficit cognitivo e psicomotor.</a:t>
            </a:r>
          </a:p>
          <a:p>
            <a:r>
              <a:rPr lang="pt-BR" dirty="0"/>
              <a:t>Catatônica: intenso distúrbio psicomotor; extremo negativismo e movimentos voluntários peculiares; ecolalia e/ou ecopraxia. (extremamente rara atualmente) </a:t>
            </a:r>
          </a:p>
        </p:txBody>
      </p:sp>
    </p:spTree>
    <p:extLst>
      <p:ext uri="{BB962C8B-B14F-4D97-AF65-F5344CB8AC3E}">
        <p14:creationId xmlns:p14="http://schemas.microsoft.com/office/powerpoint/2010/main" val="31246566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8CB3950-FCB6-44F7-8192-1C43345D0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antipsicóticos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5FA1C6EA-F72C-4E63-ACF9-275C2DCB7CF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pt-BR" dirty="0"/>
              <a:t>Neurolépticos/antiesquizofrenicos/tranquilizantes maiores </a:t>
            </a:r>
          </a:p>
          <a:p>
            <a:r>
              <a:rPr lang="pt-BR" dirty="0"/>
              <a:t>Classicamente indicados para tratar </a:t>
            </a:r>
            <a:r>
              <a:rPr lang="pt-BR" dirty="0" smtClean="0"/>
              <a:t>os sintomas da esquizofrenia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049003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999951CA-322D-4314-BE66-6B43E13EF2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2" y="710656"/>
            <a:ext cx="4856158" cy="679994"/>
          </a:xfrm>
        </p:spPr>
        <p:txBody>
          <a:bodyPr/>
          <a:lstStyle/>
          <a:p>
            <a:r>
              <a:rPr lang="pt-BR" dirty="0"/>
              <a:t>Antipsicóticos de primeira geração 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02513B55-8777-472E-AD39-2244DC386EE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69525" y="1761803"/>
            <a:ext cx="5088712" cy="3618580"/>
          </a:xfrm>
        </p:spPr>
        <p:txBody>
          <a:bodyPr/>
          <a:lstStyle/>
          <a:p>
            <a:r>
              <a:rPr lang="pt-BR" dirty="0"/>
              <a:t>Clássicos/convencionais</a:t>
            </a:r>
          </a:p>
          <a:p>
            <a:r>
              <a:rPr lang="pt-BR" dirty="0"/>
              <a:t>Atuam especialmente sobre os sintomas positivos da doença </a:t>
            </a:r>
          </a:p>
          <a:p>
            <a:r>
              <a:rPr lang="pt-BR" dirty="0"/>
              <a:t>Antagonistas de d2 </a:t>
            </a:r>
          </a:p>
          <a:p>
            <a:r>
              <a:rPr lang="pt-BR" dirty="0"/>
              <a:t>Grande ocorrência de efeitos colaterais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xmlns="" id="{12B784C3-4892-42AA-AE07-6DFEF7C0D6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25348" y="710656"/>
            <a:ext cx="4864491" cy="679994"/>
          </a:xfrm>
        </p:spPr>
        <p:txBody>
          <a:bodyPr/>
          <a:lstStyle/>
          <a:p>
            <a:r>
              <a:rPr lang="pt-BR" dirty="0"/>
              <a:t>Antipsicóticos de segunda geração 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xmlns="" id="{A506E860-A4FB-464B-8EBB-EA491AEFD43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13238" y="1761803"/>
            <a:ext cx="5088713" cy="3618580"/>
          </a:xfrm>
        </p:spPr>
        <p:txBody>
          <a:bodyPr/>
          <a:lstStyle/>
          <a:p>
            <a:r>
              <a:rPr lang="pt-BR" dirty="0"/>
              <a:t>Atípicos</a:t>
            </a:r>
          </a:p>
          <a:p>
            <a:r>
              <a:rPr lang="pt-BR" dirty="0"/>
              <a:t>Atuam tanto sobre sintomas positivos quanto sobre os sintomas negativos </a:t>
            </a:r>
          </a:p>
          <a:p>
            <a:r>
              <a:rPr lang="pt-BR" dirty="0"/>
              <a:t>Antagonista de baixa afinidade por d2 e alta afinidade para 5-HT2a (serotonina) </a:t>
            </a:r>
          </a:p>
          <a:p>
            <a:r>
              <a:rPr lang="pt-BR" dirty="0"/>
              <a:t>Menos efeitos colaterais </a:t>
            </a:r>
          </a:p>
        </p:txBody>
      </p:sp>
    </p:spTree>
    <p:extLst>
      <p:ext uri="{BB962C8B-B14F-4D97-AF65-F5344CB8AC3E}">
        <p14:creationId xmlns:p14="http://schemas.microsoft.com/office/powerpoint/2010/main" val="18301751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FA38E171-1878-4D86-986E-F15444FB99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2" y="493659"/>
            <a:ext cx="4856158" cy="679994"/>
          </a:xfrm>
        </p:spPr>
        <p:txBody>
          <a:bodyPr/>
          <a:lstStyle/>
          <a:p>
            <a:r>
              <a:rPr lang="pt-BR" dirty="0"/>
              <a:t>Sintomas positivos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19BC54AA-185D-477E-9801-B0955648E6D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69525" y="1657579"/>
            <a:ext cx="5088712" cy="2512852"/>
          </a:xfrm>
        </p:spPr>
        <p:txBody>
          <a:bodyPr/>
          <a:lstStyle/>
          <a:p>
            <a:r>
              <a:rPr lang="pt-BR" dirty="0"/>
              <a:t>Delírios</a:t>
            </a:r>
          </a:p>
          <a:p>
            <a:r>
              <a:rPr lang="pt-BR" dirty="0"/>
              <a:t>Alucinações</a:t>
            </a:r>
          </a:p>
          <a:p>
            <a:r>
              <a:rPr lang="pt-BR" dirty="0"/>
              <a:t>Pensamento incoerente </a:t>
            </a:r>
          </a:p>
          <a:p>
            <a:r>
              <a:rPr lang="pt-BR" dirty="0"/>
              <a:t>Agitação psicomotora </a:t>
            </a:r>
          </a:p>
          <a:p>
            <a:r>
              <a:rPr lang="pt-BR" dirty="0"/>
              <a:t>Afeto incongruente 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xmlns="" id="{DA916873-37CD-4FE0-80E5-0293B79CF4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06079" y="493659"/>
            <a:ext cx="4864491" cy="679994"/>
          </a:xfrm>
        </p:spPr>
        <p:txBody>
          <a:bodyPr/>
          <a:lstStyle/>
          <a:p>
            <a:r>
              <a:rPr lang="pt-BR" dirty="0"/>
              <a:t>Sintomas negativos 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xmlns="" id="{58402873-1D91-4A0D-9B01-668D31F6526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993969" y="1657579"/>
            <a:ext cx="5088713" cy="3007186"/>
          </a:xfrm>
        </p:spPr>
        <p:txBody>
          <a:bodyPr>
            <a:normAutofit/>
          </a:bodyPr>
          <a:lstStyle/>
          <a:p>
            <a:r>
              <a:rPr lang="pt-BR" dirty="0"/>
              <a:t>Deficiência intelectual e de memória </a:t>
            </a:r>
          </a:p>
          <a:p>
            <a:r>
              <a:rPr lang="pt-BR" dirty="0"/>
              <a:t>Pobreza de discurso </a:t>
            </a:r>
          </a:p>
          <a:p>
            <a:r>
              <a:rPr lang="pt-BR" dirty="0"/>
              <a:t>Embotamento afetivo </a:t>
            </a:r>
          </a:p>
          <a:p>
            <a:r>
              <a:rPr lang="pt-BR" dirty="0"/>
              <a:t>Incapacidade de sentir prazer (anedonia) </a:t>
            </a:r>
          </a:p>
          <a:p>
            <a:r>
              <a:rPr lang="pt-BR" dirty="0"/>
              <a:t>Isolamento social </a:t>
            </a:r>
          </a:p>
          <a:p>
            <a:r>
              <a:rPr lang="pt-BR" dirty="0"/>
              <a:t>Falta de motivação 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C6EED5DC-23E0-40D5-8824-20039E755482}"/>
              </a:ext>
            </a:extLst>
          </p:cNvPr>
          <p:cNvSpPr txBox="1"/>
          <p:nvPr/>
        </p:nvSpPr>
        <p:spPr>
          <a:xfrm>
            <a:off x="569525" y="4664765"/>
            <a:ext cx="3141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C00000"/>
                </a:solidFill>
              </a:rPr>
              <a:t>ANTIPSICÓTICOS TÍCOS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8" name="Seta: para a Direita 7">
            <a:extLst>
              <a:ext uri="{FF2B5EF4-FFF2-40B4-BE49-F238E27FC236}">
                <a16:creationId xmlns:a16="http://schemas.microsoft.com/office/drawing/2014/main" xmlns="" id="{04313192-3306-49C6-83D9-7527AFA4E0D6}"/>
              </a:ext>
            </a:extLst>
          </p:cNvPr>
          <p:cNvSpPr/>
          <p:nvPr/>
        </p:nvSpPr>
        <p:spPr>
          <a:xfrm rot="16200000">
            <a:off x="1311965" y="4170431"/>
            <a:ext cx="596348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xmlns="" id="{A5A90282-8B12-4074-91EC-AF190A68C371}"/>
              </a:ext>
            </a:extLst>
          </p:cNvPr>
          <p:cNvSpPr txBox="1"/>
          <p:nvPr/>
        </p:nvSpPr>
        <p:spPr>
          <a:xfrm>
            <a:off x="4346713" y="4903304"/>
            <a:ext cx="2703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accent1"/>
                </a:solidFill>
              </a:rPr>
              <a:t>ANTIPSICÓTICOS ATÍPICOS</a:t>
            </a:r>
          </a:p>
        </p:txBody>
      </p:sp>
      <p:sp>
        <p:nvSpPr>
          <p:cNvPr id="12" name="Seta: para a Direita 11">
            <a:extLst>
              <a:ext uri="{FF2B5EF4-FFF2-40B4-BE49-F238E27FC236}">
                <a16:creationId xmlns:a16="http://schemas.microsoft.com/office/drawing/2014/main" xmlns="" id="{031579CD-8BE2-4405-8CB3-0DFBBAA5D9E2}"/>
              </a:ext>
            </a:extLst>
          </p:cNvPr>
          <p:cNvSpPr/>
          <p:nvPr/>
        </p:nvSpPr>
        <p:spPr>
          <a:xfrm rot="13883537">
            <a:off x="3715037" y="4544553"/>
            <a:ext cx="662608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Seta: para a Direita 12">
            <a:extLst>
              <a:ext uri="{FF2B5EF4-FFF2-40B4-BE49-F238E27FC236}">
                <a16:creationId xmlns:a16="http://schemas.microsoft.com/office/drawing/2014/main" xmlns="" id="{9F2661F8-084C-4E10-86E6-3AFE25CDE041}"/>
              </a:ext>
            </a:extLst>
          </p:cNvPr>
          <p:cNvSpPr/>
          <p:nvPr/>
        </p:nvSpPr>
        <p:spPr>
          <a:xfrm rot="18054095">
            <a:off x="6854757" y="4614388"/>
            <a:ext cx="659854" cy="4168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272112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vento Principal">
  <a:themeElements>
    <a:clrScheme name="Evento Principal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Evento Principal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vento Principal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Evento Principal</Template>
  <TotalTime>278</TotalTime>
  <Words>1279</Words>
  <Application>Microsoft Office PowerPoint</Application>
  <PresentationFormat>Widescreen</PresentationFormat>
  <Paragraphs>199</Paragraphs>
  <Slides>39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39</vt:i4>
      </vt:variant>
    </vt:vector>
  </HeadingPairs>
  <TitlesOfParts>
    <vt:vector size="43" baseType="lpstr">
      <vt:lpstr>Arial</vt:lpstr>
      <vt:lpstr>Impact</vt:lpstr>
      <vt:lpstr>Wingdings</vt:lpstr>
      <vt:lpstr>Evento Principal</vt:lpstr>
      <vt:lpstr>ESQUIZOFRENIA E ANTIPSICÓTICOS</vt:lpstr>
      <vt:lpstr>esquizofrenia </vt:lpstr>
      <vt:lpstr>patogenia</vt:lpstr>
      <vt:lpstr>pensamento x percepção </vt:lpstr>
      <vt:lpstr>sintomas</vt:lpstr>
      <vt:lpstr>Classificação clínica </vt:lpstr>
      <vt:lpstr>antipsicóticos</vt:lpstr>
      <vt:lpstr>Apresentação do PowerPoint</vt:lpstr>
      <vt:lpstr>Apresentação do PowerPoint</vt:lpstr>
      <vt:lpstr>VIAS </vt:lpstr>
      <vt:lpstr>Apresentação do PowerPoint</vt:lpstr>
      <vt:lpstr>Caso clínico</vt:lpstr>
      <vt:lpstr>Caso clínico</vt:lpstr>
      <vt:lpstr>Apresentação do PowerPoint</vt:lpstr>
      <vt:lpstr>Apresentação do PowerPoint</vt:lpstr>
      <vt:lpstr>Diagnóstico e tratamento</vt:lpstr>
      <vt:lpstr>ANTIPSICÓTICOS TÍPICOS (1ª GERAÇÃO)</vt:lpstr>
      <vt:lpstr>Apresentação do PowerPoint</vt:lpstr>
      <vt:lpstr>Apresentação do PowerPoint</vt:lpstr>
      <vt:lpstr>Apresentação do PowerPoint</vt:lpstr>
      <vt:lpstr>Apresentação do PowerPoint</vt:lpstr>
      <vt:lpstr>clorpromazina</vt:lpstr>
      <vt:lpstr>haloperidol</vt:lpstr>
      <vt:lpstr>Efeitos extra-piramidais </vt:lpstr>
      <vt:lpstr>discinesia</vt:lpstr>
      <vt:lpstr>Efeitos endócrinos</vt:lpstr>
      <vt:lpstr>Antipsicóticos atípicos (2ª geração)</vt:lpstr>
      <vt:lpstr>Mecanismo de ação </vt:lpstr>
      <vt:lpstr>Apresentação do PowerPoint</vt:lpstr>
      <vt:lpstr>Clozapina: o antipsicótico atípico de referência  </vt:lpstr>
      <vt:lpstr>Apresentação do PowerPoint</vt:lpstr>
      <vt:lpstr>Efeitos colaterais da Clozapina </vt:lpstr>
      <vt:lpstr>Risperidona </vt:lpstr>
      <vt:lpstr>Indicações clínicas</vt:lpstr>
      <vt:lpstr>Questões </vt:lpstr>
      <vt:lpstr>Gabarito </vt:lpstr>
      <vt:lpstr>Apresentação do PowerPoint</vt:lpstr>
      <vt:lpstr>Gabarito</vt:lpstr>
      <vt:lpstr>Referências bibliográficas: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ESQUIZOFRENIA E ANTIPSICÓTICOS</dc:title>
  <dc:creator>Iasmin</dc:creator>
  <cp:lastModifiedBy>user</cp:lastModifiedBy>
  <cp:revision>31</cp:revision>
  <dcterms:created xsi:type="dcterms:W3CDTF">2018-03-31T02:29:37Z</dcterms:created>
  <dcterms:modified xsi:type="dcterms:W3CDTF">2018-04-02T20:51:44Z</dcterms:modified>
</cp:coreProperties>
</file>