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3" r:id="rId8"/>
    <p:sldId id="262" r:id="rId9"/>
    <p:sldId id="265" r:id="rId10"/>
    <p:sldId id="288" r:id="rId11"/>
    <p:sldId id="299" r:id="rId12"/>
    <p:sldId id="289" r:id="rId13"/>
    <p:sldId id="290" r:id="rId14"/>
    <p:sldId id="291" r:id="rId15"/>
    <p:sldId id="292" r:id="rId16"/>
    <p:sldId id="293" r:id="rId17"/>
    <p:sldId id="294" r:id="rId18"/>
    <p:sldId id="295" r:id="rId19"/>
    <p:sldId id="296" r:id="rId20"/>
    <p:sldId id="297" r:id="rId21"/>
    <p:sldId id="298" r:id="rId22"/>
    <p:sldId id="300" r:id="rId23"/>
    <p:sldId id="301" r:id="rId24"/>
    <p:sldId id="302" r:id="rId25"/>
    <p:sldId id="303"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304" r:id="rId46"/>
    <p:sldId id="286" r:id="rId47"/>
    <p:sldId id="306" r:id="rId48"/>
    <p:sldId id="307" r:id="rId49"/>
    <p:sldId id="308" r:id="rId50"/>
    <p:sldId id="309" r:id="rId51"/>
    <p:sldId id="310" r:id="rId52"/>
    <p:sldId id="311" r:id="rId53"/>
    <p:sldId id="312" r:id="rId54"/>
    <p:sldId id="313" r:id="rId55"/>
    <p:sldId id="315" r:id="rId56"/>
    <p:sldId id="316" r:id="rId57"/>
    <p:sldId id="317" r:id="rId58"/>
    <p:sldId id="318" r:id="rId59"/>
    <p:sldId id="319" r:id="rId60"/>
    <p:sldId id="320" r:id="rId61"/>
    <p:sldId id="321" r:id="rId62"/>
    <p:sldId id="305" r:id="rId63"/>
    <p:sldId id="287"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94660"/>
  </p:normalViewPr>
  <p:slideViewPr>
    <p:cSldViewPr snapToGrid="0">
      <p:cViewPr varScale="1">
        <p:scale>
          <a:sx n="72" d="100"/>
          <a:sy n="72"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5586B75A-687E-405C-8A0B-8D00578BA2C3}" type="datetimeFigureOut">
              <a:rPr lang="en-US" dirty="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9/19/2018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9/19/2018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9/19/2018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pt-BR"/>
              <a:t>Clique para editar o título Mestre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9/19/2018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9/19/2018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9/19/2018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42722C4D-F9AE-413A-A196-773C0EBBDC5C}"/>
              </a:ext>
            </a:extLst>
          </p:cNvPr>
          <p:cNvPicPr>
            <a:picLocks noChangeAspect="1"/>
          </p:cNvPicPr>
          <p:nvPr/>
        </p:nvPicPr>
        <p:blipFill rotWithShape="1">
          <a:blip r:embed="rId2">
            <a:alphaModFix amt="35000"/>
            <a:extLst/>
          </a:blip>
          <a:srcRect/>
          <a:stretch/>
        </p:blipFill>
        <p:spPr>
          <a:xfrm>
            <a:off x="20" y="10"/>
            <a:ext cx="12191980" cy="6857990"/>
          </a:xfrm>
          <a:prstGeom prst="rect">
            <a:avLst/>
          </a:prstGeom>
        </p:spPr>
      </p:pic>
      <p:sp>
        <p:nvSpPr>
          <p:cNvPr id="2" name="Título 1">
            <a:extLst>
              <a:ext uri="{FF2B5EF4-FFF2-40B4-BE49-F238E27FC236}">
                <a16:creationId xmlns:a16="http://schemas.microsoft.com/office/drawing/2014/main" id="{4003DEF9-9FE6-403A-B7BB-72C0C7197ECB}"/>
              </a:ext>
            </a:extLst>
          </p:cNvPr>
          <p:cNvSpPr>
            <a:spLocks noGrp="1"/>
          </p:cNvSpPr>
          <p:nvPr>
            <p:ph type="ctrTitle"/>
          </p:nvPr>
        </p:nvSpPr>
        <p:spPr>
          <a:xfrm>
            <a:off x="1069848" y="1298448"/>
            <a:ext cx="7315200" cy="3255264"/>
          </a:xfrm>
        </p:spPr>
        <p:txBody>
          <a:bodyPr>
            <a:normAutofit/>
          </a:bodyPr>
          <a:lstStyle/>
          <a:p>
            <a:r>
              <a:rPr lang="pt-BR">
                <a:solidFill>
                  <a:schemeClr val="tx1"/>
                </a:solidFill>
              </a:rPr>
              <a:t>INFECÇÃO DO TRATO URINÁRIO </a:t>
            </a:r>
          </a:p>
        </p:txBody>
      </p:sp>
      <p:sp>
        <p:nvSpPr>
          <p:cNvPr id="3" name="Subtítulo 2">
            <a:extLst>
              <a:ext uri="{FF2B5EF4-FFF2-40B4-BE49-F238E27FC236}">
                <a16:creationId xmlns:a16="http://schemas.microsoft.com/office/drawing/2014/main" id="{0E96869E-213B-40CF-82C1-CB4EE4BEB5B3}"/>
              </a:ext>
            </a:extLst>
          </p:cNvPr>
          <p:cNvSpPr>
            <a:spLocks noGrp="1"/>
          </p:cNvSpPr>
          <p:nvPr>
            <p:ph type="subTitle" idx="1"/>
          </p:nvPr>
        </p:nvSpPr>
        <p:spPr>
          <a:xfrm>
            <a:off x="1100015" y="4670246"/>
            <a:ext cx="7315200" cy="914400"/>
          </a:xfrm>
        </p:spPr>
        <p:txBody>
          <a:bodyPr>
            <a:normAutofit/>
          </a:bodyPr>
          <a:lstStyle/>
          <a:p>
            <a:r>
              <a:rPr lang="pt-BR">
                <a:solidFill>
                  <a:schemeClr val="tx1"/>
                </a:solidFill>
              </a:rPr>
              <a:t>GLENDHA SANTOS E LARA LETÍCIA</a:t>
            </a:r>
          </a:p>
        </p:txBody>
      </p:sp>
    </p:spTree>
    <p:extLst>
      <p:ext uri="{BB962C8B-B14F-4D97-AF65-F5344CB8AC3E}">
        <p14:creationId xmlns:p14="http://schemas.microsoft.com/office/powerpoint/2010/main" val="279279207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F8D5B651-0621-4033-916D-26606FF008BC}"/>
              </a:ext>
            </a:extLst>
          </p:cNvPr>
          <p:cNvSpPr>
            <a:spLocks noGrp="1"/>
          </p:cNvSpPr>
          <p:nvPr>
            <p:ph type="title"/>
          </p:nvPr>
        </p:nvSpPr>
        <p:spPr>
          <a:xfrm>
            <a:off x="1600754" y="1087374"/>
            <a:ext cx="8983489" cy="1000978"/>
          </a:xfrm>
        </p:spPr>
        <p:txBody>
          <a:bodyPr>
            <a:normAutofit/>
          </a:bodyPr>
          <a:lstStyle/>
          <a:p>
            <a:r>
              <a:rPr lang="pt-BR" dirty="0"/>
              <a:t>DEFINIÇÃO</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ço Reservado para Conteúdo 2">
            <a:extLst>
              <a:ext uri="{FF2B5EF4-FFF2-40B4-BE49-F238E27FC236}">
                <a16:creationId xmlns:a16="http://schemas.microsoft.com/office/drawing/2014/main" id="{6A3763A4-EAAE-485C-9F5B-715B7043F598}"/>
              </a:ext>
            </a:extLst>
          </p:cNvPr>
          <p:cNvSpPr>
            <a:spLocks noGrp="1"/>
          </p:cNvSpPr>
          <p:nvPr>
            <p:ph idx="1"/>
          </p:nvPr>
        </p:nvSpPr>
        <p:spPr>
          <a:xfrm>
            <a:off x="1600754" y="2535446"/>
            <a:ext cx="7585450" cy="1214919"/>
          </a:xfrm>
        </p:spPr>
        <p:txBody>
          <a:bodyPr anchor="t">
            <a:normAutofit/>
          </a:bodyPr>
          <a:lstStyle/>
          <a:p>
            <a:pPr marL="0" indent="0">
              <a:buNone/>
            </a:pPr>
            <a:r>
              <a:rPr lang="pt-BR" sz="2400" dirty="0">
                <a:solidFill>
                  <a:srgbClr val="000000"/>
                </a:solidFill>
              </a:rPr>
              <a:t>Definição: É todo processo inflamatório agudo do parênquima pulmonar decorrente da infecção por algum micro-organismo. </a:t>
            </a:r>
          </a:p>
        </p:txBody>
      </p:sp>
      <p:pic>
        <p:nvPicPr>
          <p:cNvPr id="4" name="Imagem 3">
            <a:extLst>
              <a:ext uri="{FF2B5EF4-FFF2-40B4-BE49-F238E27FC236}">
                <a16:creationId xmlns:a16="http://schemas.microsoft.com/office/drawing/2014/main" id="{C428DEA4-C712-4746-9BED-558E34F1D395}"/>
              </a:ext>
            </a:extLst>
          </p:cNvPr>
          <p:cNvPicPr>
            <a:picLocks noChangeAspect="1"/>
          </p:cNvPicPr>
          <p:nvPr/>
        </p:nvPicPr>
        <p:blipFill>
          <a:blip r:embed="rId2"/>
          <a:stretch>
            <a:fillRect/>
          </a:stretch>
        </p:blipFill>
        <p:spPr>
          <a:xfrm>
            <a:off x="3670853" y="3986070"/>
            <a:ext cx="3856218" cy="2487882"/>
          </a:xfrm>
          <a:prstGeom prst="rect">
            <a:avLst/>
          </a:prstGeom>
        </p:spPr>
      </p:pic>
    </p:spTree>
    <p:extLst>
      <p:ext uri="{BB962C8B-B14F-4D97-AF65-F5344CB8AC3E}">
        <p14:creationId xmlns:p14="http://schemas.microsoft.com/office/powerpoint/2010/main" val="2218656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F8D5B651-0621-4033-916D-26606FF008BC}"/>
              </a:ext>
            </a:extLst>
          </p:cNvPr>
          <p:cNvSpPr>
            <a:spLocks noGrp="1"/>
          </p:cNvSpPr>
          <p:nvPr>
            <p:ph type="title"/>
          </p:nvPr>
        </p:nvSpPr>
        <p:spPr>
          <a:xfrm>
            <a:off x="1600754" y="1087374"/>
            <a:ext cx="8983489" cy="1000978"/>
          </a:xfrm>
        </p:spPr>
        <p:txBody>
          <a:bodyPr>
            <a:normAutofit/>
          </a:bodyPr>
          <a:lstStyle/>
          <a:p>
            <a:r>
              <a:rPr lang="pt-BR" dirty="0"/>
              <a:t>DEFINIÇÃO</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ço Reservado para Conteúdo 2">
            <a:extLst>
              <a:ext uri="{FF2B5EF4-FFF2-40B4-BE49-F238E27FC236}">
                <a16:creationId xmlns:a16="http://schemas.microsoft.com/office/drawing/2014/main" id="{6A3763A4-EAAE-485C-9F5B-715B7043F598}"/>
              </a:ext>
            </a:extLst>
          </p:cNvPr>
          <p:cNvSpPr>
            <a:spLocks noGrp="1"/>
          </p:cNvSpPr>
          <p:nvPr>
            <p:ph idx="1"/>
          </p:nvPr>
        </p:nvSpPr>
        <p:spPr>
          <a:xfrm>
            <a:off x="1600754" y="2535447"/>
            <a:ext cx="7585450" cy="340276"/>
          </a:xfrm>
        </p:spPr>
        <p:txBody>
          <a:bodyPr anchor="t">
            <a:normAutofit fontScale="85000" lnSpcReduction="20000"/>
          </a:bodyPr>
          <a:lstStyle/>
          <a:p>
            <a:pPr marL="0" indent="0">
              <a:buNone/>
            </a:pPr>
            <a:endParaRPr lang="pt-BR" sz="2400" dirty="0">
              <a:solidFill>
                <a:srgbClr val="000000"/>
              </a:solidFill>
            </a:endParaRPr>
          </a:p>
        </p:txBody>
      </p:sp>
      <p:pic>
        <p:nvPicPr>
          <p:cNvPr id="4" name="Imagem 3">
            <a:extLst>
              <a:ext uri="{FF2B5EF4-FFF2-40B4-BE49-F238E27FC236}">
                <a16:creationId xmlns:a16="http://schemas.microsoft.com/office/drawing/2014/main" id="{C428DEA4-C712-4746-9BED-558E34F1D395}"/>
              </a:ext>
            </a:extLst>
          </p:cNvPr>
          <p:cNvPicPr>
            <a:picLocks noChangeAspect="1"/>
          </p:cNvPicPr>
          <p:nvPr/>
        </p:nvPicPr>
        <p:blipFill>
          <a:blip r:embed="rId2"/>
          <a:stretch>
            <a:fillRect/>
          </a:stretch>
        </p:blipFill>
        <p:spPr>
          <a:xfrm>
            <a:off x="1363360" y="2978984"/>
            <a:ext cx="7589094" cy="3563378"/>
          </a:xfrm>
          <a:prstGeom prst="rect">
            <a:avLst/>
          </a:prstGeom>
        </p:spPr>
      </p:pic>
    </p:spTree>
    <p:extLst>
      <p:ext uri="{BB962C8B-B14F-4D97-AF65-F5344CB8AC3E}">
        <p14:creationId xmlns:p14="http://schemas.microsoft.com/office/powerpoint/2010/main" val="1618426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F8D5B651-0621-4033-916D-26606FF008BC}"/>
              </a:ext>
            </a:extLst>
          </p:cNvPr>
          <p:cNvSpPr>
            <a:spLocks noGrp="1"/>
          </p:cNvSpPr>
          <p:nvPr>
            <p:ph type="title"/>
          </p:nvPr>
        </p:nvSpPr>
        <p:spPr>
          <a:xfrm>
            <a:off x="1600754" y="1087374"/>
            <a:ext cx="8983489" cy="1000978"/>
          </a:xfrm>
        </p:spPr>
        <p:txBody>
          <a:bodyPr>
            <a:normAutofit/>
          </a:bodyPr>
          <a:lstStyle/>
          <a:p>
            <a:r>
              <a:rPr lang="pt-BR" dirty="0"/>
              <a:t>EPIDEMIOLOGIA</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ço Reservado para Conteúdo 2">
            <a:extLst>
              <a:ext uri="{FF2B5EF4-FFF2-40B4-BE49-F238E27FC236}">
                <a16:creationId xmlns:a16="http://schemas.microsoft.com/office/drawing/2014/main" id="{6A3763A4-EAAE-485C-9F5B-715B7043F598}"/>
              </a:ext>
            </a:extLst>
          </p:cNvPr>
          <p:cNvSpPr>
            <a:spLocks noGrp="1"/>
          </p:cNvSpPr>
          <p:nvPr>
            <p:ph idx="1"/>
          </p:nvPr>
        </p:nvSpPr>
        <p:spPr>
          <a:xfrm>
            <a:off x="1600754" y="2535446"/>
            <a:ext cx="7585450" cy="3670898"/>
          </a:xfrm>
        </p:spPr>
        <p:txBody>
          <a:bodyPr>
            <a:normAutofit/>
          </a:bodyPr>
          <a:lstStyle/>
          <a:p>
            <a:r>
              <a:rPr lang="pt-BR" sz="2400" dirty="0">
                <a:solidFill>
                  <a:srgbClr val="000000"/>
                </a:solidFill>
              </a:rPr>
              <a:t>Segundo o Harrison, nos EUA ocorrem anualmente mais de 5 milhões de casos de pneumonia comunitária (incidência de 12 casos para 1.000 pessoas-ano). Pelo menos 1,2 milhão de pacientes são hospitalizados e 55 mil óbitos são registrados.</a:t>
            </a:r>
          </a:p>
          <a:p>
            <a:endParaRPr lang="pt-BR" sz="2400" dirty="0">
              <a:solidFill>
                <a:srgbClr val="000000"/>
              </a:solidFill>
            </a:endParaRPr>
          </a:p>
        </p:txBody>
      </p:sp>
    </p:spTree>
    <p:extLst>
      <p:ext uri="{BB962C8B-B14F-4D97-AF65-F5344CB8AC3E}">
        <p14:creationId xmlns:p14="http://schemas.microsoft.com/office/powerpoint/2010/main" val="1917417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F8D5B651-0621-4033-916D-26606FF008BC}"/>
              </a:ext>
            </a:extLst>
          </p:cNvPr>
          <p:cNvSpPr>
            <a:spLocks noGrp="1"/>
          </p:cNvSpPr>
          <p:nvPr>
            <p:ph type="title"/>
          </p:nvPr>
        </p:nvSpPr>
        <p:spPr>
          <a:xfrm>
            <a:off x="1600754" y="1087374"/>
            <a:ext cx="8983489" cy="1000978"/>
          </a:xfrm>
        </p:spPr>
        <p:txBody>
          <a:bodyPr>
            <a:normAutofit/>
          </a:bodyPr>
          <a:lstStyle/>
          <a:p>
            <a:r>
              <a:rPr lang="pt-BR" dirty="0"/>
              <a:t>PADRÕES HISTOPATOLÓGICOS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ço Reservado para Conteúdo 2">
            <a:extLst>
              <a:ext uri="{FF2B5EF4-FFF2-40B4-BE49-F238E27FC236}">
                <a16:creationId xmlns:a16="http://schemas.microsoft.com/office/drawing/2014/main" id="{6A3763A4-EAAE-485C-9F5B-715B7043F598}"/>
              </a:ext>
            </a:extLst>
          </p:cNvPr>
          <p:cNvSpPr>
            <a:spLocks noGrp="1"/>
          </p:cNvSpPr>
          <p:nvPr>
            <p:ph idx="1"/>
          </p:nvPr>
        </p:nvSpPr>
        <p:spPr>
          <a:xfrm>
            <a:off x="1600754" y="2535446"/>
            <a:ext cx="7585450" cy="3670898"/>
          </a:xfrm>
        </p:spPr>
        <p:txBody>
          <a:bodyPr>
            <a:normAutofit/>
          </a:bodyPr>
          <a:lstStyle/>
          <a:p>
            <a:r>
              <a:rPr lang="pt-BR" sz="2400" dirty="0">
                <a:solidFill>
                  <a:srgbClr val="000000"/>
                </a:solidFill>
              </a:rPr>
              <a:t>Pneumonia </a:t>
            </a:r>
            <a:r>
              <a:rPr lang="pt-BR" sz="2400" dirty="0" err="1">
                <a:solidFill>
                  <a:srgbClr val="000000"/>
                </a:solidFill>
              </a:rPr>
              <a:t>lobar</a:t>
            </a:r>
            <a:r>
              <a:rPr lang="pt-BR" sz="2400" dirty="0">
                <a:solidFill>
                  <a:srgbClr val="000000"/>
                </a:solidFill>
              </a:rPr>
              <a:t>: a pneumonia </a:t>
            </a:r>
            <a:r>
              <a:rPr lang="pt-BR" sz="2400" dirty="0" err="1">
                <a:solidFill>
                  <a:srgbClr val="000000"/>
                </a:solidFill>
              </a:rPr>
              <a:t>lobar</a:t>
            </a:r>
            <a:r>
              <a:rPr lang="pt-BR" sz="2400" dirty="0">
                <a:solidFill>
                  <a:srgbClr val="000000"/>
                </a:solidFill>
              </a:rPr>
              <a:t> é definida pela consolidação de todo (ou quase todo) um lobo pulmonar (consolidação alveolar extensa), sendo que 90 a 95% dos casos têm o Streptococcus </a:t>
            </a:r>
            <a:r>
              <a:rPr lang="pt-BR" sz="2400" dirty="0" err="1">
                <a:solidFill>
                  <a:srgbClr val="000000"/>
                </a:solidFill>
              </a:rPr>
              <a:t>pneumoniae</a:t>
            </a:r>
            <a:r>
              <a:rPr lang="pt-BR" sz="2400" dirty="0">
                <a:solidFill>
                  <a:srgbClr val="000000"/>
                </a:solidFill>
              </a:rPr>
              <a:t> como micro-organismo causador. </a:t>
            </a:r>
          </a:p>
        </p:txBody>
      </p:sp>
    </p:spTree>
    <p:extLst>
      <p:ext uri="{BB962C8B-B14F-4D97-AF65-F5344CB8AC3E}">
        <p14:creationId xmlns:p14="http://schemas.microsoft.com/office/powerpoint/2010/main" val="420700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F8D5B651-0621-4033-916D-26606FF008BC}"/>
              </a:ext>
            </a:extLst>
          </p:cNvPr>
          <p:cNvSpPr>
            <a:spLocks noGrp="1"/>
          </p:cNvSpPr>
          <p:nvPr>
            <p:ph type="title"/>
          </p:nvPr>
        </p:nvSpPr>
        <p:spPr>
          <a:xfrm>
            <a:off x="1600754" y="1087374"/>
            <a:ext cx="8983489" cy="1000978"/>
          </a:xfrm>
        </p:spPr>
        <p:txBody>
          <a:bodyPr>
            <a:normAutofit/>
          </a:bodyPr>
          <a:lstStyle/>
          <a:p>
            <a:r>
              <a:rPr lang="pt-BR" dirty="0"/>
              <a:t>PADRÕES HISTOPATOLÓGICOS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ço Reservado para Conteúdo 2">
            <a:extLst>
              <a:ext uri="{FF2B5EF4-FFF2-40B4-BE49-F238E27FC236}">
                <a16:creationId xmlns:a16="http://schemas.microsoft.com/office/drawing/2014/main" id="{6A3763A4-EAAE-485C-9F5B-715B7043F598}"/>
              </a:ext>
            </a:extLst>
          </p:cNvPr>
          <p:cNvSpPr>
            <a:spLocks noGrp="1"/>
          </p:cNvSpPr>
          <p:nvPr>
            <p:ph idx="1"/>
          </p:nvPr>
        </p:nvSpPr>
        <p:spPr>
          <a:xfrm>
            <a:off x="1600754" y="2535446"/>
            <a:ext cx="7585450" cy="3670898"/>
          </a:xfrm>
        </p:spPr>
        <p:txBody>
          <a:bodyPr>
            <a:normAutofit/>
          </a:bodyPr>
          <a:lstStyle/>
          <a:p>
            <a:r>
              <a:rPr lang="pt-BR" sz="2400" dirty="0">
                <a:solidFill>
                  <a:srgbClr val="000000"/>
                </a:solidFill>
              </a:rPr>
              <a:t>Broncopneumonia: é caracterizada pela consolidação alveolar multifocal – são múltiplos focos </a:t>
            </a:r>
            <a:r>
              <a:rPr lang="pt-BR" sz="2400" dirty="0" err="1">
                <a:solidFill>
                  <a:srgbClr val="000000"/>
                </a:solidFill>
              </a:rPr>
              <a:t>acinares</a:t>
            </a:r>
            <a:r>
              <a:rPr lang="pt-BR" sz="2400" dirty="0">
                <a:solidFill>
                  <a:srgbClr val="000000"/>
                </a:solidFill>
              </a:rPr>
              <a:t> (ou lobulares), coalescentes, que predominam na região </a:t>
            </a:r>
            <a:r>
              <a:rPr lang="pt-BR" sz="2400" dirty="0" err="1">
                <a:solidFill>
                  <a:srgbClr val="000000"/>
                </a:solidFill>
              </a:rPr>
              <a:t>peribrônquica</a:t>
            </a:r>
            <a:r>
              <a:rPr lang="pt-BR" sz="2400" dirty="0">
                <a:solidFill>
                  <a:srgbClr val="000000"/>
                </a:solidFill>
              </a:rPr>
              <a:t>. Este é o tipo mais frequente de apresentação da pneumonia.</a:t>
            </a:r>
          </a:p>
        </p:txBody>
      </p:sp>
    </p:spTree>
    <p:extLst>
      <p:ext uri="{BB962C8B-B14F-4D97-AF65-F5344CB8AC3E}">
        <p14:creationId xmlns:p14="http://schemas.microsoft.com/office/powerpoint/2010/main" val="3741516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F8D5B651-0621-4033-916D-26606FF008BC}"/>
              </a:ext>
            </a:extLst>
          </p:cNvPr>
          <p:cNvSpPr>
            <a:spLocks noGrp="1"/>
          </p:cNvSpPr>
          <p:nvPr>
            <p:ph type="title"/>
          </p:nvPr>
        </p:nvSpPr>
        <p:spPr>
          <a:xfrm>
            <a:off x="1600754" y="1087374"/>
            <a:ext cx="8983489" cy="1000978"/>
          </a:xfrm>
        </p:spPr>
        <p:txBody>
          <a:bodyPr>
            <a:normAutofit/>
          </a:bodyPr>
          <a:lstStyle/>
          <a:p>
            <a:r>
              <a:rPr lang="pt-BR" dirty="0"/>
              <a:t>PADRÕES HISTOPATOLÓGICOS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5" name="Espaço Reservado para Conteúdo 4">
            <a:extLst>
              <a:ext uri="{FF2B5EF4-FFF2-40B4-BE49-F238E27FC236}">
                <a16:creationId xmlns:a16="http://schemas.microsoft.com/office/drawing/2014/main" id="{166048AD-1B22-4B0D-BFD1-B2FD5E51CAEB}"/>
              </a:ext>
            </a:extLst>
          </p:cNvPr>
          <p:cNvPicPr>
            <a:picLocks noGrp="1" noChangeAspect="1"/>
          </p:cNvPicPr>
          <p:nvPr>
            <p:ph idx="1"/>
          </p:nvPr>
        </p:nvPicPr>
        <p:blipFill>
          <a:blip r:embed="rId2"/>
          <a:stretch>
            <a:fillRect/>
          </a:stretch>
        </p:blipFill>
        <p:spPr>
          <a:xfrm>
            <a:off x="3194932" y="2535238"/>
            <a:ext cx="4397198" cy="3671887"/>
          </a:xfrm>
        </p:spPr>
      </p:pic>
    </p:spTree>
    <p:extLst>
      <p:ext uri="{BB962C8B-B14F-4D97-AF65-F5344CB8AC3E}">
        <p14:creationId xmlns:p14="http://schemas.microsoft.com/office/powerpoint/2010/main" val="2631430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F8D5B651-0621-4033-916D-26606FF008BC}"/>
              </a:ext>
            </a:extLst>
          </p:cNvPr>
          <p:cNvSpPr>
            <a:spLocks noGrp="1"/>
          </p:cNvSpPr>
          <p:nvPr>
            <p:ph type="title"/>
          </p:nvPr>
        </p:nvSpPr>
        <p:spPr>
          <a:xfrm>
            <a:off x="1600754" y="1087374"/>
            <a:ext cx="8983489" cy="1000978"/>
          </a:xfrm>
        </p:spPr>
        <p:txBody>
          <a:bodyPr>
            <a:normAutofit/>
          </a:bodyPr>
          <a:lstStyle/>
          <a:p>
            <a:r>
              <a:rPr lang="pt-BR" dirty="0"/>
              <a:t>PNEUMONIA “TÍPICA” x “ATÍPICA” </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ço Reservado para Conteúdo 2">
            <a:extLst>
              <a:ext uri="{FF2B5EF4-FFF2-40B4-BE49-F238E27FC236}">
                <a16:creationId xmlns:a16="http://schemas.microsoft.com/office/drawing/2014/main" id="{6A3763A4-EAAE-485C-9F5B-715B7043F598}"/>
              </a:ext>
            </a:extLst>
          </p:cNvPr>
          <p:cNvSpPr>
            <a:spLocks noGrp="1"/>
          </p:cNvSpPr>
          <p:nvPr>
            <p:ph idx="1"/>
          </p:nvPr>
        </p:nvSpPr>
        <p:spPr>
          <a:xfrm>
            <a:off x="1600754" y="2535446"/>
            <a:ext cx="7585450" cy="3670898"/>
          </a:xfrm>
        </p:spPr>
        <p:txBody>
          <a:bodyPr>
            <a:normAutofit/>
          </a:bodyPr>
          <a:lstStyle/>
          <a:p>
            <a:r>
              <a:rPr lang="pt-BR" sz="2400" dirty="0">
                <a:solidFill>
                  <a:srgbClr val="000000"/>
                </a:solidFill>
              </a:rPr>
              <a:t>Atualmente estes termos não são considerados adequados pelos especialistas, pois não ajudam na identificação etiológica. O mais correto é dividir as pneumonias em dois grupos: causadas por micro-organismos típicos e causadas por micro-organismos atípicos. </a:t>
            </a:r>
          </a:p>
        </p:txBody>
      </p:sp>
    </p:spTree>
    <p:extLst>
      <p:ext uri="{BB962C8B-B14F-4D97-AF65-F5344CB8AC3E}">
        <p14:creationId xmlns:p14="http://schemas.microsoft.com/office/powerpoint/2010/main" val="2309208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F8D5B651-0621-4033-916D-26606FF008BC}"/>
              </a:ext>
            </a:extLst>
          </p:cNvPr>
          <p:cNvSpPr>
            <a:spLocks noGrp="1"/>
          </p:cNvSpPr>
          <p:nvPr>
            <p:ph type="title"/>
          </p:nvPr>
        </p:nvSpPr>
        <p:spPr>
          <a:xfrm>
            <a:off x="1600754" y="1087374"/>
            <a:ext cx="8983489" cy="1000978"/>
          </a:xfrm>
        </p:spPr>
        <p:txBody>
          <a:bodyPr>
            <a:normAutofit/>
          </a:bodyPr>
          <a:lstStyle/>
          <a:p>
            <a:r>
              <a:rPr lang="pt-BR" dirty="0"/>
              <a:t>QUAIS SÃO OS GERMES “ATÍPICOS”? </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ço Reservado para Conteúdo 2">
            <a:extLst>
              <a:ext uri="{FF2B5EF4-FFF2-40B4-BE49-F238E27FC236}">
                <a16:creationId xmlns:a16="http://schemas.microsoft.com/office/drawing/2014/main" id="{6A3763A4-EAAE-485C-9F5B-715B7043F598}"/>
              </a:ext>
            </a:extLst>
          </p:cNvPr>
          <p:cNvSpPr>
            <a:spLocks noGrp="1"/>
          </p:cNvSpPr>
          <p:nvPr>
            <p:ph idx="1"/>
          </p:nvPr>
        </p:nvSpPr>
        <p:spPr>
          <a:xfrm>
            <a:off x="1600754" y="2535446"/>
            <a:ext cx="7585450" cy="3670898"/>
          </a:xfrm>
        </p:spPr>
        <p:txBody>
          <a:bodyPr>
            <a:normAutofit/>
          </a:bodyPr>
          <a:lstStyle/>
          <a:p>
            <a:r>
              <a:rPr lang="pt-BR" sz="2400" dirty="0">
                <a:solidFill>
                  <a:srgbClr val="000000"/>
                </a:solidFill>
              </a:rPr>
              <a:t>São aqueles que não podem ser isolados pelas técnicas de cultura em meios convencionais, não podem ser detectados pela coloração com Gram e não podem ser tratados com </a:t>
            </a:r>
            <a:r>
              <a:rPr lang="pt-BR" sz="2400" dirty="0" err="1">
                <a:solidFill>
                  <a:srgbClr val="000000"/>
                </a:solidFill>
              </a:rPr>
              <a:t>betalactâmicos</a:t>
            </a:r>
            <a:r>
              <a:rPr lang="pt-BR" sz="2400" dirty="0">
                <a:solidFill>
                  <a:srgbClr val="000000"/>
                </a:solidFill>
              </a:rPr>
              <a:t> </a:t>
            </a:r>
            <a:r>
              <a:rPr lang="pt-BR" sz="2400" dirty="0">
                <a:solidFill>
                  <a:srgbClr val="000000"/>
                </a:solidFill>
                <a:sym typeface="Wingdings" panose="05000000000000000000" pitchFamily="2" charset="2"/>
              </a:rPr>
              <a:t> </a:t>
            </a:r>
            <a:r>
              <a:rPr lang="pt-BR" sz="2400" dirty="0" err="1">
                <a:solidFill>
                  <a:srgbClr val="000000"/>
                </a:solidFill>
              </a:rPr>
              <a:t>Mycoplasma</a:t>
            </a:r>
            <a:r>
              <a:rPr lang="pt-BR" sz="2400" dirty="0">
                <a:solidFill>
                  <a:srgbClr val="000000"/>
                </a:solidFill>
              </a:rPr>
              <a:t> </a:t>
            </a:r>
            <a:r>
              <a:rPr lang="pt-BR" sz="2400" dirty="0" err="1">
                <a:solidFill>
                  <a:srgbClr val="000000"/>
                </a:solidFill>
              </a:rPr>
              <a:t>pneumoniae</a:t>
            </a:r>
            <a:r>
              <a:rPr lang="pt-BR" sz="2400" dirty="0">
                <a:solidFill>
                  <a:srgbClr val="000000"/>
                </a:solidFill>
              </a:rPr>
              <a:t> (mais frequente), </a:t>
            </a:r>
            <a:r>
              <a:rPr lang="pt-BR" sz="2400" dirty="0" err="1">
                <a:solidFill>
                  <a:srgbClr val="000000"/>
                </a:solidFill>
              </a:rPr>
              <a:t>Chlamydia</a:t>
            </a:r>
            <a:r>
              <a:rPr lang="pt-BR" sz="2400" dirty="0">
                <a:solidFill>
                  <a:srgbClr val="000000"/>
                </a:solidFill>
              </a:rPr>
              <a:t> </a:t>
            </a:r>
            <a:r>
              <a:rPr lang="pt-BR" sz="2400" dirty="0" err="1">
                <a:solidFill>
                  <a:srgbClr val="000000"/>
                </a:solidFill>
              </a:rPr>
              <a:t>pneumoniae</a:t>
            </a:r>
            <a:r>
              <a:rPr lang="pt-BR" sz="2400" dirty="0">
                <a:solidFill>
                  <a:srgbClr val="000000"/>
                </a:solidFill>
              </a:rPr>
              <a:t>, </a:t>
            </a:r>
            <a:r>
              <a:rPr lang="pt-BR" sz="2400" dirty="0" err="1">
                <a:solidFill>
                  <a:srgbClr val="000000"/>
                </a:solidFill>
              </a:rPr>
              <a:t>Legionella</a:t>
            </a:r>
            <a:r>
              <a:rPr lang="pt-BR" sz="2400" dirty="0">
                <a:solidFill>
                  <a:srgbClr val="000000"/>
                </a:solidFill>
              </a:rPr>
              <a:t> </a:t>
            </a:r>
            <a:r>
              <a:rPr lang="pt-BR" sz="2400" dirty="0" err="1">
                <a:solidFill>
                  <a:srgbClr val="000000"/>
                </a:solidFill>
              </a:rPr>
              <a:t>pneumophila</a:t>
            </a:r>
            <a:r>
              <a:rPr lang="pt-BR" sz="2400" dirty="0">
                <a:solidFill>
                  <a:srgbClr val="000000"/>
                </a:solidFill>
              </a:rPr>
              <a:t> e vírus. </a:t>
            </a:r>
          </a:p>
        </p:txBody>
      </p:sp>
    </p:spTree>
    <p:extLst>
      <p:ext uri="{BB962C8B-B14F-4D97-AF65-F5344CB8AC3E}">
        <p14:creationId xmlns:p14="http://schemas.microsoft.com/office/powerpoint/2010/main" val="2187283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F8D5B651-0621-4033-916D-26606FF008BC}"/>
              </a:ext>
            </a:extLst>
          </p:cNvPr>
          <p:cNvSpPr>
            <a:spLocks noGrp="1"/>
          </p:cNvSpPr>
          <p:nvPr>
            <p:ph type="title"/>
          </p:nvPr>
        </p:nvSpPr>
        <p:spPr>
          <a:xfrm>
            <a:off x="1600754" y="1087374"/>
            <a:ext cx="8983489" cy="1000978"/>
          </a:xfrm>
        </p:spPr>
        <p:txBody>
          <a:bodyPr>
            <a:normAutofit/>
          </a:bodyPr>
          <a:lstStyle/>
          <a:p>
            <a:r>
              <a:rPr lang="pt-BR" dirty="0"/>
              <a:t>QUAIS SÃO OS GERMES “TÍPICOS”? </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ço Reservado para Conteúdo 2">
            <a:extLst>
              <a:ext uri="{FF2B5EF4-FFF2-40B4-BE49-F238E27FC236}">
                <a16:creationId xmlns:a16="http://schemas.microsoft.com/office/drawing/2014/main" id="{6A3763A4-EAAE-485C-9F5B-715B7043F598}"/>
              </a:ext>
            </a:extLst>
          </p:cNvPr>
          <p:cNvSpPr>
            <a:spLocks noGrp="1"/>
          </p:cNvSpPr>
          <p:nvPr>
            <p:ph idx="1"/>
          </p:nvPr>
        </p:nvSpPr>
        <p:spPr>
          <a:xfrm>
            <a:off x="1600754" y="2535446"/>
            <a:ext cx="7585450" cy="3670898"/>
          </a:xfrm>
        </p:spPr>
        <p:txBody>
          <a:bodyPr>
            <a:normAutofit/>
          </a:bodyPr>
          <a:lstStyle/>
          <a:p>
            <a:r>
              <a:rPr lang="pt-BR" sz="2400" dirty="0">
                <a:solidFill>
                  <a:srgbClr val="000000"/>
                </a:solidFill>
              </a:rPr>
              <a:t>S. </a:t>
            </a:r>
            <a:r>
              <a:rPr lang="pt-BR" sz="2400" dirty="0" err="1">
                <a:solidFill>
                  <a:srgbClr val="000000"/>
                </a:solidFill>
              </a:rPr>
              <a:t>pneumoniae</a:t>
            </a:r>
            <a:r>
              <a:rPr lang="pt-BR" sz="2400" dirty="0">
                <a:solidFill>
                  <a:srgbClr val="000000"/>
                </a:solidFill>
              </a:rPr>
              <a:t>, H. </a:t>
            </a:r>
            <a:r>
              <a:rPr lang="pt-BR" sz="2400" dirty="0" err="1">
                <a:solidFill>
                  <a:srgbClr val="000000"/>
                </a:solidFill>
              </a:rPr>
              <a:t>influenzae</a:t>
            </a:r>
            <a:r>
              <a:rPr lang="pt-BR" sz="2400" dirty="0">
                <a:solidFill>
                  <a:srgbClr val="000000"/>
                </a:solidFill>
              </a:rPr>
              <a:t>, </a:t>
            </a:r>
            <a:r>
              <a:rPr lang="pt-BR" sz="2400" dirty="0" err="1">
                <a:solidFill>
                  <a:srgbClr val="000000"/>
                </a:solidFill>
              </a:rPr>
              <a:t>S.aureus</a:t>
            </a:r>
            <a:r>
              <a:rPr lang="pt-BR" sz="2400" dirty="0">
                <a:solidFill>
                  <a:srgbClr val="000000"/>
                </a:solidFill>
              </a:rPr>
              <a:t>, bactérias Gram-negativas como K. </a:t>
            </a:r>
            <a:r>
              <a:rPr lang="pt-BR" sz="2400" dirty="0" err="1">
                <a:solidFill>
                  <a:srgbClr val="000000"/>
                </a:solidFill>
              </a:rPr>
              <a:t>pneumoniae</a:t>
            </a:r>
            <a:r>
              <a:rPr lang="pt-BR" sz="2400" dirty="0">
                <a:solidFill>
                  <a:srgbClr val="000000"/>
                </a:solidFill>
              </a:rPr>
              <a:t> e P. aeruginosa. </a:t>
            </a:r>
          </a:p>
        </p:txBody>
      </p:sp>
    </p:spTree>
    <p:extLst>
      <p:ext uri="{BB962C8B-B14F-4D97-AF65-F5344CB8AC3E}">
        <p14:creationId xmlns:p14="http://schemas.microsoft.com/office/powerpoint/2010/main" val="1069584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F8D5B651-0621-4033-916D-26606FF008BC}"/>
              </a:ext>
            </a:extLst>
          </p:cNvPr>
          <p:cNvSpPr>
            <a:spLocks noGrp="1"/>
          </p:cNvSpPr>
          <p:nvPr>
            <p:ph type="title"/>
          </p:nvPr>
        </p:nvSpPr>
        <p:spPr>
          <a:xfrm>
            <a:off x="1600754" y="1087374"/>
            <a:ext cx="8983489" cy="1000978"/>
          </a:xfrm>
        </p:spPr>
        <p:txBody>
          <a:bodyPr>
            <a:normAutofit/>
          </a:bodyPr>
          <a:lstStyle/>
          <a:p>
            <a:r>
              <a:rPr lang="pt-BR" dirty="0"/>
              <a:t>QUADRO CLÍNICO – “TÍPICOS”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ço Reservado para Conteúdo 2">
            <a:extLst>
              <a:ext uri="{FF2B5EF4-FFF2-40B4-BE49-F238E27FC236}">
                <a16:creationId xmlns:a16="http://schemas.microsoft.com/office/drawing/2014/main" id="{6A3763A4-EAAE-485C-9F5B-715B7043F598}"/>
              </a:ext>
            </a:extLst>
          </p:cNvPr>
          <p:cNvSpPr>
            <a:spLocks noGrp="1"/>
          </p:cNvSpPr>
          <p:nvPr>
            <p:ph idx="1"/>
          </p:nvPr>
        </p:nvSpPr>
        <p:spPr>
          <a:xfrm>
            <a:off x="1600754" y="2535446"/>
            <a:ext cx="7585450" cy="3670898"/>
          </a:xfrm>
        </p:spPr>
        <p:txBody>
          <a:bodyPr>
            <a:normAutofit/>
          </a:bodyPr>
          <a:lstStyle/>
          <a:p>
            <a:r>
              <a:rPr lang="pt-BR" sz="2400" dirty="0">
                <a:solidFill>
                  <a:srgbClr val="000000"/>
                </a:solidFill>
              </a:rPr>
              <a:t> Início hiperagudo de febre alta com calafrios, dor pleurítica, queda do estado geral, tosse com expectoração esverdeada e imagens de consolidação alveolar na radiografia de tórax. </a:t>
            </a:r>
          </a:p>
        </p:txBody>
      </p:sp>
    </p:spTree>
    <p:extLst>
      <p:ext uri="{BB962C8B-B14F-4D97-AF65-F5344CB8AC3E}">
        <p14:creationId xmlns:p14="http://schemas.microsoft.com/office/powerpoint/2010/main" val="405843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F8D5B651-0621-4033-916D-26606FF008BC}"/>
              </a:ext>
            </a:extLst>
          </p:cNvPr>
          <p:cNvSpPr>
            <a:spLocks noGrp="1"/>
          </p:cNvSpPr>
          <p:nvPr>
            <p:ph type="title"/>
          </p:nvPr>
        </p:nvSpPr>
        <p:spPr>
          <a:xfrm>
            <a:off x="1600754" y="1087374"/>
            <a:ext cx="8983489" cy="1000978"/>
          </a:xfrm>
        </p:spPr>
        <p:txBody>
          <a:bodyPr>
            <a:normAutofit/>
          </a:bodyPr>
          <a:lstStyle/>
          <a:p>
            <a:r>
              <a:rPr lang="pt-BR" dirty="0"/>
              <a:t>INTRODUÇÃO </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ço Reservado para Conteúdo 2">
            <a:extLst>
              <a:ext uri="{FF2B5EF4-FFF2-40B4-BE49-F238E27FC236}">
                <a16:creationId xmlns:a16="http://schemas.microsoft.com/office/drawing/2014/main" id="{6A3763A4-EAAE-485C-9F5B-715B7043F598}"/>
              </a:ext>
            </a:extLst>
          </p:cNvPr>
          <p:cNvSpPr>
            <a:spLocks noGrp="1"/>
          </p:cNvSpPr>
          <p:nvPr>
            <p:ph idx="1"/>
          </p:nvPr>
        </p:nvSpPr>
        <p:spPr>
          <a:xfrm>
            <a:off x="1600754" y="2535446"/>
            <a:ext cx="7585450" cy="3670898"/>
          </a:xfrm>
        </p:spPr>
        <p:txBody>
          <a:bodyPr>
            <a:normAutofit/>
          </a:bodyPr>
          <a:lstStyle/>
          <a:p>
            <a:r>
              <a:rPr lang="pt-BR" sz="2400" dirty="0">
                <a:solidFill>
                  <a:srgbClr val="000000"/>
                </a:solidFill>
              </a:rPr>
              <a:t>Segunda infecção mais comum da população em geral. </a:t>
            </a:r>
          </a:p>
          <a:p>
            <a:r>
              <a:rPr lang="pt-BR" sz="2400" dirty="0">
                <a:solidFill>
                  <a:srgbClr val="000000"/>
                </a:solidFill>
              </a:rPr>
              <a:t>Acomete mais adultos do sexo feminino.</a:t>
            </a:r>
          </a:p>
          <a:p>
            <a:r>
              <a:rPr lang="pt-BR" sz="2400" dirty="0">
                <a:solidFill>
                  <a:srgbClr val="000000"/>
                </a:solidFill>
              </a:rPr>
              <a:t>Nas crianças, ocorre com mais incidência no primeiro ano de vida no sexo feminino. </a:t>
            </a:r>
          </a:p>
          <a:p>
            <a:r>
              <a:rPr lang="pt-BR" sz="2400" dirty="0">
                <a:solidFill>
                  <a:srgbClr val="000000"/>
                </a:solidFill>
              </a:rPr>
              <a:t>Infecção urinária baixa – cistite e bacteriúria assintomática.</a:t>
            </a:r>
          </a:p>
          <a:p>
            <a:r>
              <a:rPr lang="pt-BR" sz="2400" dirty="0">
                <a:solidFill>
                  <a:srgbClr val="000000"/>
                </a:solidFill>
              </a:rPr>
              <a:t>Infecção urinária alta – pielonefrite. </a:t>
            </a:r>
          </a:p>
          <a:p>
            <a:r>
              <a:rPr lang="pt-BR" sz="2400" dirty="0">
                <a:solidFill>
                  <a:srgbClr val="000000"/>
                </a:solidFill>
              </a:rPr>
              <a:t>Complicada: alteração funcional ou estrutural. </a:t>
            </a:r>
          </a:p>
        </p:txBody>
      </p:sp>
      <p:pic>
        <p:nvPicPr>
          <p:cNvPr id="4" name="Imagem 3">
            <a:extLst>
              <a:ext uri="{FF2B5EF4-FFF2-40B4-BE49-F238E27FC236}">
                <a16:creationId xmlns:a16="http://schemas.microsoft.com/office/drawing/2014/main" id="{C428DEA4-C712-4746-9BED-558E34F1D395}"/>
              </a:ext>
            </a:extLst>
          </p:cNvPr>
          <p:cNvPicPr>
            <a:picLocks noChangeAspect="1"/>
          </p:cNvPicPr>
          <p:nvPr/>
        </p:nvPicPr>
        <p:blipFill>
          <a:blip r:embed="rId2"/>
          <a:stretch>
            <a:fillRect/>
          </a:stretch>
        </p:blipFill>
        <p:spPr>
          <a:xfrm>
            <a:off x="9493926" y="2959558"/>
            <a:ext cx="2697311" cy="2697311"/>
          </a:xfrm>
          <a:prstGeom prst="rect">
            <a:avLst/>
          </a:prstGeom>
        </p:spPr>
      </p:pic>
    </p:spTree>
    <p:extLst>
      <p:ext uri="{BB962C8B-B14F-4D97-AF65-F5344CB8AC3E}">
        <p14:creationId xmlns:p14="http://schemas.microsoft.com/office/powerpoint/2010/main" val="2477035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F8D5B651-0621-4033-916D-26606FF008BC}"/>
              </a:ext>
            </a:extLst>
          </p:cNvPr>
          <p:cNvSpPr>
            <a:spLocks noGrp="1"/>
          </p:cNvSpPr>
          <p:nvPr>
            <p:ph type="title"/>
          </p:nvPr>
        </p:nvSpPr>
        <p:spPr>
          <a:xfrm>
            <a:off x="1600754" y="1087374"/>
            <a:ext cx="8983489" cy="1000978"/>
          </a:xfrm>
        </p:spPr>
        <p:txBody>
          <a:bodyPr>
            <a:normAutofit/>
          </a:bodyPr>
          <a:lstStyle/>
          <a:p>
            <a:r>
              <a:rPr lang="pt-BR" dirty="0"/>
              <a:t>QUADRO CLÍNICO – “ATÍPICOS”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ço Reservado para Conteúdo 2">
            <a:extLst>
              <a:ext uri="{FF2B5EF4-FFF2-40B4-BE49-F238E27FC236}">
                <a16:creationId xmlns:a16="http://schemas.microsoft.com/office/drawing/2014/main" id="{6A3763A4-EAAE-485C-9F5B-715B7043F598}"/>
              </a:ext>
            </a:extLst>
          </p:cNvPr>
          <p:cNvSpPr>
            <a:spLocks noGrp="1"/>
          </p:cNvSpPr>
          <p:nvPr>
            <p:ph idx="1"/>
          </p:nvPr>
        </p:nvSpPr>
        <p:spPr>
          <a:xfrm>
            <a:off x="1600754" y="2535446"/>
            <a:ext cx="7585450" cy="3670898"/>
          </a:xfrm>
        </p:spPr>
        <p:txBody>
          <a:bodyPr>
            <a:normAutofit/>
          </a:bodyPr>
          <a:lstStyle/>
          <a:p>
            <a:r>
              <a:rPr lang="pt-BR" sz="2400" dirty="0">
                <a:solidFill>
                  <a:srgbClr val="000000"/>
                </a:solidFill>
              </a:rPr>
              <a:t>Início subagudo, com febre menos elevada, calafrios infrequentes, tosse seca (sintoma predominante) e radiografia de tórax mostrando infiltrado intersticial ou </a:t>
            </a:r>
            <a:r>
              <a:rPr lang="pt-BR" sz="2400" dirty="0" err="1">
                <a:solidFill>
                  <a:srgbClr val="000000"/>
                </a:solidFill>
              </a:rPr>
              <a:t>broncopneumônico</a:t>
            </a:r>
            <a:r>
              <a:rPr lang="pt-BR" sz="2400" dirty="0">
                <a:solidFill>
                  <a:srgbClr val="000000"/>
                </a:solidFill>
              </a:rPr>
              <a:t> (em vez de grandes consolidações alveolares). </a:t>
            </a:r>
          </a:p>
          <a:p>
            <a:r>
              <a:rPr lang="pt-BR" sz="2400" dirty="0">
                <a:solidFill>
                  <a:srgbClr val="000000"/>
                </a:solidFill>
              </a:rPr>
              <a:t>Exceção: </a:t>
            </a:r>
            <a:r>
              <a:rPr lang="pt-BR" sz="2400" dirty="0" err="1">
                <a:solidFill>
                  <a:srgbClr val="000000"/>
                </a:solidFill>
              </a:rPr>
              <a:t>Legionella</a:t>
            </a:r>
            <a:r>
              <a:rPr lang="pt-BR" sz="2400" dirty="0">
                <a:solidFill>
                  <a:srgbClr val="000000"/>
                </a:solidFill>
              </a:rPr>
              <a:t> (atípico) , mas causa uma pneumonia semelhante à dos germes típicos. </a:t>
            </a:r>
          </a:p>
        </p:txBody>
      </p:sp>
    </p:spTree>
    <p:extLst>
      <p:ext uri="{BB962C8B-B14F-4D97-AF65-F5344CB8AC3E}">
        <p14:creationId xmlns:p14="http://schemas.microsoft.com/office/powerpoint/2010/main" val="2432196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F8D5B651-0621-4033-916D-26606FF008BC}"/>
              </a:ext>
            </a:extLst>
          </p:cNvPr>
          <p:cNvSpPr>
            <a:spLocks noGrp="1"/>
          </p:cNvSpPr>
          <p:nvPr>
            <p:ph type="title"/>
          </p:nvPr>
        </p:nvSpPr>
        <p:spPr>
          <a:xfrm>
            <a:off x="1600754" y="1087374"/>
            <a:ext cx="8983489" cy="1000978"/>
          </a:xfrm>
        </p:spPr>
        <p:txBody>
          <a:bodyPr>
            <a:normAutofit/>
          </a:bodyPr>
          <a:lstStyle/>
          <a:p>
            <a:r>
              <a:rPr lang="pt-BR" dirty="0"/>
              <a:t>PNEUMONIA COMUNITÁRIA</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ço Reservado para Conteúdo 2">
            <a:extLst>
              <a:ext uri="{FF2B5EF4-FFF2-40B4-BE49-F238E27FC236}">
                <a16:creationId xmlns:a16="http://schemas.microsoft.com/office/drawing/2014/main" id="{6A3763A4-EAAE-485C-9F5B-715B7043F598}"/>
              </a:ext>
            </a:extLst>
          </p:cNvPr>
          <p:cNvSpPr>
            <a:spLocks noGrp="1"/>
          </p:cNvSpPr>
          <p:nvPr>
            <p:ph idx="1"/>
          </p:nvPr>
        </p:nvSpPr>
        <p:spPr>
          <a:xfrm>
            <a:off x="1600754" y="2535446"/>
            <a:ext cx="7585450" cy="3670898"/>
          </a:xfrm>
        </p:spPr>
        <p:txBody>
          <a:bodyPr>
            <a:normAutofit/>
          </a:bodyPr>
          <a:lstStyle/>
          <a:p>
            <a:r>
              <a:rPr lang="pt-BR" sz="2400" dirty="0">
                <a:solidFill>
                  <a:srgbClr val="000000"/>
                </a:solidFill>
              </a:rPr>
              <a:t>Agente etiológico mais comum: Streptococcus </a:t>
            </a:r>
            <a:r>
              <a:rPr lang="pt-BR" sz="2400" dirty="0" err="1">
                <a:solidFill>
                  <a:srgbClr val="000000"/>
                </a:solidFill>
              </a:rPr>
              <a:t>pneumoniae</a:t>
            </a:r>
            <a:r>
              <a:rPr lang="pt-BR" sz="2400" dirty="0">
                <a:solidFill>
                  <a:srgbClr val="000000"/>
                </a:solidFill>
              </a:rPr>
              <a:t>, o famoso pneumococo. </a:t>
            </a:r>
          </a:p>
        </p:txBody>
      </p:sp>
    </p:spTree>
    <p:extLst>
      <p:ext uri="{BB962C8B-B14F-4D97-AF65-F5344CB8AC3E}">
        <p14:creationId xmlns:p14="http://schemas.microsoft.com/office/powerpoint/2010/main" val="901634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F8D5B651-0621-4033-916D-26606FF008BC}"/>
              </a:ext>
            </a:extLst>
          </p:cNvPr>
          <p:cNvSpPr>
            <a:spLocks noGrp="1"/>
          </p:cNvSpPr>
          <p:nvPr>
            <p:ph type="title"/>
          </p:nvPr>
        </p:nvSpPr>
        <p:spPr>
          <a:xfrm>
            <a:off x="1600754" y="1087374"/>
            <a:ext cx="8983489" cy="1000978"/>
          </a:xfrm>
        </p:spPr>
        <p:txBody>
          <a:bodyPr>
            <a:normAutofit fontScale="90000"/>
          </a:bodyPr>
          <a:lstStyle/>
          <a:p>
            <a:r>
              <a:rPr lang="pt-BR" dirty="0"/>
              <a:t>COMO OS AGENTES INFECCIOSOS ATINGEM AS VIAS AÉREAS INFERIORES E OS ALVÉOLOS?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ço Reservado para Conteúdo 2">
            <a:extLst>
              <a:ext uri="{FF2B5EF4-FFF2-40B4-BE49-F238E27FC236}">
                <a16:creationId xmlns:a16="http://schemas.microsoft.com/office/drawing/2014/main" id="{6A3763A4-EAAE-485C-9F5B-715B7043F598}"/>
              </a:ext>
            </a:extLst>
          </p:cNvPr>
          <p:cNvSpPr>
            <a:spLocks noGrp="1"/>
          </p:cNvSpPr>
          <p:nvPr>
            <p:ph idx="1"/>
          </p:nvPr>
        </p:nvSpPr>
        <p:spPr>
          <a:xfrm>
            <a:off x="1600754" y="2535446"/>
            <a:ext cx="7585450" cy="3670898"/>
          </a:xfrm>
        </p:spPr>
        <p:txBody>
          <a:bodyPr>
            <a:normAutofit/>
          </a:bodyPr>
          <a:lstStyle/>
          <a:p>
            <a:r>
              <a:rPr lang="pt-BR" sz="2400" dirty="0">
                <a:solidFill>
                  <a:srgbClr val="000000"/>
                </a:solidFill>
              </a:rPr>
              <a:t>A forma mais comum é a aspiração de micropartículas da orofaringe contendo germes patogênicos. </a:t>
            </a:r>
          </a:p>
          <a:p>
            <a:r>
              <a:rPr lang="pt-BR" sz="2400" dirty="0">
                <a:solidFill>
                  <a:srgbClr val="000000"/>
                </a:solidFill>
              </a:rPr>
              <a:t>Outras vias menos comuns: inalação de micro-organismos e via hematogênica (</a:t>
            </a:r>
            <a:r>
              <a:rPr lang="pt-BR" sz="2400" dirty="0" err="1">
                <a:solidFill>
                  <a:srgbClr val="000000"/>
                </a:solidFill>
              </a:rPr>
              <a:t>Staphylococcus</a:t>
            </a:r>
            <a:r>
              <a:rPr lang="pt-BR" sz="2400" dirty="0">
                <a:solidFill>
                  <a:srgbClr val="000000"/>
                </a:solidFill>
              </a:rPr>
              <a:t> aureus).</a:t>
            </a:r>
          </a:p>
        </p:txBody>
      </p:sp>
    </p:spTree>
    <p:extLst>
      <p:ext uri="{BB962C8B-B14F-4D97-AF65-F5344CB8AC3E}">
        <p14:creationId xmlns:p14="http://schemas.microsoft.com/office/powerpoint/2010/main" val="3558008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F8D5B651-0621-4033-916D-26606FF008BC}"/>
              </a:ext>
            </a:extLst>
          </p:cNvPr>
          <p:cNvSpPr>
            <a:spLocks noGrp="1"/>
          </p:cNvSpPr>
          <p:nvPr>
            <p:ph type="title"/>
          </p:nvPr>
        </p:nvSpPr>
        <p:spPr>
          <a:xfrm>
            <a:off x="1600754" y="1087374"/>
            <a:ext cx="8983489" cy="1000978"/>
          </a:xfrm>
        </p:spPr>
        <p:txBody>
          <a:bodyPr>
            <a:normAutofit/>
          </a:bodyPr>
          <a:lstStyle/>
          <a:p>
            <a:r>
              <a:rPr lang="pt-BR" dirty="0"/>
              <a:t>DIAGNÓSTICO</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ço Reservado para Conteúdo 2">
            <a:extLst>
              <a:ext uri="{FF2B5EF4-FFF2-40B4-BE49-F238E27FC236}">
                <a16:creationId xmlns:a16="http://schemas.microsoft.com/office/drawing/2014/main" id="{6A3763A4-EAAE-485C-9F5B-715B7043F598}"/>
              </a:ext>
            </a:extLst>
          </p:cNvPr>
          <p:cNvSpPr>
            <a:spLocks noGrp="1"/>
          </p:cNvSpPr>
          <p:nvPr>
            <p:ph idx="1"/>
          </p:nvPr>
        </p:nvSpPr>
        <p:spPr>
          <a:xfrm>
            <a:off x="1600754" y="2535446"/>
            <a:ext cx="7585450" cy="3670898"/>
          </a:xfrm>
        </p:spPr>
        <p:txBody>
          <a:bodyPr>
            <a:normAutofit/>
          </a:bodyPr>
          <a:lstStyle/>
          <a:p>
            <a:r>
              <a:rPr lang="pt-BR" sz="2400" dirty="0">
                <a:solidFill>
                  <a:srgbClr val="000000"/>
                </a:solidFill>
              </a:rPr>
              <a:t>RX de tórax</a:t>
            </a:r>
          </a:p>
          <a:p>
            <a:r>
              <a:rPr lang="pt-BR" sz="2400" dirty="0">
                <a:solidFill>
                  <a:srgbClr val="000000"/>
                </a:solidFill>
              </a:rPr>
              <a:t>Exame de escarro: Deve ser solicitado para todos os pacientes com pneumonia comunitária e indicação de internação hospitalar.</a:t>
            </a:r>
          </a:p>
          <a:p>
            <a:r>
              <a:rPr lang="pt-BR" sz="2400" dirty="0">
                <a:solidFill>
                  <a:srgbClr val="000000"/>
                </a:solidFill>
              </a:rPr>
              <a:t>Broncoscopia: Exame invasivo de escolha para a coleta de material das vias aéreas inferiores. Indicado nos casos de: (1) pneumonia não responsiva aos antibióticos; (2) pneumonia em imunodeprimidos. </a:t>
            </a:r>
          </a:p>
          <a:p>
            <a:r>
              <a:rPr lang="pt-BR" sz="2400" dirty="0">
                <a:solidFill>
                  <a:srgbClr val="000000"/>
                </a:solidFill>
              </a:rPr>
              <a:t>Hemocultura </a:t>
            </a:r>
          </a:p>
        </p:txBody>
      </p:sp>
    </p:spTree>
    <p:extLst>
      <p:ext uri="{BB962C8B-B14F-4D97-AF65-F5344CB8AC3E}">
        <p14:creationId xmlns:p14="http://schemas.microsoft.com/office/powerpoint/2010/main" val="1520830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F8D5B651-0621-4033-916D-26606FF008BC}"/>
              </a:ext>
            </a:extLst>
          </p:cNvPr>
          <p:cNvSpPr>
            <a:spLocks noGrp="1"/>
          </p:cNvSpPr>
          <p:nvPr>
            <p:ph type="title"/>
          </p:nvPr>
        </p:nvSpPr>
        <p:spPr>
          <a:xfrm>
            <a:off x="1600754" y="1087374"/>
            <a:ext cx="8983489" cy="1000978"/>
          </a:xfrm>
        </p:spPr>
        <p:txBody>
          <a:bodyPr>
            <a:normAutofit fontScale="90000"/>
          </a:bodyPr>
          <a:lstStyle/>
          <a:p>
            <a:r>
              <a:rPr lang="pt-BR" dirty="0"/>
              <a:t>CONDUTAS DIAGNÓSTICAS E SUAS INDICAÇÕES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Espaço Reservado para Conteúdo 2">
            <a:extLst>
              <a:ext uri="{FF2B5EF4-FFF2-40B4-BE49-F238E27FC236}">
                <a16:creationId xmlns:a16="http://schemas.microsoft.com/office/drawing/2014/main" id="{6A3763A4-EAAE-485C-9F5B-715B7043F598}"/>
              </a:ext>
            </a:extLst>
          </p:cNvPr>
          <p:cNvSpPr>
            <a:spLocks noGrp="1"/>
          </p:cNvSpPr>
          <p:nvPr>
            <p:ph idx="1"/>
          </p:nvPr>
        </p:nvSpPr>
        <p:spPr>
          <a:xfrm>
            <a:off x="1600754" y="2535446"/>
            <a:ext cx="7585450" cy="3670898"/>
          </a:xfrm>
        </p:spPr>
        <p:txBody>
          <a:bodyPr>
            <a:normAutofit/>
          </a:bodyPr>
          <a:lstStyle/>
          <a:p>
            <a:r>
              <a:rPr lang="pt-BR" sz="2400" dirty="0">
                <a:solidFill>
                  <a:srgbClr val="000000"/>
                </a:solidFill>
              </a:rPr>
              <a:t>Pacientes para tratamento ambulatorial: tratamento empírico sem exames microbiológicos.  </a:t>
            </a:r>
          </a:p>
          <a:p>
            <a:r>
              <a:rPr lang="pt-BR" sz="2400" dirty="0">
                <a:solidFill>
                  <a:srgbClr val="000000"/>
                </a:solidFill>
              </a:rPr>
              <a:t>Pacientes internados: coletar amostras para rastreamento microbiológico antes de iniciar o antibiótico. </a:t>
            </a:r>
            <a:r>
              <a:rPr lang="pt-BR" sz="2400" b="1" dirty="0">
                <a:solidFill>
                  <a:srgbClr val="000000"/>
                </a:solidFill>
              </a:rPr>
              <a:t>Observação</a:t>
            </a:r>
            <a:r>
              <a:rPr lang="pt-BR" sz="2400" dirty="0">
                <a:solidFill>
                  <a:srgbClr val="000000"/>
                </a:solidFill>
              </a:rPr>
              <a:t>: </a:t>
            </a:r>
            <a:r>
              <a:rPr lang="pt-BR" sz="2400" u="sng" dirty="0">
                <a:solidFill>
                  <a:srgbClr val="000000"/>
                </a:solidFill>
              </a:rPr>
              <a:t>Iniciar o tratamento imediatamente, sem esperar o resultado do estudo bacteriológico.</a:t>
            </a:r>
          </a:p>
          <a:p>
            <a:endParaRPr lang="pt-BR" sz="2400" dirty="0">
              <a:solidFill>
                <a:srgbClr val="000000"/>
              </a:solidFill>
            </a:endParaRPr>
          </a:p>
        </p:txBody>
      </p:sp>
    </p:spTree>
    <p:extLst>
      <p:ext uri="{BB962C8B-B14F-4D97-AF65-F5344CB8AC3E}">
        <p14:creationId xmlns:p14="http://schemas.microsoft.com/office/powerpoint/2010/main" val="4174039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ítulo 1">
            <a:extLst>
              <a:ext uri="{FF2B5EF4-FFF2-40B4-BE49-F238E27FC236}">
                <a16:creationId xmlns:a16="http://schemas.microsoft.com/office/drawing/2014/main" id="{F8D5B651-0621-4033-916D-26606FF008BC}"/>
              </a:ext>
            </a:extLst>
          </p:cNvPr>
          <p:cNvSpPr>
            <a:spLocks noGrp="1"/>
          </p:cNvSpPr>
          <p:nvPr>
            <p:ph type="title"/>
          </p:nvPr>
        </p:nvSpPr>
        <p:spPr>
          <a:xfrm>
            <a:off x="1600754" y="1087374"/>
            <a:ext cx="8983489" cy="1000978"/>
          </a:xfrm>
        </p:spPr>
        <p:txBody>
          <a:bodyPr>
            <a:normAutofit/>
          </a:bodyPr>
          <a:lstStyle/>
          <a:p>
            <a:r>
              <a:rPr lang="pt-BR" dirty="0"/>
              <a:t>TRATAMENTO</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5" name="Espaço Reservado para Conteúdo 4">
            <a:extLst>
              <a:ext uri="{FF2B5EF4-FFF2-40B4-BE49-F238E27FC236}">
                <a16:creationId xmlns:a16="http://schemas.microsoft.com/office/drawing/2014/main" id="{FE5963B7-0958-4AD0-B98F-F6F46B70D305}"/>
              </a:ext>
            </a:extLst>
          </p:cNvPr>
          <p:cNvPicPr>
            <a:picLocks noGrp="1" noChangeAspect="1"/>
          </p:cNvPicPr>
          <p:nvPr>
            <p:ph idx="1"/>
          </p:nvPr>
        </p:nvPicPr>
        <p:blipFill>
          <a:blip r:embed="rId2"/>
          <a:stretch>
            <a:fillRect/>
          </a:stretch>
        </p:blipFill>
        <p:spPr>
          <a:xfrm>
            <a:off x="2678906" y="2410085"/>
            <a:ext cx="6941306" cy="4335272"/>
          </a:xfrm>
        </p:spPr>
      </p:pic>
    </p:spTree>
    <p:extLst>
      <p:ext uri="{BB962C8B-B14F-4D97-AF65-F5344CB8AC3E}">
        <p14:creationId xmlns:p14="http://schemas.microsoft.com/office/powerpoint/2010/main" val="96468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descr="Uma imagem contendo animal, invertebrado&#10;&#10;Descrição gerada com muito alta confiança">
            <a:extLst>
              <a:ext uri="{FF2B5EF4-FFF2-40B4-BE49-F238E27FC236}">
                <a16:creationId xmlns:a16="http://schemas.microsoft.com/office/drawing/2014/main" id="{8D76CD1F-CC98-44AC-8B27-367096095CBD}"/>
              </a:ext>
            </a:extLst>
          </p:cNvPr>
          <p:cNvPicPr>
            <a:picLocks noChangeAspect="1"/>
          </p:cNvPicPr>
          <p:nvPr/>
        </p:nvPicPr>
        <p:blipFill rotWithShape="1">
          <a:blip r:embed="rId2">
            <a:alphaModFix amt="35000"/>
            <a:extLst/>
          </a:blip>
          <a:srcRect b="11417"/>
          <a:stretch/>
        </p:blipFill>
        <p:spPr>
          <a:xfrm>
            <a:off x="20" y="10"/>
            <a:ext cx="12191980" cy="6857990"/>
          </a:xfrm>
          <a:prstGeom prst="rect">
            <a:avLst/>
          </a:prstGeom>
        </p:spPr>
      </p:pic>
      <p:sp>
        <p:nvSpPr>
          <p:cNvPr id="2" name="Título 1">
            <a:extLst>
              <a:ext uri="{FF2B5EF4-FFF2-40B4-BE49-F238E27FC236}">
                <a16:creationId xmlns:a16="http://schemas.microsoft.com/office/drawing/2014/main" id="{FE92771D-4816-4282-A05E-D927416E758F}"/>
              </a:ext>
            </a:extLst>
          </p:cNvPr>
          <p:cNvSpPr>
            <a:spLocks noGrp="1"/>
          </p:cNvSpPr>
          <p:nvPr>
            <p:ph type="ctrTitle"/>
          </p:nvPr>
        </p:nvSpPr>
        <p:spPr>
          <a:xfrm>
            <a:off x="1100015" y="3246518"/>
            <a:ext cx="7315200" cy="3255264"/>
          </a:xfrm>
        </p:spPr>
        <p:txBody>
          <a:bodyPr>
            <a:normAutofit/>
          </a:bodyPr>
          <a:lstStyle/>
          <a:p>
            <a:r>
              <a:rPr lang="pt-BR" dirty="0">
                <a:solidFill>
                  <a:schemeClr val="tx1"/>
                </a:solidFill>
              </a:rPr>
              <a:t>BETA-LACTÂMICOS</a:t>
            </a:r>
          </a:p>
        </p:txBody>
      </p:sp>
      <p:sp>
        <p:nvSpPr>
          <p:cNvPr id="3" name="Subtítulo 2">
            <a:extLst>
              <a:ext uri="{FF2B5EF4-FFF2-40B4-BE49-F238E27FC236}">
                <a16:creationId xmlns:a16="http://schemas.microsoft.com/office/drawing/2014/main" id="{F1C803B4-8400-4CA3-9D48-21D4D66D6913}"/>
              </a:ext>
            </a:extLst>
          </p:cNvPr>
          <p:cNvSpPr>
            <a:spLocks noGrp="1"/>
          </p:cNvSpPr>
          <p:nvPr>
            <p:ph type="subTitle" idx="1"/>
          </p:nvPr>
        </p:nvSpPr>
        <p:spPr>
          <a:xfrm>
            <a:off x="1100015" y="4670246"/>
            <a:ext cx="7315200" cy="914400"/>
          </a:xfrm>
        </p:spPr>
        <p:txBody>
          <a:bodyPr>
            <a:normAutofit/>
          </a:bodyPr>
          <a:lstStyle/>
          <a:p>
            <a:endParaRPr lang="pt-BR">
              <a:solidFill>
                <a:schemeClr val="tx1"/>
              </a:solidFill>
            </a:endParaRPr>
          </a:p>
        </p:txBody>
      </p:sp>
    </p:spTree>
    <p:extLst>
      <p:ext uri="{BB962C8B-B14F-4D97-AF65-F5344CB8AC3E}">
        <p14:creationId xmlns:p14="http://schemas.microsoft.com/office/powerpoint/2010/main" val="4526948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E1D9F-F80B-4817-BE41-D93D42A744E8}"/>
              </a:ext>
            </a:extLst>
          </p:cNvPr>
          <p:cNvSpPr>
            <a:spLocks noGrp="1"/>
          </p:cNvSpPr>
          <p:nvPr>
            <p:ph type="title"/>
          </p:nvPr>
        </p:nvSpPr>
        <p:spPr/>
        <p:txBody>
          <a:bodyPr/>
          <a:lstStyle/>
          <a:p>
            <a:r>
              <a:rPr lang="pt-BR" dirty="0"/>
              <a:t>CLASSES</a:t>
            </a:r>
          </a:p>
        </p:txBody>
      </p:sp>
      <p:pic>
        <p:nvPicPr>
          <p:cNvPr id="4" name="Espaço Reservado para Conteúdo 3">
            <a:extLst>
              <a:ext uri="{FF2B5EF4-FFF2-40B4-BE49-F238E27FC236}">
                <a16:creationId xmlns:a16="http://schemas.microsoft.com/office/drawing/2014/main" id="{0266F506-1BA8-4989-84EF-F86755B6F390}"/>
              </a:ext>
            </a:extLst>
          </p:cNvPr>
          <p:cNvPicPr>
            <a:picLocks noGrp="1" noChangeAspect="1"/>
          </p:cNvPicPr>
          <p:nvPr>
            <p:ph idx="1"/>
          </p:nvPr>
        </p:nvPicPr>
        <p:blipFill rotWithShape="1">
          <a:blip r:embed="rId2"/>
          <a:srcRect l="65383" t="21127" r="11540" b="6359"/>
          <a:stretch/>
        </p:blipFill>
        <p:spPr>
          <a:xfrm>
            <a:off x="4261909" y="756713"/>
            <a:ext cx="3020052" cy="5335429"/>
          </a:xfrm>
          <a:prstGeom prst="rect">
            <a:avLst/>
          </a:prstGeom>
        </p:spPr>
      </p:pic>
      <p:pic>
        <p:nvPicPr>
          <p:cNvPr id="5" name="Imagem 4">
            <a:extLst>
              <a:ext uri="{FF2B5EF4-FFF2-40B4-BE49-F238E27FC236}">
                <a16:creationId xmlns:a16="http://schemas.microsoft.com/office/drawing/2014/main" id="{627DC4C9-04F9-438D-B6F7-6E2167BF0AAD}"/>
              </a:ext>
            </a:extLst>
          </p:cNvPr>
          <p:cNvPicPr>
            <a:picLocks noChangeAspect="1"/>
          </p:cNvPicPr>
          <p:nvPr/>
        </p:nvPicPr>
        <p:blipFill rotWithShape="1">
          <a:blip r:embed="rId3"/>
          <a:srcRect l="64731" t="44305" r="11615" b="32094"/>
          <a:stretch/>
        </p:blipFill>
        <p:spPr>
          <a:xfrm>
            <a:off x="7882409" y="756713"/>
            <a:ext cx="3215388" cy="1803754"/>
          </a:xfrm>
          <a:prstGeom prst="rect">
            <a:avLst/>
          </a:prstGeom>
        </p:spPr>
      </p:pic>
      <p:pic>
        <p:nvPicPr>
          <p:cNvPr id="6" name="Imagem 5">
            <a:extLst>
              <a:ext uri="{FF2B5EF4-FFF2-40B4-BE49-F238E27FC236}">
                <a16:creationId xmlns:a16="http://schemas.microsoft.com/office/drawing/2014/main" id="{93218E74-4586-4144-9104-13989451AEB7}"/>
              </a:ext>
            </a:extLst>
          </p:cNvPr>
          <p:cNvPicPr>
            <a:picLocks noChangeAspect="1"/>
          </p:cNvPicPr>
          <p:nvPr/>
        </p:nvPicPr>
        <p:blipFill rotWithShape="1">
          <a:blip r:embed="rId4"/>
          <a:srcRect l="21000" t="32875" r="60539" b="39072"/>
          <a:stretch/>
        </p:blipFill>
        <p:spPr>
          <a:xfrm>
            <a:off x="7887497" y="2982351"/>
            <a:ext cx="3210300" cy="2742669"/>
          </a:xfrm>
          <a:prstGeom prst="rect">
            <a:avLst/>
          </a:prstGeom>
        </p:spPr>
      </p:pic>
    </p:spTree>
    <p:extLst>
      <p:ext uri="{BB962C8B-B14F-4D97-AF65-F5344CB8AC3E}">
        <p14:creationId xmlns:p14="http://schemas.microsoft.com/office/powerpoint/2010/main" val="2180701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14862E-D83F-4620-9B56-0111AC6A1A7E}"/>
              </a:ext>
            </a:extLst>
          </p:cNvPr>
          <p:cNvSpPr>
            <a:spLocks noGrp="1"/>
          </p:cNvSpPr>
          <p:nvPr>
            <p:ph type="title"/>
          </p:nvPr>
        </p:nvSpPr>
        <p:spPr/>
        <p:txBody>
          <a:bodyPr/>
          <a:lstStyle/>
          <a:p>
            <a:r>
              <a:rPr lang="pt-BR" dirty="0"/>
              <a:t>PENICILINAS</a:t>
            </a:r>
          </a:p>
        </p:txBody>
      </p:sp>
      <p:sp>
        <p:nvSpPr>
          <p:cNvPr id="3" name="Espaço Reservado para Conteúdo 2">
            <a:extLst>
              <a:ext uri="{FF2B5EF4-FFF2-40B4-BE49-F238E27FC236}">
                <a16:creationId xmlns:a16="http://schemas.microsoft.com/office/drawing/2014/main" id="{5A338279-D85B-483C-BB46-535EE8614897}"/>
              </a:ext>
            </a:extLst>
          </p:cNvPr>
          <p:cNvSpPr>
            <a:spLocks noGrp="1"/>
          </p:cNvSpPr>
          <p:nvPr>
            <p:ph idx="1"/>
          </p:nvPr>
        </p:nvSpPr>
        <p:spPr>
          <a:xfrm>
            <a:off x="3746694" y="683632"/>
            <a:ext cx="7315200" cy="3916502"/>
          </a:xfrm>
        </p:spPr>
        <p:txBody>
          <a:bodyPr>
            <a:normAutofit/>
          </a:bodyPr>
          <a:lstStyle/>
          <a:p>
            <a:pPr algn="just"/>
            <a:r>
              <a:rPr lang="pt-BR" sz="2400" dirty="0"/>
              <a:t>MECANISMO DE AÇÃO: </a:t>
            </a:r>
          </a:p>
          <a:p>
            <a:pPr lvl="1" algn="just"/>
            <a:r>
              <a:rPr lang="pt-BR" sz="2400" dirty="0"/>
              <a:t>São fármacos bactericidas que atuam na última etapa da síntese da parede bacteriana (</a:t>
            </a:r>
            <a:r>
              <a:rPr lang="pt-BR" sz="2400" dirty="0" err="1"/>
              <a:t>transpeptidação</a:t>
            </a:r>
            <a:r>
              <a:rPr lang="pt-BR" sz="2400" dirty="0"/>
              <a:t> ou ligações cruzadas). </a:t>
            </a:r>
          </a:p>
          <a:p>
            <a:pPr lvl="1" algn="just"/>
            <a:r>
              <a:rPr lang="pt-BR" sz="2400" dirty="0"/>
              <a:t>Só é eficaz contra micro-organismos em crescimento. </a:t>
            </a:r>
          </a:p>
          <a:p>
            <a:pPr lvl="1" algn="just"/>
            <a:r>
              <a:rPr lang="pt-BR" sz="2400" dirty="0"/>
              <a:t>Inativam proteínas </a:t>
            </a:r>
            <a:r>
              <a:rPr lang="pt-BR" sz="2400" dirty="0" err="1"/>
              <a:t>ligadoras</a:t>
            </a:r>
            <a:r>
              <a:rPr lang="pt-BR" sz="2400" dirty="0"/>
              <a:t> de penicilina (</a:t>
            </a:r>
            <a:r>
              <a:rPr lang="pt-BR" sz="2400" dirty="0" err="1"/>
              <a:t>PLPs</a:t>
            </a:r>
            <a:r>
              <a:rPr lang="pt-BR" sz="2400" dirty="0"/>
              <a:t>).</a:t>
            </a:r>
          </a:p>
          <a:p>
            <a:pPr lvl="1" algn="just"/>
            <a:r>
              <a:rPr lang="pt-BR" sz="2400" dirty="0"/>
              <a:t>Inibem a </a:t>
            </a:r>
            <a:r>
              <a:rPr lang="pt-BR" sz="2400" dirty="0" err="1"/>
              <a:t>transpeptidase</a:t>
            </a:r>
            <a:r>
              <a:rPr lang="pt-BR" sz="2400" dirty="0"/>
              <a:t>. </a:t>
            </a:r>
          </a:p>
          <a:p>
            <a:pPr lvl="1" algn="just"/>
            <a:r>
              <a:rPr lang="pt-BR" sz="2400" dirty="0"/>
              <a:t>Estimulam as </a:t>
            </a:r>
            <a:r>
              <a:rPr lang="pt-BR" sz="2400" dirty="0" err="1"/>
              <a:t>autolisinas</a:t>
            </a:r>
            <a:r>
              <a:rPr lang="pt-BR" sz="2400" dirty="0"/>
              <a:t>. </a:t>
            </a:r>
          </a:p>
        </p:txBody>
      </p:sp>
      <p:pic>
        <p:nvPicPr>
          <p:cNvPr id="4" name="Imagem 3">
            <a:extLst>
              <a:ext uri="{FF2B5EF4-FFF2-40B4-BE49-F238E27FC236}">
                <a16:creationId xmlns:a16="http://schemas.microsoft.com/office/drawing/2014/main" id="{B73462D5-EACF-4A30-92EA-82172CFE8F82}"/>
              </a:ext>
            </a:extLst>
          </p:cNvPr>
          <p:cNvPicPr>
            <a:picLocks noChangeAspect="1"/>
          </p:cNvPicPr>
          <p:nvPr/>
        </p:nvPicPr>
        <p:blipFill rotWithShape="1">
          <a:blip r:embed="rId2"/>
          <a:srcRect t="11550"/>
          <a:stretch/>
        </p:blipFill>
        <p:spPr>
          <a:xfrm>
            <a:off x="4778399" y="4600134"/>
            <a:ext cx="5476875" cy="2257865"/>
          </a:xfrm>
          <a:prstGeom prst="rect">
            <a:avLst/>
          </a:prstGeom>
        </p:spPr>
      </p:pic>
    </p:spTree>
    <p:extLst>
      <p:ext uri="{BB962C8B-B14F-4D97-AF65-F5344CB8AC3E}">
        <p14:creationId xmlns:p14="http://schemas.microsoft.com/office/powerpoint/2010/main" val="1015945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AE54D2-0F19-485D-9336-716487CA8961}"/>
              </a:ext>
            </a:extLst>
          </p:cNvPr>
          <p:cNvSpPr>
            <a:spLocks noGrp="1"/>
          </p:cNvSpPr>
          <p:nvPr>
            <p:ph type="title"/>
          </p:nvPr>
        </p:nvSpPr>
        <p:spPr/>
        <p:txBody>
          <a:bodyPr/>
          <a:lstStyle/>
          <a:p>
            <a:r>
              <a:rPr lang="pt-BR" dirty="0"/>
              <a:t>PENICILINAS</a:t>
            </a:r>
          </a:p>
        </p:txBody>
      </p:sp>
      <p:sp>
        <p:nvSpPr>
          <p:cNvPr id="3" name="Espaço Reservado para Conteúdo 2">
            <a:extLst>
              <a:ext uri="{FF2B5EF4-FFF2-40B4-BE49-F238E27FC236}">
                <a16:creationId xmlns:a16="http://schemas.microsoft.com/office/drawing/2014/main" id="{671192EA-17BC-426C-9A54-30B518D66206}"/>
              </a:ext>
            </a:extLst>
          </p:cNvPr>
          <p:cNvSpPr>
            <a:spLocks noGrp="1"/>
          </p:cNvSpPr>
          <p:nvPr>
            <p:ph idx="1"/>
          </p:nvPr>
        </p:nvSpPr>
        <p:spPr>
          <a:xfrm>
            <a:off x="3869268" y="850856"/>
            <a:ext cx="7315200" cy="5993892"/>
          </a:xfrm>
        </p:spPr>
        <p:txBody>
          <a:bodyPr>
            <a:normAutofit/>
          </a:bodyPr>
          <a:lstStyle/>
          <a:p>
            <a:pPr algn="just"/>
            <a:r>
              <a:rPr lang="pt-BR" sz="2400" dirty="0"/>
              <a:t>ESPECTRO ANTIMICROBIANO:</a:t>
            </a:r>
          </a:p>
          <a:p>
            <a:pPr lvl="1" algn="just"/>
            <a:r>
              <a:rPr lang="pt-BR" sz="2400" dirty="0"/>
              <a:t>Depende do tamanho, da carga e da </a:t>
            </a:r>
            <a:r>
              <a:rPr lang="pt-BR" sz="2400" dirty="0" err="1"/>
              <a:t>hidrofobicidade</a:t>
            </a:r>
            <a:r>
              <a:rPr lang="pt-BR" sz="2400" dirty="0"/>
              <a:t>.  </a:t>
            </a:r>
          </a:p>
          <a:p>
            <a:pPr lvl="1" algn="just"/>
            <a:r>
              <a:rPr lang="pt-BR" sz="2400" dirty="0"/>
              <a:t>Suscetíveis à </a:t>
            </a:r>
            <a:r>
              <a:rPr lang="pt-BR" sz="2400" dirty="0" err="1"/>
              <a:t>penicilinase</a:t>
            </a:r>
            <a:r>
              <a:rPr lang="pt-BR" sz="2400" dirty="0"/>
              <a:t>: penicilinas naturais [</a:t>
            </a:r>
            <a:r>
              <a:rPr lang="pt-BR" sz="2400" dirty="0" err="1"/>
              <a:t>benzilpenicilina</a:t>
            </a:r>
            <a:r>
              <a:rPr lang="pt-BR" sz="2400" dirty="0"/>
              <a:t> (G), </a:t>
            </a:r>
            <a:r>
              <a:rPr lang="pt-BR" sz="2400" dirty="0" err="1"/>
              <a:t>fenoximetilpenicilina</a:t>
            </a:r>
            <a:r>
              <a:rPr lang="pt-BR" sz="2400" dirty="0"/>
              <a:t> (V)].</a:t>
            </a:r>
          </a:p>
          <a:p>
            <a:pPr lvl="1" algn="just"/>
            <a:r>
              <a:rPr lang="pt-BR" sz="2400" dirty="0"/>
              <a:t>Penicilinas </a:t>
            </a:r>
            <a:r>
              <a:rPr lang="pt-BR" sz="2400" dirty="0" err="1"/>
              <a:t>penicilinase</a:t>
            </a:r>
            <a:r>
              <a:rPr lang="pt-BR" sz="2400" dirty="0"/>
              <a:t>-resistentes: </a:t>
            </a:r>
            <a:r>
              <a:rPr lang="pt-BR" sz="2400" dirty="0" err="1"/>
              <a:t>metcilina</a:t>
            </a:r>
            <a:r>
              <a:rPr lang="pt-BR" sz="2400" dirty="0"/>
              <a:t>, </a:t>
            </a:r>
            <a:r>
              <a:rPr lang="pt-BR" sz="2400" dirty="0" err="1"/>
              <a:t>nafcilina</a:t>
            </a:r>
            <a:r>
              <a:rPr lang="pt-BR" sz="2400" dirty="0"/>
              <a:t>, </a:t>
            </a:r>
            <a:r>
              <a:rPr lang="pt-BR" sz="2400" dirty="0" err="1"/>
              <a:t>oxacilina</a:t>
            </a:r>
            <a:r>
              <a:rPr lang="pt-BR" sz="2400" dirty="0"/>
              <a:t> e </a:t>
            </a:r>
            <a:r>
              <a:rPr lang="pt-BR" sz="2400" dirty="0" err="1"/>
              <a:t>dicloxacilina</a:t>
            </a:r>
            <a:r>
              <a:rPr lang="pt-BR" sz="2400" dirty="0"/>
              <a:t>. Não atuam contra gram-negativos.</a:t>
            </a:r>
          </a:p>
          <a:p>
            <a:pPr lvl="1" algn="just"/>
            <a:r>
              <a:rPr lang="pt-BR" sz="2400" dirty="0"/>
              <a:t>Penicilinas de espectro estendido: </a:t>
            </a:r>
            <a:r>
              <a:rPr lang="pt-BR" sz="2400" dirty="0" err="1"/>
              <a:t>amoxicilinina</a:t>
            </a:r>
            <a:r>
              <a:rPr lang="pt-BR" sz="2400" dirty="0"/>
              <a:t>, ampicilina. São administradas com inibidores da beta-</a:t>
            </a:r>
            <a:r>
              <a:rPr lang="pt-BR" sz="2400" dirty="0" err="1"/>
              <a:t>lactamase</a:t>
            </a:r>
            <a:r>
              <a:rPr lang="pt-BR" sz="2400" dirty="0"/>
              <a:t> (</a:t>
            </a:r>
            <a:r>
              <a:rPr lang="pt-BR" sz="2400" dirty="0" err="1"/>
              <a:t>sulbactam</a:t>
            </a:r>
            <a:r>
              <a:rPr lang="pt-BR" sz="2400" dirty="0"/>
              <a:t>, </a:t>
            </a:r>
            <a:r>
              <a:rPr lang="pt-BR" sz="2400" dirty="0" err="1"/>
              <a:t>ác</a:t>
            </a:r>
            <a:r>
              <a:rPr lang="pt-BR" sz="2400" dirty="0"/>
              <a:t>. </a:t>
            </a:r>
            <a:r>
              <a:rPr lang="pt-BR" sz="2400" dirty="0" err="1"/>
              <a:t>clavulânico</a:t>
            </a:r>
            <a:r>
              <a:rPr lang="pt-BR" sz="2400" dirty="0"/>
              <a:t>).</a:t>
            </a:r>
          </a:p>
          <a:p>
            <a:pPr lvl="1" algn="just"/>
            <a:r>
              <a:rPr lang="pt-BR" sz="2400" dirty="0"/>
              <a:t>Penicilinas </a:t>
            </a:r>
            <a:r>
              <a:rPr lang="pt-BR" sz="2400" dirty="0" err="1"/>
              <a:t>antipseudomonas</a:t>
            </a:r>
            <a:r>
              <a:rPr lang="pt-BR" sz="2400" dirty="0"/>
              <a:t>: </a:t>
            </a:r>
            <a:r>
              <a:rPr lang="pt-BR" sz="2400" dirty="0" err="1"/>
              <a:t>carbenicilina</a:t>
            </a:r>
            <a:r>
              <a:rPr lang="pt-BR" sz="2400" dirty="0"/>
              <a:t>, ticarcilina e </a:t>
            </a:r>
            <a:r>
              <a:rPr lang="pt-BR" sz="2400" dirty="0" err="1"/>
              <a:t>piperacilina</a:t>
            </a:r>
            <a:r>
              <a:rPr lang="pt-BR" sz="2400" dirty="0"/>
              <a:t>. </a:t>
            </a:r>
          </a:p>
          <a:p>
            <a:pPr lvl="1" algn="just"/>
            <a:r>
              <a:rPr lang="pt-BR" sz="2400" dirty="0"/>
              <a:t>Aminoglicosídeos causam sinergismo nas penicilinas. </a:t>
            </a:r>
          </a:p>
          <a:p>
            <a:pPr lvl="1"/>
            <a:endParaRPr lang="pt-BR" sz="2400" dirty="0"/>
          </a:p>
        </p:txBody>
      </p:sp>
    </p:spTree>
    <p:extLst>
      <p:ext uri="{BB962C8B-B14F-4D97-AF65-F5344CB8AC3E}">
        <p14:creationId xmlns:p14="http://schemas.microsoft.com/office/powerpoint/2010/main" val="328777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D1A5BD32-CAFE-4CC8-878C-64DAA4A56FA9}"/>
              </a:ext>
            </a:extLst>
          </p:cNvPr>
          <p:cNvSpPr>
            <a:spLocks noGrp="1"/>
          </p:cNvSpPr>
          <p:nvPr>
            <p:ph type="title"/>
          </p:nvPr>
        </p:nvSpPr>
        <p:spPr>
          <a:xfrm>
            <a:off x="289248" y="1123837"/>
            <a:ext cx="4998963" cy="1255469"/>
          </a:xfrm>
        </p:spPr>
        <p:txBody>
          <a:bodyPr>
            <a:normAutofit/>
          </a:bodyPr>
          <a:lstStyle/>
          <a:p>
            <a:r>
              <a:rPr lang="pt-BR" dirty="0"/>
              <a:t>ETIOLOGIA </a:t>
            </a:r>
          </a:p>
        </p:txBody>
      </p:sp>
      <p:sp>
        <p:nvSpPr>
          <p:cNvPr id="3" name="Espaço Reservado para Conteúdo 2">
            <a:extLst>
              <a:ext uri="{FF2B5EF4-FFF2-40B4-BE49-F238E27FC236}">
                <a16:creationId xmlns:a16="http://schemas.microsoft.com/office/drawing/2014/main" id="{6734155B-C524-4236-899D-E049994BEA7F}"/>
              </a:ext>
            </a:extLst>
          </p:cNvPr>
          <p:cNvSpPr>
            <a:spLocks noGrp="1"/>
          </p:cNvSpPr>
          <p:nvPr>
            <p:ph idx="1"/>
          </p:nvPr>
        </p:nvSpPr>
        <p:spPr>
          <a:xfrm>
            <a:off x="289249" y="2510395"/>
            <a:ext cx="4998962" cy="3274586"/>
          </a:xfrm>
        </p:spPr>
        <p:txBody>
          <a:bodyPr anchor="t">
            <a:normAutofit/>
          </a:bodyPr>
          <a:lstStyle/>
          <a:p>
            <a:r>
              <a:rPr lang="pt-BR" sz="2400" i="1" dirty="0">
                <a:solidFill>
                  <a:srgbClr val="FFFFFF"/>
                </a:solidFill>
              </a:rPr>
              <a:t>ITU adquirida na comunidade: </a:t>
            </a:r>
          </a:p>
          <a:p>
            <a:pPr lvl="1"/>
            <a:r>
              <a:rPr lang="pt-BR" sz="2400" i="1" dirty="0">
                <a:solidFill>
                  <a:srgbClr val="FFFFFF"/>
                </a:solidFill>
              </a:rPr>
              <a:t>Escherichia coli (70-85%)</a:t>
            </a:r>
          </a:p>
          <a:p>
            <a:pPr lvl="1"/>
            <a:r>
              <a:rPr lang="pt-BR" sz="2400" i="1" dirty="0" err="1">
                <a:solidFill>
                  <a:srgbClr val="FFFFFF"/>
                </a:solidFill>
              </a:rPr>
              <a:t>Staphylococcus</a:t>
            </a:r>
            <a:r>
              <a:rPr lang="pt-BR" sz="2400" i="1" dirty="0">
                <a:solidFill>
                  <a:srgbClr val="FFFFFF"/>
                </a:solidFill>
              </a:rPr>
              <a:t> </a:t>
            </a:r>
            <a:r>
              <a:rPr lang="pt-BR" sz="2400" i="1" dirty="0" err="1">
                <a:solidFill>
                  <a:srgbClr val="FFFFFF"/>
                </a:solidFill>
              </a:rPr>
              <a:t>saprophyticus</a:t>
            </a:r>
            <a:endParaRPr lang="pt-BR" sz="2400" i="1" dirty="0">
              <a:solidFill>
                <a:srgbClr val="FFFFFF"/>
              </a:solidFill>
            </a:endParaRPr>
          </a:p>
          <a:p>
            <a:pPr lvl="1"/>
            <a:r>
              <a:rPr lang="pt-BR" sz="2400" i="1" dirty="0" err="1">
                <a:solidFill>
                  <a:srgbClr val="FFFFFF"/>
                </a:solidFill>
              </a:rPr>
              <a:t>Proteus</a:t>
            </a:r>
            <a:endParaRPr lang="pt-BR" sz="2400" i="1" dirty="0">
              <a:solidFill>
                <a:srgbClr val="FFFFFF"/>
              </a:solidFill>
            </a:endParaRPr>
          </a:p>
          <a:p>
            <a:pPr lvl="1"/>
            <a:r>
              <a:rPr lang="pt-BR" sz="2400" i="1" dirty="0" err="1">
                <a:solidFill>
                  <a:srgbClr val="FFFFFF"/>
                </a:solidFill>
              </a:rPr>
              <a:t>Klebsiella</a:t>
            </a:r>
            <a:r>
              <a:rPr lang="pt-BR" sz="2400" dirty="0">
                <a:solidFill>
                  <a:srgbClr val="FFFFFF"/>
                </a:solidFill>
              </a:rPr>
              <a:t> e o </a:t>
            </a:r>
          </a:p>
          <a:p>
            <a:pPr lvl="1"/>
            <a:r>
              <a:rPr lang="pt-BR" sz="2400" i="1" dirty="0" err="1">
                <a:solidFill>
                  <a:srgbClr val="FFFFFF"/>
                </a:solidFill>
              </a:rPr>
              <a:t>Enterococcus</a:t>
            </a:r>
            <a:r>
              <a:rPr lang="pt-BR" sz="2400" i="1" dirty="0">
                <a:solidFill>
                  <a:srgbClr val="FFFFFF"/>
                </a:solidFill>
              </a:rPr>
              <a:t> </a:t>
            </a:r>
            <a:r>
              <a:rPr lang="pt-BR" sz="2400" i="1" dirty="0" err="1">
                <a:solidFill>
                  <a:srgbClr val="FFFFFF"/>
                </a:solidFill>
              </a:rPr>
              <a:t>faecalis</a:t>
            </a:r>
            <a:endParaRPr lang="pt-BR" sz="2400" dirty="0">
              <a:solidFill>
                <a:srgbClr val="FFFFFF"/>
              </a:solidFill>
            </a:endParaRPr>
          </a:p>
        </p:txBody>
      </p:sp>
      <p:pic>
        <p:nvPicPr>
          <p:cNvPr id="4" name="Imagem 3">
            <a:extLst>
              <a:ext uri="{FF2B5EF4-FFF2-40B4-BE49-F238E27FC236}">
                <a16:creationId xmlns:a16="http://schemas.microsoft.com/office/drawing/2014/main" id="{8B85808E-154C-4EC0-AD23-80B7E71D5E6E}"/>
              </a:ext>
            </a:extLst>
          </p:cNvPr>
          <p:cNvPicPr>
            <a:picLocks noChangeAspect="1"/>
          </p:cNvPicPr>
          <p:nvPr/>
        </p:nvPicPr>
        <p:blipFill>
          <a:blip r:embed="rId2"/>
          <a:stretch>
            <a:fillRect/>
          </a:stretch>
        </p:blipFill>
        <p:spPr>
          <a:xfrm>
            <a:off x="6092890" y="800003"/>
            <a:ext cx="5238340" cy="5238340"/>
          </a:xfrm>
          <a:prstGeom prst="rect">
            <a:avLst/>
          </a:prstGeom>
        </p:spPr>
      </p:pic>
    </p:spTree>
    <p:extLst>
      <p:ext uri="{BB962C8B-B14F-4D97-AF65-F5344CB8AC3E}">
        <p14:creationId xmlns:p14="http://schemas.microsoft.com/office/powerpoint/2010/main" val="3507688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E1F233-BEF9-4598-840F-B68DB141D505}"/>
              </a:ext>
            </a:extLst>
          </p:cNvPr>
          <p:cNvSpPr>
            <a:spLocks noGrp="1"/>
          </p:cNvSpPr>
          <p:nvPr>
            <p:ph type="title"/>
          </p:nvPr>
        </p:nvSpPr>
        <p:spPr/>
        <p:txBody>
          <a:bodyPr/>
          <a:lstStyle/>
          <a:p>
            <a:r>
              <a:rPr lang="pt-BR" dirty="0"/>
              <a:t>RESISTÊNCIA</a:t>
            </a:r>
          </a:p>
        </p:txBody>
      </p:sp>
      <p:sp>
        <p:nvSpPr>
          <p:cNvPr id="3" name="Espaço Reservado para Conteúdo 2">
            <a:extLst>
              <a:ext uri="{FF2B5EF4-FFF2-40B4-BE49-F238E27FC236}">
                <a16:creationId xmlns:a16="http://schemas.microsoft.com/office/drawing/2014/main" id="{FD56906E-8046-40BC-A608-7FA7C2A6E5DC}"/>
              </a:ext>
            </a:extLst>
          </p:cNvPr>
          <p:cNvSpPr>
            <a:spLocks noGrp="1"/>
          </p:cNvSpPr>
          <p:nvPr>
            <p:ph idx="1"/>
          </p:nvPr>
        </p:nvSpPr>
        <p:spPr/>
        <p:txBody>
          <a:bodyPr>
            <a:normAutofit/>
          </a:bodyPr>
          <a:lstStyle/>
          <a:p>
            <a:r>
              <a:rPr lang="pt-BR" sz="2400" dirty="0"/>
              <a:t>MECANISMOS DE RESISTÊNCIA:</a:t>
            </a:r>
          </a:p>
          <a:p>
            <a:pPr lvl="1"/>
            <a:r>
              <a:rPr lang="pt-BR" sz="2400" dirty="0"/>
              <a:t>Transferência de plasmídeo.</a:t>
            </a:r>
          </a:p>
          <a:p>
            <a:pPr lvl="1"/>
            <a:r>
              <a:rPr lang="pt-BR" sz="2400" dirty="0"/>
              <a:t>Atividade da beta-</a:t>
            </a:r>
            <a:r>
              <a:rPr lang="pt-BR" sz="2400" dirty="0" err="1"/>
              <a:t>lactamase</a:t>
            </a:r>
            <a:r>
              <a:rPr lang="pt-BR" sz="2400" dirty="0"/>
              <a:t>. </a:t>
            </a:r>
          </a:p>
          <a:p>
            <a:pPr lvl="1"/>
            <a:r>
              <a:rPr lang="pt-BR" sz="2400" dirty="0"/>
              <a:t>Diminuição da permeabilidade ao antibiótico.</a:t>
            </a:r>
          </a:p>
          <a:p>
            <a:pPr lvl="1"/>
            <a:r>
              <a:rPr lang="pt-BR" sz="2400" dirty="0" err="1"/>
              <a:t>PLPs</a:t>
            </a:r>
            <a:r>
              <a:rPr lang="pt-BR" sz="2400" dirty="0"/>
              <a:t> alteradas. </a:t>
            </a:r>
          </a:p>
        </p:txBody>
      </p:sp>
      <p:pic>
        <p:nvPicPr>
          <p:cNvPr id="4" name="Imagem 3">
            <a:extLst>
              <a:ext uri="{FF2B5EF4-FFF2-40B4-BE49-F238E27FC236}">
                <a16:creationId xmlns:a16="http://schemas.microsoft.com/office/drawing/2014/main" id="{C7C52597-D38F-4DB8-BFFB-9482549F6321}"/>
              </a:ext>
            </a:extLst>
          </p:cNvPr>
          <p:cNvPicPr>
            <a:picLocks noChangeAspect="1"/>
          </p:cNvPicPr>
          <p:nvPr/>
        </p:nvPicPr>
        <p:blipFill>
          <a:blip r:embed="rId2"/>
          <a:stretch>
            <a:fillRect/>
          </a:stretch>
        </p:blipFill>
        <p:spPr>
          <a:xfrm>
            <a:off x="6977574" y="4165355"/>
            <a:ext cx="4431324" cy="2692645"/>
          </a:xfrm>
          <a:prstGeom prst="rect">
            <a:avLst/>
          </a:prstGeom>
        </p:spPr>
      </p:pic>
    </p:spTree>
    <p:extLst>
      <p:ext uri="{BB962C8B-B14F-4D97-AF65-F5344CB8AC3E}">
        <p14:creationId xmlns:p14="http://schemas.microsoft.com/office/powerpoint/2010/main" val="1730293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E9CB5-AA77-48C4-87E3-84BAC1622339}"/>
              </a:ext>
            </a:extLst>
          </p:cNvPr>
          <p:cNvSpPr>
            <a:spLocks noGrp="1"/>
          </p:cNvSpPr>
          <p:nvPr>
            <p:ph type="title"/>
          </p:nvPr>
        </p:nvSpPr>
        <p:spPr/>
        <p:txBody>
          <a:bodyPr/>
          <a:lstStyle/>
          <a:p>
            <a:r>
              <a:rPr lang="pt-BR" dirty="0"/>
              <a:t>FARMACO</a:t>
            </a:r>
            <a:br>
              <a:rPr lang="pt-BR" dirty="0"/>
            </a:br>
            <a:r>
              <a:rPr lang="pt-BR" dirty="0"/>
              <a:t>CINÉTICA</a:t>
            </a:r>
          </a:p>
        </p:txBody>
      </p:sp>
      <p:sp>
        <p:nvSpPr>
          <p:cNvPr id="3" name="Espaço Reservado para Conteúdo 2">
            <a:extLst>
              <a:ext uri="{FF2B5EF4-FFF2-40B4-BE49-F238E27FC236}">
                <a16:creationId xmlns:a16="http://schemas.microsoft.com/office/drawing/2014/main" id="{5BFEEDDF-E7E4-44F4-9052-A6A80357C1AC}"/>
              </a:ext>
            </a:extLst>
          </p:cNvPr>
          <p:cNvSpPr>
            <a:spLocks noGrp="1"/>
          </p:cNvSpPr>
          <p:nvPr>
            <p:ph idx="1"/>
          </p:nvPr>
        </p:nvSpPr>
        <p:spPr/>
        <p:txBody>
          <a:bodyPr>
            <a:normAutofit lnSpcReduction="10000"/>
          </a:bodyPr>
          <a:lstStyle/>
          <a:p>
            <a:pPr algn="just"/>
            <a:r>
              <a:rPr lang="pt-BR" sz="2400" dirty="0"/>
              <a:t>ADMINISTRAÇÃO:</a:t>
            </a:r>
          </a:p>
          <a:p>
            <a:pPr lvl="1" algn="just"/>
            <a:r>
              <a:rPr lang="pt-BR" sz="2400" dirty="0"/>
              <a:t>Ticarcilina, </a:t>
            </a:r>
            <a:r>
              <a:rPr lang="pt-BR" sz="2400" dirty="0" err="1"/>
              <a:t>piperacilina</a:t>
            </a:r>
            <a:r>
              <a:rPr lang="pt-BR" sz="2400" dirty="0"/>
              <a:t> e as associações ampicilina com </a:t>
            </a:r>
            <a:r>
              <a:rPr lang="pt-BR" sz="2400" dirty="0" err="1"/>
              <a:t>su</a:t>
            </a:r>
            <a:r>
              <a:rPr lang="pt-BR" sz="2400" dirty="0"/>
              <a:t>/</a:t>
            </a:r>
            <a:r>
              <a:rPr lang="pt-BR" sz="2400" dirty="0" err="1"/>
              <a:t>bactam</a:t>
            </a:r>
            <a:r>
              <a:rPr lang="pt-BR" sz="2400" dirty="0"/>
              <a:t>, ticarcilina com ácido </a:t>
            </a:r>
            <a:r>
              <a:rPr lang="pt-BR" sz="2400" dirty="0" err="1"/>
              <a:t>clavulânico</a:t>
            </a:r>
            <a:r>
              <a:rPr lang="pt-BR" sz="2400" dirty="0"/>
              <a:t> e </a:t>
            </a:r>
            <a:r>
              <a:rPr lang="pt-BR" sz="2400" dirty="0" err="1"/>
              <a:t>piperacilina</a:t>
            </a:r>
            <a:r>
              <a:rPr lang="pt-BR" sz="2400" dirty="0"/>
              <a:t> com </a:t>
            </a:r>
            <a:r>
              <a:rPr lang="pt-BR" sz="2400" dirty="0" err="1"/>
              <a:t>tazobactam</a:t>
            </a:r>
            <a:r>
              <a:rPr lang="pt-BR" sz="2400" dirty="0"/>
              <a:t> não possuem apresentação VO. </a:t>
            </a:r>
          </a:p>
          <a:p>
            <a:pPr lvl="1" algn="just"/>
            <a:r>
              <a:rPr lang="pt-BR" sz="2400" dirty="0" err="1"/>
              <a:t>Fenoximetilpenicilina</a:t>
            </a:r>
            <a:r>
              <a:rPr lang="pt-BR" sz="2400" dirty="0"/>
              <a:t>, a amoxicilina, e amoxicilina associada ao ácido </a:t>
            </a:r>
            <a:r>
              <a:rPr lang="pt-BR" sz="2400" dirty="0" err="1"/>
              <a:t>clavulânico</a:t>
            </a:r>
            <a:r>
              <a:rPr lang="pt-BR" sz="2400" dirty="0"/>
              <a:t> só estão disponíveis como preparações orais. </a:t>
            </a:r>
          </a:p>
          <a:p>
            <a:pPr lvl="1" algn="just"/>
            <a:r>
              <a:rPr lang="pt-BR" sz="2400" dirty="0"/>
              <a:t>Benzilpenicilina procaína e </a:t>
            </a:r>
            <a:r>
              <a:rPr lang="pt-BR" sz="2400" dirty="0" err="1"/>
              <a:t>benzatina</a:t>
            </a:r>
            <a:r>
              <a:rPr lang="pt-BR" sz="2400" dirty="0"/>
              <a:t> são formuladas em depósito e administradas via IM.</a:t>
            </a:r>
          </a:p>
          <a:p>
            <a:pPr algn="just"/>
            <a:r>
              <a:rPr lang="pt-BR" sz="2600" dirty="0"/>
              <a:t>ABSORÇÃO:</a:t>
            </a:r>
          </a:p>
          <a:p>
            <a:pPr lvl="1" algn="just"/>
            <a:r>
              <a:rPr lang="pt-BR" sz="2400" dirty="0"/>
              <a:t>Diminuída em meio ácido – administrar 30/60 min antes da refeição ou 2-3h depois. </a:t>
            </a:r>
          </a:p>
          <a:p>
            <a:pPr lvl="1" algn="just"/>
            <a:r>
              <a:rPr lang="pt-BR" sz="2400" dirty="0"/>
              <a:t>Grande parte incompletamente absorvida por via oral.  </a:t>
            </a:r>
          </a:p>
        </p:txBody>
      </p:sp>
      <p:sp>
        <p:nvSpPr>
          <p:cNvPr id="4" name="AutoShape 2" descr="Resultado de imagem para benzetacil">
            <a:extLst>
              <a:ext uri="{FF2B5EF4-FFF2-40B4-BE49-F238E27FC236}">
                <a16:creationId xmlns:a16="http://schemas.microsoft.com/office/drawing/2014/main" id="{3BC7946E-0F43-4544-AD50-D54035ABFCB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5" name="Imagem 4">
            <a:extLst>
              <a:ext uri="{FF2B5EF4-FFF2-40B4-BE49-F238E27FC236}">
                <a16:creationId xmlns:a16="http://schemas.microsoft.com/office/drawing/2014/main" id="{0E343FE9-CBBC-4109-901A-3508E078EEBC}"/>
              </a:ext>
            </a:extLst>
          </p:cNvPr>
          <p:cNvPicPr>
            <a:picLocks noChangeAspect="1"/>
          </p:cNvPicPr>
          <p:nvPr/>
        </p:nvPicPr>
        <p:blipFill>
          <a:blip r:embed="rId2"/>
          <a:stretch>
            <a:fillRect/>
          </a:stretch>
        </p:blipFill>
        <p:spPr>
          <a:xfrm>
            <a:off x="416972" y="4121218"/>
            <a:ext cx="2619375" cy="1743075"/>
          </a:xfrm>
          <a:prstGeom prst="rect">
            <a:avLst/>
          </a:prstGeom>
        </p:spPr>
      </p:pic>
    </p:spTree>
    <p:extLst>
      <p:ext uri="{BB962C8B-B14F-4D97-AF65-F5344CB8AC3E}">
        <p14:creationId xmlns:p14="http://schemas.microsoft.com/office/powerpoint/2010/main" val="391814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E4006B-5AB6-43F3-B42E-678A52948D8C}"/>
              </a:ext>
            </a:extLst>
          </p:cNvPr>
          <p:cNvSpPr>
            <a:spLocks noGrp="1"/>
          </p:cNvSpPr>
          <p:nvPr>
            <p:ph type="title"/>
          </p:nvPr>
        </p:nvSpPr>
        <p:spPr/>
        <p:txBody>
          <a:bodyPr/>
          <a:lstStyle/>
          <a:p>
            <a:r>
              <a:rPr lang="pt-BR" dirty="0"/>
              <a:t>FARMACO</a:t>
            </a:r>
            <a:br>
              <a:rPr lang="pt-BR" dirty="0"/>
            </a:br>
            <a:r>
              <a:rPr lang="pt-BR" dirty="0"/>
              <a:t>CINÉTICA</a:t>
            </a:r>
          </a:p>
        </p:txBody>
      </p:sp>
      <p:sp>
        <p:nvSpPr>
          <p:cNvPr id="3" name="Espaço Reservado para Conteúdo 2">
            <a:extLst>
              <a:ext uri="{FF2B5EF4-FFF2-40B4-BE49-F238E27FC236}">
                <a16:creationId xmlns:a16="http://schemas.microsoft.com/office/drawing/2014/main" id="{B92F5A33-D284-4FC2-82E7-CC40795F04D2}"/>
              </a:ext>
            </a:extLst>
          </p:cNvPr>
          <p:cNvSpPr>
            <a:spLocks noGrp="1"/>
          </p:cNvSpPr>
          <p:nvPr>
            <p:ph idx="1"/>
          </p:nvPr>
        </p:nvSpPr>
        <p:spPr/>
        <p:txBody>
          <a:bodyPr>
            <a:normAutofit/>
          </a:bodyPr>
          <a:lstStyle/>
          <a:p>
            <a:pPr algn="just"/>
            <a:r>
              <a:rPr lang="pt-BR" sz="2400" dirty="0"/>
              <a:t>DISTRIBUIÇÃO: </a:t>
            </a:r>
          </a:p>
          <a:p>
            <a:pPr lvl="1" algn="just"/>
            <a:r>
              <a:rPr lang="pt-BR" sz="2200" dirty="0"/>
              <a:t>Atravessam a barreira HE.</a:t>
            </a:r>
          </a:p>
          <a:p>
            <a:pPr lvl="1" algn="just"/>
            <a:r>
              <a:rPr lang="pt-BR" sz="2200" dirty="0"/>
              <a:t>Não penetra nos ossos e no líquido </a:t>
            </a:r>
            <a:r>
              <a:rPr lang="pt-BR" sz="2200" dirty="0" err="1"/>
              <a:t>cerebroespinhal</a:t>
            </a:r>
            <a:r>
              <a:rPr lang="pt-BR" sz="2200" dirty="0"/>
              <a:t>. </a:t>
            </a:r>
          </a:p>
          <a:p>
            <a:pPr algn="just"/>
            <a:r>
              <a:rPr lang="pt-BR" sz="2400" dirty="0"/>
              <a:t>BIOTRANSFORMAÇÃO: </a:t>
            </a:r>
          </a:p>
          <a:p>
            <a:pPr lvl="1" algn="just"/>
            <a:r>
              <a:rPr lang="pt-BR" sz="2200" dirty="0"/>
              <a:t>Insignificante. </a:t>
            </a:r>
          </a:p>
          <a:p>
            <a:pPr algn="just"/>
            <a:r>
              <a:rPr lang="pt-BR" sz="2400" dirty="0"/>
              <a:t>EXCREÇÃO: </a:t>
            </a:r>
          </a:p>
          <a:p>
            <a:pPr lvl="1" algn="just"/>
            <a:r>
              <a:rPr lang="pt-BR" sz="2200" dirty="0"/>
              <a:t>Filtração glomerular. </a:t>
            </a:r>
          </a:p>
          <a:p>
            <a:pPr lvl="1" algn="just"/>
            <a:r>
              <a:rPr lang="pt-BR" sz="2200" dirty="0" err="1"/>
              <a:t>Nafcilina</a:t>
            </a:r>
            <a:r>
              <a:rPr lang="pt-BR" sz="2200" dirty="0"/>
              <a:t>, </a:t>
            </a:r>
            <a:r>
              <a:rPr lang="pt-BR" sz="2200" dirty="0" err="1"/>
              <a:t>dicloxacilina</a:t>
            </a:r>
            <a:r>
              <a:rPr lang="pt-BR" sz="2200" dirty="0"/>
              <a:t> e </a:t>
            </a:r>
            <a:r>
              <a:rPr lang="pt-BR" sz="2200" dirty="0" err="1"/>
              <a:t>oxacilina</a:t>
            </a:r>
            <a:r>
              <a:rPr lang="pt-BR" sz="2200" dirty="0"/>
              <a:t> são eliminadas na bile. </a:t>
            </a:r>
          </a:p>
          <a:p>
            <a:pPr lvl="1" algn="just"/>
            <a:r>
              <a:rPr lang="pt-BR" sz="2200" dirty="0" err="1"/>
              <a:t>Probenecida</a:t>
            </a:r>
            <a:r>
              <a:rPr lang="pt-BR" sz="2200" dirty="0"/>
              <a:t> inibe a secreção das penicilinas. </a:t>
            </a:r>
          </a:p>
        </p:txBody>
      </p:sp>
      <p:pic>
        <p:nvPicPr>
          <p:cNvPr id="3074" name="Picture 2" descr="Resultado de imagem para probenecida">
            <a:extLst>
              <a:ext uri="{FF2B5EF4-FFF2-40B4-BE49-F238E27FC236}">
                <a16:creationId xmlns:a16="http://schemas.microsoft.com/office/drawing/2014/main" id="{5FEDD312-FD29-4CAB-8629-AAEE52EBF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4368" y="4891582"/>
            <a:ext cx="8001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90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00809-C750-491E-B0AB-DFACC5B623BD}"/>
              </a:ext>
            </a:extLst>
          </p:cNvPr>
          <p:cNvSpPr>
            <a:spLocks noGrp="1"/>
          </p:cNvSpPr>
          <p:nvPr>
            <p:ph type="title"/>
          </p:nvPr>
        </p:nvSpPr>
        <p:spPr/>
        <p:txBody>
          <a:bodyPr/>
          <a:lstStyle/>
          <a:p>
            <a:r>
              <a:rPr lang="pt-BR" dirty="0"/>
              <a:t>REAÇÕES ADVERSAS</a:t>
            </a:r>
          </a:p>
        </p:txBody>
      </p:sp>
      <p:sp>
        <p:nvSpPr>
          <p:cNvPr id="6" name="Espaço Reservado para Conteúdo 5">
            <a:extLst>
              <a:ext uri="{FF2B5EF4-FFF2-40B4-BE49-F238E27FC236}">
                <a16:creationId xmlns:a16="http://schemas.microsoft.com/office/drawing/2014/main" id="{E8898F2E-C076-480E-B587-E580CEACF0B7}"/>
              </a:ext>
            </a:extLst>
          </p:cNvPr>
          <p:cNvSpPr>
            <a:spLocks noGrp="1"/>
          </p:cNvSpPr>
          <p:nvPr>
            <p:ph idx="1"/>
          </p:nvPr>
        </p:nvSpPr>
        <p:spPr/>
        <p:txBody>
          <a:bodyPr/>
          <a:lstStyle/>
          <a:p>
            <a:endParaRPr lang="pt-BR" dirty="0"/>
          </a:p>
        </p:txBody>
      </p:sp>
      <p:pic>
        <p:nvPicPr>
          <p:cNvPr id="7" name="Imagem 6">
            <a:extLst>
              <a:ext uri="{FF2B5EF4-FFF2-40B4-BE49-F238E27FC236}">
                <a16:creationId xmlns:a16="http://schemas.microsoft.com/office/drawing/2014/main" id="{FFFF90F9-B399-4379-AD04-409A2DC7EA2E}"/>
              </a:ext>
            </a:extLst>
          </p:cNvPr>
          <p:cNvPicPr>
            <a:picLocks noChangeAspect="1"/>
          </p:cNvPicPr>
          <p:nvPr/>
        </p:nvPicPr>
        <p:blipFill rotWithShape="1">
          <a:blip r:embed="rId2"/>
          <a:srcRect l="21231" t="20293" r="59269" b="32709"/>
          <a:stretch/>
        </p:blipFill>
        <p:spPr>
          <a:xfrm>
            <a:off x="3718559" y="864107"/>
            <a:ext cx="3808309" cy="5160371"/>
          </a:xfrm>
          <a:prstGeom prst="rect">
            <a:avLst/>
          </a:prstGeom>
        </p:spPr>
      </p:pic>
      <p:pic>
        <p:nvPicPr>
          <p:cNvPr id="8" name="Imagem 7">
            <a:extLst>
              <a:ext uri="{FF2B5EF4-FFF2-40B4-BE49-F238E27FC236}">
                <a16:creationId xmlns:a16="http://schemas.microsoft.com/office/drawing/2014/main" id="{CEDD2A2D-4E5D-466F-9DC7-AB02FE3ACEE4}"/>
              </a:ext>
            </a:extLst>
          </p:cNvPr>
          <p:cNvPicPr>
            <a:picLocks noChangeAspect="1"/>
          </p:cNvPicPr>
          <p:nvPr/>
        </p:nvPicPr>
        <p:blipFill rotWithShape="1">
          <a:blip r:embed="rId3"/>
          <a:srcRect l="21000" t="36712" r="62846" b="16370"/>
          <a:stretch/>
        </p:blipFill>
        <p:spPr>
          <a:xfrm>
            <a:off x="7526868" y="864108"/>
            <a:ext cx="3135833" cy="5120640"/>
          </a:xfrm>
          <a:prstGeom prst="rect">
            <a:avLst/>
          </a:prstGeom>
        </p:spPr>
      </p:pic>
    </p:spTree>
    <p:extLst>
      <p:ext uri="{BB962C8B-B14F-4D97-AF65-F5344CB8AC3E}">
        <p14:creationId xmlns:p14="http://schemas.microsoft.com/office/powerpoint/2010/main" val="243471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42F8D5-C86E-4E4D-8419-9C789ADC344B}"/>
              </a:ext>
            </a:extLst>
          </p:cNvPr>
          <p:cNvSpPr>
            <a:spLocks noGrp="1"/>
          </p:cNvSpPr>
          <p:nvPr>
            <p:ph type="title"/>
          </p:nvPr>
        </p:nvSpPr>
        <p:spPr>
          <a:xfrm>
            <a:off x="384313" y="1123837"/>
            <a:ext cx="3048000" cy="4601183"/>
          </a:xfrm>
        </p:spPr>
        <p:txBody>
          <a:bodyPr/>
          <a:lstStyle/>
          <a:p>
            <a:r>
              <a:rPr lang="pt-BR" dirty="0"/>
              <a:t>CEFALOSPORINAS</a:t>
            </a:r>
          </a:p>
        </p:txBody>
      </p:sp>
      <p:sp>
        <p:nvSpPr>
          <p:cNvPr id="3" name="Espaço Reservado para Conteúdo 2">
            <a:extLst>
              <a:ext uri="{FF2B5EF4-FFF2-40B4-BE49-F238E27FC236}">
                <a16:creationId xmlns:a16="http://schemas.microsoft.com/office/drawing/2014/main" id="{EF090EF7-515C-4FCE-842D-33CAA00CB42B}"/>
              </a:ext>
            </a:extLst>
          </p:cNvPr>
          <p:cNvSpPr>
            <a:spLocks noGrp="1"/>
          </p:cNvSpPr>
          <p:nvPr>
            <p:ph idx="1"/>
          </p:nvPr>
        </p:nvSpPr>
        <p:spPr>
          <a:xfrm>
            <a:off x="3727938" y="745588"/>
            <a:ext cx="8079748" cy="2678840"/>
          </a:xfrm>
        </p:spPr>
        <p:txBody>
          <a:bodyPr>
            <a:normAutofit/>
          </a:bodyPr>
          <a:lstStyle/>
          <a:p>
            <a:r>
              <a:rPr lang="pt-BR" sz="2400" dirty="0"/>
              <a:t>CARACTERÍSTICAS: </a:t>
            </a:r>
          </a:p>
          <a:p>
            <a:pPr lvl="1"/>
            <a:r>
              <a:rPr lang="pt-BR" sz="2400" dirty="0"/>
              <a:t>Mesmo mecanismo de ação das penicilinas.</a:t>
            </a:r>
          </a:p>
          <a:p>
            <a:pPr lvl="1"/>
            <a:r>
              <a:rPr lang="pt-BR" sz="2400" dirty="0"/>
              <a:t>Mesmos mecanismos de resistência. </a:t>
            </a:r>
          </a:p>
          <a:p>
            <a:pPr lvl="1"/>
            <a:r>
              <a:rPr lang="pt-BR" sz="2400" dirty="0"/>
              <a:t>Mais resistentes às beta-</a:t>
            </a:r>
            <a:r>
              <a:rPr lang="pt-BR" sz="2400" dirty="0" err="1"/>
              <a:t>lactamases</a:t>
            </a:r>
            <a:r>
              <a:rPr lang="pt-BR" sz="2400" dirty="0"/>
              <a:t>. </a:t>
            </a:r>
          </a:p>
          <a:p>
            <a:r>
              <a:rPr lang="pt-BR" sz="2600" dirty="0"/>
              <a:t>ESPECTRO DE AÇÃO: </a:t>
            </a:r>
          </a:p>
        </p:txBody>
      </p:sp>
      <p:pic>
        <p:nvPicPr>
          <p:cNvPr id="4098" name="Picture 2" descr="Resultado de imagem para cefalosporinas geraÃ§Ãµes">
            <a:extLst>
              <a:ext uri="{FF2B5EF4-FFF2-40B4-BE49-F238E27FC236}">
                <a16:creationId xmlns:a16="http://schemas.microsoft.com/office/drawing/2014/main" id="{DC4C1983-D00D-44E1-8170-1C65E4A9CB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726" b="6559"/>
          <a:stretch/>
        </p:blipFill>
        <p:spPr bwMode="auto">
          <a:xfrm>
            <a:off x="3727938" y="3424428"/>
            <a:ext cx="6106833" cy="3284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835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022E3-86BC-4EC2-BDF4-A3AF10D5A192}"/>
              </a:ext>
            </a:extLst>
          </p:cNvPr>
          <p:cNvSpPr>
            <a:spLocks noGrp="1"/>
          </p:cNvSpPr>
          <p:nvPr>
            <p:ph type="title"/>
          </p:nvPr>
        </p:nvSpPr>
        <p:spPr/>
        <p:txBody>
          <a:bodyPr/>
          <a:lstStyle/>
          <a:p>
            <a:r>
              <a:rPr lang="pt-BR" dirty="0"/>
              <a:t>FARMACO</a:t>
            </a:r>
            <a:br>
              <a:rPr lang="pt-BR" dirty="0"/>
            </a:br>
            <a:r>
              <a:rPr lang="pt-BR" dirty="0"/>
              <a:t>CINÉTICA</a:t>
            </a:r>
          </a:p>
        </p:txBody>
      </p:sp>
      <p:sp>
        <p:nvSpPr>
          <p:cNvPr id="3" name="Espaço Reservado para Conteúdo 2">
            <a:extLst>
              <a:ext uri="{FF2B5EF4-FFF2-40B4-BE49-F238E27FC236}">
                <a16:creationId xmlns:a16="http://schemas.microsoft.com/office/drawing/2014/main" id="{28264DC9-6A4C-4291-A9ED-C07C2E0E7E3E}"/>
              </a:ext>
            </a:extLst>
          </p:cNvPr>
          <p:cNvSpPr>
            <a:spLocks noGrp="1"/>
          </p:cNvSpPr>
          <p:nvPr>
            <p:ph idx="1"/>
          </p:nvPr>
        </p:nvSpPr>
        <p:spPr/>
        <p:txBody>
          <a:bodyPr>
            <a:normAutofit/>
          </a:bodyPr>
          <a:lstStyle/>
          <a:p>
            <a:r>
              <a:rPr lang="pt-BR" sz="2400" dirty="0"/>
              <a:t>ADMINISTRAÇÃO: </a:t>
            </a:r>
          </a:p>
          <a:p>
            <a:pPr lvl="1"/>
            <a:r>
              <a:rPr lang="pt-BR" sz="2400" dirty="0"/>
              <a:t>Via IM ou IV devida escassa absorção via oral. </a:t>
            </a:r>
          </a:p>
          <a:p>
            <a:r>
              <a:rPr lang="pt-BR" sz="2400" dirty="0"/>
              <a:t>DISTRIBUIÇÃO: </a:t>
            </a:r>
          </a:p>
          <a:p>
            <a:pPr lvl="1"/>
            <a:r>
              <a:rPr lang="pt-BR" sz="2400" dirty="0"/>
              <a:t>Todas atravessam a barreira hematoencefálica.</a:t>
            </a:r>
          </a:p>
          <a:p>
            <a:pPr lvl="1"/>
            <a:r>
              <a:rPr lang="pt-BR" sz="2400" dirty="0"/>
              <a:t>Apenas as de 3° geração alcançam o líquido </a:t>
            </a:r>
            <a:r>
              <a:rPr lang="pt-BR" sz="2400" dirty="0" err="1"/>
              <a:t>cerebroespinhal</a:t>
            </a:r>
            <a:r>
              <a:rPr lang="pt-BR" sz="2400" dirty="0"/>
              <a:t>. </a:t>
            </a:r>
          </a:p>
          <a:p>
            <a:pPr lvl="1"/>
            <a:r>
              <a:rPr lang="pt-BR" sz="2400" dirty="0" err="1"/>
              <a:t>Cefazolina</a:t>
            </a:r>
            <a:r>
              <a:rPr lang="pt-BR" sz="2400" dirty="0"/>
              <a:t> tem capacidade de penetrar os ossos. </a:t>
            </a:r>
          </a:p>
          <a:p>
            <a:r>
              <a:rPr lang="pt-BR" sz="2400" dirty="0"/>
              <a:t>ELIMINAÇÃO: </a:t>
            </a:r>
          </a:p>
          <a:p>
            <a:pPr lvl="1"/>
            <a:r>
              <a:rPr lang="pt-BR" sz="2400" dirty="0"/>
              <a:t>Filtração glomerular e/ou secreção tubular. </a:t>
            </a:r>
          </a:p>
          <a:p>
            <a:pPr lvl="1"/>
            <a:r>
              <a:rPr lang="pt-BR" sz="2400" dirty="0" err="1"/>
              <a:t>Ceftriaxona</a:t>
            </a:r>
            <a:r>
              <a:rPr lang="pt-BR" sz="2400" dirty="0"/>
              <a:t> é excretada pela bile nas fezes. </a:t>
            </a:r>
          </a:p>
        </p:txBody>
      </p:sp>
      <p:pic>
        <p:nvPicPr>
          <p:cNvPr id="4" name="Imagem 3">
            <a:extLst>
              <a:ext uri="{FF2B5EF4-FFF2-40B4-BE49-F238E27FC236}">
                <a16:creationId xmlns:a16="http://schemas.microsoft.com/office/drawing/2014/main" id="{B03751B5-6052-4065-9FAE-44C81F70D602}"/>
              </a:ext>
            </a:extLst>
          </p:cNvPr>
          <p:cNvPicPr>
            <a:picLocks noChangeAspect="1"/>
          </p:cNvPicPr>
          <p:nvPr/>
        </p:nvPicPr>
        <p:blipFill>
          <a:blip r:embed="rId2"/>
          <a:stretch>
            <a:fillRect/>
          </a:stretch>
        </p:blipFill>
        <p:spPr>
          <a:xfrm>
            <a:off x="9509760" y="5457388"/>
            <a:ext cx="2102167" cy="1398897"/>
          </a:xfrm>
          <a:prstGeom prst="rect">
            <a:avLst/>
          </a:prstGeom>
        </p:spPr>
      </p:pic>
    </p:spTree>
    <p:extLst>
      <p:ext uri="{BB962C8B-B14F-4D97-AF65-F5344CB8AC3E}">
        <p14:creationId xmlns:p14="http://schemas.microsoft.com/office/powerpoint/2010/main" val="1538283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40FDA-55F6-4C13-8A22-E82E259E865F}"/>
              </a:ext>
            </a:extLst>
          </p:cNvPr>
          <p:cNvSpPr>
            <a:spLocks noGrp="1"/>
          </p:cNvSpPr>
          <p:nvPr>
            <p:ph type="title"/>
          </p:nvPr>
        </p:nvSpPr>
        <p:spPr/>
        <p:txBody>
          <a:bodyPr/>
          <a:lstStyle/>
          <a:p>
            <a:r>
              <a:rPr lang="pt-BR" dirty="0"/>
              <a:t>REAÇÕES ADVERSAS</a:t>
            </a:r>
          </a:p>
        </p:txBody>
      </p:sp>
      <p:sp>
        <p:nvSpPr>
          <p:cNvPr id="3" name="Espaço Reservado para Conteúdo 2">
            <a:extLst>
              <a:ext uri="{FF2B5EF4-FFF2-40B4-BE49-F238E27FC236}">
                <a16:creationId xmlns:a16="http://schemas.microsoft.com/office/drawing/2014/main" id="{5C64B01D-81B2-40B3-8677-495FC4C6E8B0}"/>
              </a:ext>
            </a:extLst>
          </p:cNvPr>
          <p:cNvSpPr>
            <a:spLocks noGrp="1"/>
          </p:cNvSpPr>
          <p:nvPr>
            <p:ph idx="1"/>
          </p:nvPr>
        </p:nvSpPr>
        <p:spPr>
          <a:xfrm>
            <a:off x="3686388" y="864108"/>
            <a:ext cx="3727286" cy="5120640"/>
          </a:xfrm>
        </p:spPr>
        <p:txBody>
          <a:bodyPr>
            <a:normAutofit/>
          </a:bodyPr>
          <a:lstStyle/>
          <a:p>
            <a:r>
              <a:rPr lang="pt-BR" sz="2400" dirty="0"/>
              <a:t>MANIFESTAÇÕES ALÉRGICAS: </a:t>
            </a:r>
          </a:p>
          <a:p>
            <a:pPr lvl="1"/>
            <a:r>
              <a:rPr lang="pt-BR" sz="2400" dirty="0"/>
              <a:t>Síndrome de Stevens-Johnson</a:t>
            </a:r>
          </a:p>
          <a:p>
            <a:pPr lvl="1"/>
            <a:r>
              <a:rPr lang="pt-BR" sz="2400" dirty="0"/>
              <a:t>Resposta anafilática</a:t>
            </a:r>
          </a:p>
          <a:p>
            <a:pPr lvl="1"/>
            <a:r>
              <a:rPr lang="pt-BR" sz="2400" dirty="0"/>
              <a:t>Cautela em alérgicos às penicilinas. </a:t>
            </a:r>
          </a:p>
        </p:txBody>
      </p:sp>
      <p:pic>
        <p:nvPicPr>
          <p:cNvPr id="4" name="Imagem 3">
            <a:extLst>
              <a:ext uri="{FF2B5EF4-FFF2-40B4-BE49-F238E27FC236}">
                <a16:creationId xmlns:a16="http://schemas.microsoft.com/office/drawing/2014/main" id="{8A16FD4C-FDD1-4683-BCA6-0B5D6B678B91}"/>
              </a:ext>
            </a:extLst>
          </p:cNvPr>
          <p:cNvPicPr>
            <a:picLocks noChangeAspect="1"/>
          </p:cNvPicPr>
          <p:nvPr/>
        </p:nvPicPr>
        <p:blipFill>
          <a:blip r:embed="rId2"/>
          <a:stretch>
            <a:fillRect/>
          </a:stretch>
        </p:blipFill>
        <p:spPr>
          <a:xfrm>
            <a:off x="7596554" y="864108"/>
            <a:ext cx="3857867" cy="4860912"/>
          </a:xfrm>
          <a:prstGeom prst="rect">
            <a:avLst/>
          </a:prstGeom>
        </p:spPr>
      </p:pic>
    </p:spTree>
    <p:extLst>
      <p:ext uri="{BB962C8B-B14F-4D97-AF65-F5344CB8AC3E}">
        <p14:creationId xmlns:p14="http://schemas.microsoft.com/office/powerpoint/2010/main" val="408430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4C4CA8-4E17-446F-A1A2-9276BB87C4E6}"/>
              </a:ext>
            </a:extLst>
          </p:cNvPr>
          <p:cNvSpPr>
            <a:spLocks noGrp="1"/>
          </p:cNvSpPr>
          <p:nvPr>
            <p:ph type="title"/>
          </p:nvPr>
        </p:nvSpPr>
        <p:spPr/>
        <p:txBody>
          <a:bodyPr/>
          <a:lstStyle/>
          <a:p>
            <a:r>
              <a:rPr lang="pt-BR" dirty="0"/>
              <a:t>CARBAPENÊMICOS</a:t>
            </a:r>
          </a:p>
        </p:txBody>
      </p:sp>
      <p:sp>
        <p:nvSpPr>
          <p:cNvPr id="3" name="Espaço Reservado para Conteúdo 2">
            <a:extLst>
              <a:ext uri="{FF2B5EF4-FFF2-40B4-BE49-F238E27FC236}">
                <a16:creationId xmlns:a16="http://schemas.microsoft.com/office/drawing/2014/main" id="{F52D3271-6333-4674-97A2-A3CAD2C1D1DF}"/>
              </a:ext>
            </a:extLst>
          </p:cNvPr>
          <p:cNvSpPr>
            <a:spLocks noGrp="1"/>
          </p:cNvSpPr>
          <p:nvPr>
            <p:ph idx="1"/>
          </p:nvPr>
        </p:nvSpPr>
        <p:spPr/>
        <p:txBody>
          <a:bodyPr/>
          <a:lstStyle/>
          <a:p>
            <a:r>
              <a:rPr lang="pt-BR" sz="2400" dirty="0"/>
              <a:t>REPRESENTANTES: </a:t>
            </a:r>
          </a:p>
          <a:p>
            <a:pPr lvl="1"/>
            <a:r>
              <a:rPr lang="pt-BR" sz="2400" dirty="0" err="1"/>
              <a:t>Imipeném</a:t>
            </a:r>
            <a:endParaRPr lang="pt-BR" sz="2400" dirty="0"/>
          </a:p>
          <a:p>
            <a:pPr lvl="1"/>
            <a:r>
              <a:rPr lang="pt-BR" sz="2400" dirty="0" err="1"/>
              <a:t>Meropeném</a:t>
            </a:r>
            <a:endParaRPr lang="pt-BR" sz="2400" dirty="0"/>
          </a:p>
          <a:p>
            <a:pPr lvl="1"/>
            <a:r>
              <a:rPr lang="pt-BR" sz="2400" dirty="0" err="1"/>
              <a:t>Ertapeném</a:t>
            </a:r>
            <a:r>
              <a:rPr lang="pt-BR" sz="2400" dirty="0"/>
              <a:t> </a:t>
            </a:r>
          </a:p>
          <a:p>
            <a:r>
              <a:rPr lang="pt-BR" sz="2400" dirty="0"/>
              <a:t>ESPECTRO ANTIMICROBIANO: </a:t>
            </a:r>
          </a:p>
          <a:p>
            <a:pPr lvl="1"/>
            <a:r>
              <a:rPr lang="pt-BR" sz="2400" dirty="0" err="1"/>
              <a:t>Imipeném</a:t>
            </a:r>
            <a:r>
              <a:rPr lang="pt-BR" sz="2400" dirty="0"/>
              <a:t> atua contra gram-positivos, gram-negativos produtores de beta-</a:t>
            </a:r>
            <a:r>
              <a:rPr lang="pt-BR" sz="2400" dirty="0" err="1"/>
              <a:t>lactamase</a:t>
            </a:r>
            <a:r>
              <a:rPr lang="pt-BR" sz="2400" dirty="0"/>
              <a:t>, anaeróbicos e </a:t>
            </a:r>
            <a:r>
              <a:rPr lang="pt-BR" sz="2400" dirty="0" err="1"/>
              <a:t>pseudomonas</a:t>
            </a:r>
            <a:r>
              <a:rPr lang="pt-BR" sz="2400" dirty="0"/>
              <a:t>. </a:t>
            </a:r>
          </a:p>
          <a:p>
            <a:pPr marL="0" indent="0">
              <a:buNone/>
            </a:pPr>
            <a:endParaRPr lang="pt-BR" dirty="0"/>
          </a:p>
        </p:txBody>
      </p:sp>
      <p:pic>
        <p:nvPicPr>
          <p:cNvPr id="4" name="Imagem 3">
            <a:extLst>
              <a:ext uri="{FF2B5EF4-FFF2-40B4-BE49-F238E27FC236}">
                <a16:creationId xmlns:a16="http://schemas.microsoft.com/office/drawing/2014/main" id="{18BE418E-2294-4259-9B68-089011059109}"/>
              </a:ext>
            </a:extLst>
          </p:cNvPr>
          <p:cNvPicPr>
            <a:picLocks noChangeAspect="1"/>
          </p:cNvPicPr>
          <p:nvPr/>
        </p:nvPicPr>
        <p:blipFill>
          <a:blip r:embed="rId2"/>
          <a:stretch>
            <a:fillRect/>
          </a:stretch>
        </p:blipFill>
        <p:spPr>
          <a:xfrm>
            <a:off x="9002803" y="4634187"/>
            <a:ext cx="2181665" cy="2181665"/>
          </a:xfrm>
          <a:prstGeom prst="rect">
            <a:avLst/>
          </a:prstGeom>
        </p:spPr>
      </p:pic>
    </p:spTree>
    <p:extLst>
      <p:ext uri="{BB962C8B-B14F-4D97-AF65-F5344CB8AC3E}">
        <p14:creationId xmlns:p14="http://schemas.microsoft.com/office/powerpoint/2010/main" val="329153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58480C-7F89-4DB8-803B-B3E0AA39B595}"/>
              </a:ext>
            </a:extLst>
          </p:cNvPr>
          <p:cNvSpPr>
            <a:spLocks noGrp="1"/>
          </p:cNvSpPr>
          <p:nvPr>
            <p:ph type="title"/>
          </p:nvPr>
        </p:nvSpPr>
        <p:spPr/>
        <p:txBody>
          <a:bodyPr/>
          <a:lstStyle/>
          <a:p>
            <a:r>
              <a:rPr lang="pt-BR" dirty="0"/>
              <a:t>FARMACO</a:t>
            </a:r>
            <a:br>
              <a:rPr lang="pt-BR" dirty="0"/>
            </a:br>
            <a:r>
              <a:rPr lang="pt-BR" dirty="0"/>
              <a:t>CINÉTICA</a:t>
            </a:r>
          </a:p>
        </p:txBody>
      </p:sp>
      <p:sp>
        <p:nvSpPr>
          <p:cNvPr id="3" name="Espaço Reservado para Conteúdo 2">
            <a:extLst>
              <a:ext uri="{FF2B5EF4-FFF2-40B4-BE49-F238E27FC236}">
                <a16:creationId xmlns:a16="http://schemas.microsoft.com/office/drawing/2014/main" id="{E6F23403-77B9-4F1A-B772-A77343EE1FAC}"/>
              </a:ext>
            </a:extLst>
          </p:cNvPr>
          <p:cNvSpPr>
            <a:spLocks noGrp="1"/>
          </p:cNvSpPr>
          <p:nvPr>
            <p:ph idx="1"/>
          </p:nvPr>
        </p:nvSpPr>
        <p:spPr>
          <a:xfrm>
            <a:off x="3869268" y="864107"/>
            <a:ext cx="7315200" cy="5494489"/>
          </a:xfrm>
        </p:spPr>
        <p:txBody>
          <a:bodyPr>
            <a:noAutofit/>
          </a:bodyPr>
          <a:lstStyle/>
          <a:p>
            <a:pPr algn="just"/>
            <a:r>
              <a:rPr lang="pt-BR" sz="2400" dirty="0"/>
              <a:t>ADMINISTRAÇÃO: </a:t>
            </a:r>
          </a:p>
          <a:p>
            <a:pPr lvl="1" algn="just"/>
            <a:r>
              <a:rPr lang="pt-BR" sz="2400" dirty="0"/>
              <a:t>Via IV</a:t>
            </a:r>
          </a:p>
          <a:p>
            <a:pPr algn="just"/>
            <a:r>
              <a:rPr lang="pt-BR" sz="2400" dirty="0"/>
              <a:t>DISTRIBUIÇÃO:</a:t>
            </a:r>
          </a:p>
          <a:p>
            <a:pPr lvl="1" algn="just"/>
            <a:r>
              <a:rPr lang="pt-BR" sz="2400" dirty="0"/>
              <a:t>penetram bem nos tecidos e liquido cerebrospinal.</a:t>
            </a:r>
          </a:p>
          <a:p>
            <a:pPr algn="just"/>
            <a:r>
              <a:rPr lang="pt-BR" sz="2400" dirty="0"/>
              <a:t>EXCREÇÃO: </a:t>
            </a:r>
          </a:p>
          <a:p>
            <a:pPr lvl="1" algn="just"/>
            <a:r>
              <a:rPr lang="pt-BR" sz="2400" dirty="0"/>
              <a:t>Filtração glomerular. </a:t>
            </a:r>
          </a:p>
          <a:p>
            <a:pPr lvl="1" algn="just"/>
            <a:r>
              <a:rPr lang="pt-BR" sz="2400" dirty="0"/>
              <a:t> </a:t>
            </a:r>
            <a:r>
              <a:rPr lang="pt-BR" sz="2400" dirty="0" err="1"/>
              <a:t>Imipeném</a:t>
            </a:r>
            <a:r>
              <a:rPr lang="pt-BR" sz="2400" dirty="0"/>
              <a:t> sofre clivagem pela </a:t>
            </a:r>
            <a:r>
              <a:rPr lang="pt-BR" sz="2400" dirty="0" err="1"/>
              <a:t>desidropeptidase</a:t>
            </a:r>
            <a:r>
              <a:rPr lang="pt-BR" sz="2400" dirty="0"/>
              <a:t> – </a:t>
            </a:r>
            <a:r>
              <a:rPr lang="pt-BR" sz="2400" dirty="0" err="1"/>
              <a:t>nefrotoxicidade</a:t>
            </a:r>
            <a:r>
              <a:rPr lang="pt-BR" sz="2400" dirty="0"/>
              <a:t>. Usa-se associação com </a:t>
            </a:r>
            <a:r>
              <a:rPr lang="pt-BR" sz="2400" dirty="0" err="1"/>
              <a:t>cilastatina</a:t>
            </a:r>
            <a:r>
              <a:rPr lang="pt-BR" sz="2400" dirty="0"/>
              <a:t>. </a:t>
            </a:r>
          </a:p>
          <a:p>
            <a:pPr algn="just"/>
            <a:r>
              <a:rPr lang="pt-BR" sz="2400" dirty="0"/>
              <a:t>EFEITOS ADVERSOS: </a:t>
            </a:r>
          </a:p>
          <a:p>
            <a:pPr lvl="1" algn="just"/>
            <a:r>
              <a:rPr lang="pt-BR" sz="2400" dirty="0"/>
              <a:t>Náusea</a:t>
            </a:r>
          </a:p>
          <a:p>
            <a:pPr lvl="1" algn="just"/>
            <a:r>
              <a:rPr lang="pt-BR" sz="2400" dirty="0" err="1"/>
              <a:t>Êmese</a:t>
            </a:r>
            <a:r>
              <a:rPr lang="pt-BR" sz="2400" dirty="0"/>
              <a:t> </a:t>
            </a:r>
          </a:p>
          <a:p>
            <a:pPr lvl="1" algn="just"/>
            <a:r>
              <a:rPr lang="pt-BR" sz="2400" dirty="0" err="1"/>
              <a:t>Diarréia</a:t>
            </a:r>
            <a:r>
              <a:rPr lang="pt-BR" sz="2400" dirty="0"/>
              <a:t> </a:t>
            </a:r>
          </a:p>
          <a:p>
            <a:pPr lvl="1" algn="just"/>
            <a:r>
              <a:rPr lang="pt-BR" sz="2400" dirty="0"/>
              <a:t>Convulsões </a:t>
            </a:r>
          </a:p>
        </p:txBody>
      </p:sp>
      <p:pic>
        <p:nvPicPr>
          <p:cNvPr id="4" name="Imagem 3">
            <a:extLst>
              <a:ext uri="{FF2B5EF4-FFF2-40B4-BE49-F238E27FC236}">
                <a16:creationId xmlns:a16="http://schemas.microsoft.com/office/drawing/2014/main" id="{36A04C6D-BB13-4369-8FD5-BA94CAFB0D10}"/>
              </a:ext>
            </a:extLst>
          </p:cNvPr>
          <p:cNvPicPr>
            <a:picLocks noChangeAspect="1"/>
          </p:cNvPicPr>
          <p:nvPr/>
        </p:nvPicPr>
        <p:blipFill>
          <a:blip r:embed="rId2"/>
          <a:stretch>
            <a:fillRect/>
          </a:stretch>
        </p:blipFill>
        <p:spPr>
          <a:xfrm>
            <a:off x="8187397" y="4224605"/>
            <a:ext cx="3511193" cy="2633395"/>
          </a:xfrm>
          <a:prstGeom prst="rect">
            <a:avLst/>
          </a:prstGeom>
        </p:spPr>
      </p:pic>
    </p:spTree>
    <p:extLst>
      <p:ext uri="{BB962C8B-B14F-4D97-AF65-F5344CB8AC3E}">
        <p14:creationId xmlns:p14="http://schemas.microsoft.com/office/powerpoint/2010/main" val="292048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D8D826-5671-44CE-A1F9-1E0E3E18EB9B}"/>
              </a:ext>
            </a:extLst>
          </p:cNvPr>
          <p:cNvSpPr>
            <a:spLocks noGrp="1"/>
          </p:cNvSpPr>
          <p:nvPr>
            <p:ph type="title"/>
          </p:nvPr>
        </p:nvSpPr>
        <p:spPr/>
        <p:txBody>
          <a:bodyPr/>
          <a:lstStyle/>
          <a:p>
            <a:r>
              <a:rPr lang="pt-BR" dirty="0"/>
              <a:t>MONOBACTÂMICOS</a:t>
            </a:r>
          </a:p>
        </p:txBody>
      </p:sp>
      <p:sp>
        <p:nvSpPr>
          <p:cNvPr id="3" name="Espaço Reservado para Conteúdo 2">
            <a:extLst>
              <a:ext uri="{FF2B5EF4-FFF2-40B4-BE49-F238E27FC236}">
                <a16:creationId xmlns:a16="http://schemas.microsoft.com/office/drawing/2014/main" id="{9F18EBED-63FF-455A-938A-4813E930C420}"/>
              </a:ext>
            </a:extLst>
          </p:cNvPr>
          <p:cNvSpPr>
            <a:spLocks noGrp="1"/>
          </p:cNvSpPr>
          <p:nvPr>
            <p:ph idx="1"/>
          </p:nvPr>
        </p:nvSpPr>
        <p:spPr>
          <a:xfrm>
            <a:off x="3770794" y="864108"/>
            <a:ext cx="7315200" cy="5120640"/>
          </a:xfrm>
        </p:spPr>
        <p:txBody>
          <a:bodyPr/>
          <a:lstStyle/>
          <a:p>
            <a:r>
              <a:rPr lang="pt-BR" sz="2400" dirty="0"/>
              <a:t>Representante: </a:t>
            </a:r>
            <a:r>
              <a:rPr lang="pt-BR" sz="2400" dirty="0" err="1"/>
              <a:t>Aztreonam</a:t>
            </a:r>
            <a:r>
              <a:rPr lang="pt-BR" sz="2400" dirty="0"/>
              <a:t> </a:t>
            </a:r>
          </a:p>
          <a:p>
            <a:r>
              <a:rPr lang="pt-BR" sz="2400" dirty="0"/>
              <a:t>Atua principalmente contra enterobactérias (P. aeruginosa). Não atua contra gram-positivos e anaeróbicos. </a:t>
            </a:r>
          </a:p>
          <a:p>
            <a:r>
              <a:rPr lang="pt-BR" sz="2400" dirty="0"/>
              <a:t>Administração por via IV ou IM. </a:t>
            </a:r>
          </a:p>
          <a:p>
            <a:r>
              <a:rPr lang="pt-BR" sz="2400" dirty="0"/>
              <a:t>Não é tóxico.</a:t>
            </a:r>
          </a:p>
          <a:p>
            <a:r>
              <a:rPr lang="pt-BR" sz="2400" dirty="0"/>
              <a:t>Pode causar flebite, erupções cutâneas e teste de função hepáticas anormais. </a:t>
            </a:r>
          </a:p>
          <a:p>
            <a:r>
              <a:rPr lang="pt-BR" sz="2400" dirty="0"/>
              <a:t>Alternativa segura para pacientes alérgicos. </a:t>
            </a:r>
          </a:p>
          <a:p>
            <a:endParaRPr lang="pt-BR" dirty="0"/>
          </a:p>
        </p:txBody>
      </p:sp>
      <p:pic>
        <p:nvPicPr>
          <p:cNvPr id="4" name="Imagem 3">
            <a:extLst>
              <a:ext uri="{FF2B5EF4-FFF2-40B4-BE49-F238E27FC236}">
                <a16:creationId xmlns:a16="http://schemas.microsoft.com/office/drawing/2014/main" id="{23584086-0973-4203-A597-1F5704EC4710}"/>
              </a:ext>
            </a:extLst>
          </p:cNvPr>
          <p:cNvPicPr>
            <a:picLocks noChangeAspect="1"/>
          </p:cNvPicPr>
          <p:nvPr/>
        </p:nvPicPr>
        <p:blipFill>
          <a:blip r:embed="rId2"/>
          <a:stretch>
            <a:fillRect/>
          </a:stretch>
        </p:blipFill>
        <p:spPr>
          <a:xfrm>
            <a:off x="9642821" y="4683067"/>
            <a:ext cx="2083905" cy="2083905"/>
          </a:xfrm>
          <a:prstGeom prst="rect">
            <a:avLst/>
          </a:prstGeom>
        </p:spPr>
      </p:pic>
    </p:spTree>
    <p:extLst>
      <p:ext uri="{BB962C8B-B14F-4D97-AF65-F5344CB8AC3E}">
        <p14:creationId xmlns:p14="http://schemas.microsoft.com/office/powerpoint/2010/main" val="4248749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3A508F-9370-42DE-8E0D-41115146B1A8}"/>
              </a:ext>
            </a:extLst>
          </p:cNvPr>
          <p:cNvSpPr>
            <a:spLocks noGrp="1"/>
          </p:cNvSpPr>
          <p:nvPr>
            <p:ph type="title"/>
          </p:nvPr>
        </p:nvSpPr>
        <p:spPr>
          <a:xfrm>
            <a:off x="252919" y="1123837"/>
            <a:ext cx="3152890" cy="4601183"/>
          </a:xfrm>
        </p:spPr>
        <p:txBody>
          <a:bodyPr/>
          <a:lstStyle/>
          <a:p>
            <a:r>
              <a:rPr lang="pt-BR" dirty="0"/>
              <a:t>DIAGNÓSTICO</a:t>
            </a:r>
          </a:p>
        </p:txBody>
      </p:sp>
      <p:pic>
        <p:nvPicPr>
          <p:cNvPr id="4" name="Espaço Reservado para Conteúdo 3">
            <a:extLst>
              <a:ext uri="{FF2B5EF4-FFF2-40B4-BE49-F238E27FC236}">
                <a16:creationId xmlns:a16="http://schemas.microsoft.com/office/drawing/2014/main" id="{37C1E608-D754-47AD-8B83-21AE22A06908}"/>
              </a:ext>
            </a:extLst>
          </p:cNvPr>
          <p:cNvPicPr>
            <a:picLocks noGrp="1" noChangeAspect="1"/>
          </p:cNvPicPr>
          <p:nvPr>
            <p:ph idx="1"/>
          </p:nvPr>
        </p:nvPicPr>
        <p:blipFill rotWithShape="1">
          <a:blip r:embed="rId2"/>
          <a:srcRect l="27114" t="34809" r="27310" b="30986"/>
          <a:stretch/>
        </p:blipFill>
        <p:spPr>
          <a:xfrm>
            <a:off x="4032506" y="1855881"/>
            <a:ext cx="7434915" cy="3137094"/>
          </a:xfrm>
          <a:prstGeom prst="rect">
            <a:avLst/>
          </a:prstGeom>
        </p:spPr>
      </p:pic>
    </p:spTree>
    <p:extLst>
      <p:ext uri="{BB962C8B-B14F-4D97-AF65-F5344CB8AC3E}">
        <p14:creationId xmlns:p14="http://schemas.microsoft.com/office/powerpoint/2010/main" val="707233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67C9CA-0C06-4B9D-A72A-D4869187C1D8}"/>
              </a:ext>
            </a:extLst>
          </p:cNvPr>
          <p:cNvSpPr>
            <a:spLocks noGrp="1"/>
          </p:cNvSpPr>
          <p:nvPr>
            <p:ph type="title"/>
          </p:nvPr>
        </p:nvSpPr>
        <p:spPr/>
        <p:txBody>
          <a:bodyPr/>
          <a:lstStyle/>
          <a:p>
            <a:r>
              <a:rPr lang="pt-BR" dirty="0"/>
              <a:t>INIBIDORES DAS BETA-LACTAMASES</a:t>
            </a:r>
          </a:p>
        </p:txBody>
      </p:sp>
      <p:sp>
        <p:nvSpPr>
          <p:cNvPr id="3" name="Espaço Reservado para Conteúdo 2">
            <a:extLst>
              <a:ext uri="{FF2B5EF4-FFF2-40B4-BE49-F238E27FC236}">
                <a16:creationId xmlns:a16="http://schemas.microsoft.com/office/drawing/2014/main" id="{A0CC329B-9C34-4AAC-AD05-629981AA5C7C}"/>
              </a:ext>
            </a:extLst>
          </p:cNvPr>
          <p:cNvSpPr>
            <a:spLocks noGrp="1"/>
          </p:cNvSpPr>
          <p:nvPr>
            <p:ph idx="1"/>
          </p:nvPr>
        </p:nvSpPr>
        <p:spPr/>
        <p:txBody>
          <a:bodyPr>
            <a:normAutofit/>
          </a:bodyPr>
          <a:lstStyle/>
          <a:p>
            <a:r>
              <a:rPr lang="pt-BR" sz="2400" dirty="0"/>
              <a:t>Contêm um anel 13-lactâmico, mas por si não têm atividade antibacteriana significativa.</a:t>
            </a:r>
          </a:p>
          <a:p>
            <a:r>
              <a:rPr lang="pt-BR" sz="2400" dirty="0"/>
              <a:t>Ligam-se e inativam as 13-lactamases, protegendo, assim, os antibióticos que normalmente seriam substratos dessas enzimas. </a:t>
            </a:r>
          </a:p>
        </p:txBody>
      </p:sp>
      <p:sp>
        <p:nvSpPr>
          <p:cNvPr id="5" name="AutoShape 2" descr="Resultado de imagem para inibidores das beta-lactamase">
            <a:extLst>
              <a:ext uri="{FF2B5EF4-FFF2-40B4-BE49-F238E27FC236}">
                <a16:creationId xmlns:a16="http://schemas.microsoft.com/office/drawing/2014/main" id="{23A958DC-DA73-42E9-AB14-D4AA78525E5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 name="Imagem 5">
            <a:extLst>
              <a:ext uri="{FF2B5EF4-FFF2-40B4-BE49-F238E27FC236}">
                <a16:creationId xmlns:a16="http://schemas.microsoft.com/office/drawing/2014/main" id="{261C6EC9-EAFC-474F-B5CE-A9E4DD7335C0}"/>
              </a:ext>
            </a:extLst>
          </p:cNvPr>
          <p:cNvPicPr>
            <a:picLocks noChangeAspect="1"/>
          </p:cNvPicPr>
          <p:nvPr/>
        </p:nvPicPr>
        <p:blipFill>
          <a:blip r:embed="rId2"/>
          <a:stretch>
            <a:fillRect/>
          </a:stretch>
        </p:blipFill>
        <p:spPr>
          <a:xfrm>
            <a:off x="3869268" y="4453249"/>
            <a:ext cx="7603190" cy="1822115"/>
          </a:xfrm>
          <a:prstGeom prst="rect">
            <a:avLst/>
          </a:prstGeom>
        </p:spPr>
      </p:pic>
    </p:spTree>
    <p:extLst>
      <p:ext uri="{BB962C8B-B14F-4D97-AF65-F5344CB8AC3E}">
        <p14:creationId xmlns:p14="http://schemas.microsoft.com/office/powerpoint/2010/main" val="2214553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A2D326-F0CA-4092-B12C-2B4FC0B19FA3}"/>
              </a:ext>
            </a:extLst>
          </p:cNvPr>
          <p:cNvSpPr>
            <a:spLocks noGrp="1"/>
          </p:cNvSpPr>
          <p:nvPr>
            <p:ph type="title"/>
          </p:nvPr>
        </p:nvSpPr>
        <p:spPr>
          <a:xfrm>
            <a:off x="252918" y="1123837"/>
            <a:ext cx="3151463" cy="4601183"/>
          </a:xfrm>
        </p:spPr>
        <p:txBody>
          <a:bodyPr/>
          <a:lstStyle/>
          <a:p>
            <a:r>
              <a:rPr lang="pt-BR" dirty="0"/>
              <a:t>VANCOMICINA</a:t>
            </a:r>
          </a:p>
        </p:txBody>
      </p:sp>
      <p:sp>
        <p:nvSpPr>
          <p:cNvPr id="3" name="Espaço Reservado para Conteúdo 2">
            <a:extLst>
              <a:ext uri="{FF2B5EF4-FFF2-40B4-BE49-F238E27FC236}">
                <a16:creationId xmlns:a16="http://schemas.microsoft.com/office/drawing/2014/main" id="{8A62DA52-99BC-435A-81B6-1CAE31361342}"/>
              </a:ext>
            </a:extLst>
          </p:cNvPr>
          <p:cNvSpPr>
            <a:spLocks noGrp="1"/>
          </p:cNvSpPr>
          <p:nvPr>
            <p:ph idx="1"/>
          </p:nvPr>
        </p:nvSpPr>
        <p:spPr/>
        <p:txBody>
          <a:bodyPr/>
          <a:lstStyle/>
          <a:p>
            <a:r>
              <a:rPr lang="pt-BR" dirty="0" err="1"/>
              <a:t>Glicopeptídeo</a:t>
            </a:r>
            <a:r>
              <a:rPr lang="pt-BR" dirty="0"/>
              <a:t> tricíclico.</a:t>
            </a:r>
          </a:p>
          <a:p>
            <a:r>
              <a:rPr lang="pt-BR" dirty="0"/>
              <a:t>MECANISMO DE AÇÃO: </a:t>
            </a:r>
          </a:p>
          <a:p>
            <a:pPr lvl="1"/>
            <a:r>
              <a:rPr lang="pt-BR" dirty="0"/>
              <a:t> Inibe a síntese de </a:t>
            </a:r>
            <a:r>
              <a:rPr lang="pt-BR" dirty="0" err="1"/>
              <a:t>fosfolipídeos</a:t>
            </a:r>
            <a:r>
              <a:rPr lang="pt-BR" dirty="0"/>
              <a:t> da parede celular bacteriana, bem como a polimerização do </a:t>
            </a:r>
            <a:r>
              <a:rPr lang="pt-BR" dirty="0" err="1"/>
              <a:t>peptideoglicano</a:t>
            </a:r>
            <a:r>
              <a:rPr lang="pt-BR" dirty="0"/>
              <a:t> de modo tempo-dependente.</a:t>
            </a:r>
          </a:p>
          <a:p>
            <a:r>
              <a:rPr lang="pt-BR" dirty="0"/>
              <a:t>ESPECTRO DE AÇÃO: </a:t>
            </a:r>
          </a:p>
          <a:p>
            <a:pPr lvl="1"/>
            <a:r>
              <a:rPr lang="pt-BR" dirty="0"/>
              <a:t>Eficaz contra </a:t>
            </a:r>
            <a:r>
              <a:rPr lang="pt-BR" dirty="0" err="1"/>
              <a:t>SAMRs</a:t>
            </a:r>
            <a:r>
              <a:rPr lang="pt-BR" dirty="0"/>
              <a:t>, </a:t>
            </a:r>
            <a:r>
              <a:rPr lang="pt-BR" dirty="0" err="1"/>
              <a:t>SEMRs</a:t>
            </a:r>
            <a:r>
              <a:rPr lang="pt-BR" dirty="0"/>
              <a:t>, gram-positivos e </a:t>
            </a:r>
            <a:r>
              <a:rPr lang="pt-BR" dirty="0" err="1"/>
              <a:t>enterococos</a:t>
            </a:r>
            <a:r>
              <a:rPr lang="pt-BR" dirty="0"/>
              <a:t>. </a:t>
            </a:r>
          </a:p>
          <a:p>
            <a:pPr lvl="1"/>
            <a:r>
              <a:rPr lang="pt-BR" dirty="0"/>
              <a:t>Atua sinergicamente com os aminoglicosídeos. </a:t>
            </a:r>
          </a:p>
          <a:p>
            <a:r>
              <a:rPr lang="pt-BR" dirty="0"/>
              <a:t>RESISTÊNCIA: </a:t>
            </a:r>
          </a:p>
          <a:p>
            <a:pPr lvl="1"/>
            <a:r>
              <a:rPr lang="pt-BR" dirty="0"/>
              <a:t>Mesma das penicilinas. </a:t>
            </a:r>
          </a:p>
        </p:txBody>
      </p:sp>
      <p:pic>
        <p:nvPicPr>
          <p:cNvPr id="4" name="Imagem 3">
            <a:extLst>
              <a:ext uri="{FF2B5EF4-FFF2-40B4-BE49-F238E27FC236}">
                <a16:creationId xmlns:a16="http://schemas.microsoft.com/office/drawing/2014/main" id="{2396BCE7-D7E1-4B8B-8F85-56FD798F9154}"/>
              </a:ext>
            </a:extLst>
          </p:cNvPr>
          <p:cNvPicPr>
            <a:picLocks noChangeAspect="1"/>
          </p:cNvPicPr>
          <p:nvPr/>
        </p:nvPicPr>
        <p:blipFill>
          <a:blip r:embed="rId2"/>
          <a:stretch>
            <a:fillRect/>
          </a:stretch>
        </p:blipFill>
        <p:spPr>
          <a:xfrm>
            <a:off x="7367075" y="4558518"/>
            <a:ext cx="3619500" cy="1905000"/>
          </a:xfrm>
          <a:prstGeom prst="rect">
            <a:avLst/>
          </a:prstGeom>
        </p:spPr>
      </p:pic>
    </p:spTree>
    <p:extLst>
      <p:ext uri="{BB962C8B-B14F-4D97-AF65-F5344CB8AC3E}">
        <p14:creationId xmlns:p14="http://schemas.microsoft.com/office/powerpoint/2010/main" val="972693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E36ABA-280B-49A0-AE75-35ED65F38747}"/>
              </a:ext>
            </a:extLst>
          </p:cNvPr>
          <p:cNvSpPr>
            <a:spLocks noGrp="1"/>
          </p:cNvSpPr>
          <p:nvPr>
            <p:ph type="title"/>
          </p:nvPr>
        </p:nvSpPr>
        <p:spPr>
          <a:xfrm>
            <a:off x="224784" y="1123836"/>
            <a:ext cx="3193666" cy="4601183"/>
          </a:xfrm>
        </p:spPr>
        <p:txBody>
          <a:bodyPr/>
          <a:lstStyle/>
          <a:p>
            <a:r>
              <a:rPr lang="pt-BR" dirty="0"/>
              <a:t>VANCOMICINA</a:t>
            </a:r>
          </a:p>
        </p:txBody>
      </p:sp>
      <p:sp>
        <p:nvSpPr>
          <p:cNvPr id="3" name="Espaço Reservado para Conteúdo 2">
            <a:extLst>
              <a:ext uri="{FF2B5EF4-FFF2-40B4-BE49-F238E27FC236}">
                <a16:creationId xmlns:a16="http://schemas.microsoft.com/office/drawing/2014/main" id="{0934C766-B616-4F93-B758-149A6FBF2C69}"/>
              </a:ext>
            </a:extLst>
          </p:cNvPr>
          <p:cNvSpPr>
            <a:spLocks noGrp="1"/>
          </p:cNvSpPr>
          <p:nvPr>
            <p:ph idx="1"/>
          </p:nvPr>
        </p:nvSpPr>
        <p:spPr>
          <a:xfrm>
            <a:off x="3601329" y="801857"/>
            <a:ext cx="7625342" cy="3297819"/>
          </a:xfrm>
        </p:spPr>
        <p:txBody>
          <a:bodyPr/>
          <a:lstStyle/>
          <a:p>
            <a:r>
              <a:rPr lang="pt-BR" sz="2400" dirty="0"/>
              <a:t>FARMACOCINÉTICA: </a:t>
            </a:r>
          </a:p>
          <a:p>
            <a:pPr lvl="1"/>
            <a:r>
              <a:rPr lang="pt-BR" sz="2400" dirty="0"/>
              <a:t>Infusão IV lenta</a:t>
            </a:r>
          </a:p>
          <a:p>
            <a:pPr lvl="1"/>
            <a:r>
              <a:rPr lang="pt-BR" sz="2400" dirty="0"/>
              <a:t>Uso por via oral para tratamento de colite  induzida por ATB. </a:t>
            </a:r>
          </a:p>
          <a:p>
            <a:pPr lvl="1"/>
            <a:r>
              <a:rPr lang="pt-BR" sz="2400" dirty="0"/>
              <a:t>Excretado por filtração glomerular. </a:t>
            </a:r>
          </a:p>
          <a:p>
            <a:pPr lvl="1"/>
            <a:r>
              <a:rPr lang="pt-BR" sz="2400" dirty="0"/>
              <a:t>Penetra o LCR se as meninges estiverem inflamadas.</a:t>
            </a:r>
          </a:p>
          <a:p>
            <a:r>
              <a:rPr lang="pt-BR" sz="2400" dirty="0"/>
              <a:t>EFEITOS ADVERSOS: </a:t>
            </a:r>
          </a:p>
          <a:p>
            <a:endParaRPr lang="pt-BR" dirty="0"/>
          </a:p>
        </p:txBody>
      </p:sp>
      <p:pic>
        <p:nvPicPr>
          <p:cNvPr id="4" name="Imagem 3">
            <a:extLst>
              <a:ext uri="{FF2B5EF4-FFF2-40B4-BE49-F238E27FC236}">
                <a16:creationId xmlns:a16="http://schemas.microsoft.com/office/drawing/2014/main" id="{7757C2FE-6262-4105-BCF8-6FAB3D06B622}"/>
              </a:ext>
            </a:extLst>
          </p:cNvPr>
          <p:cNvPicPr>
            <a:picLocks noChangeAspect="1"/>
          </p:cNvPicPr>
          <p:nvPr/>
        </p:nvPicPr>
        <p:blipFill rotWithShape="1">
          <a:blip r:embed="rId2"/>
          <a:srcRect l="22846" t="24192" r="61462" b="44862"/>
          <a:stretch/>
        </p:blipFill>
        <p:spPr>
          <a:xfrm>
            <a:off x="7343337" y="3726883"/>
            <a:ext cx="2386818" cy="2646343"/>
          </a:xfrm>
          <a:prstGeom prst="rect">
            <a:avLst/>
          </a:prstGeom>
        </p:spPr>
      </p:pic>
      <p:pic>
        <p:nvPicPr>
          <p:cNvPr id="5" name="Imagem 4">
            <a:extLst>
              <a:ext uri="{FF2B5EF4-FFF2-40B4-BE49-F238E27FC236}">
                <a16:creationId xmlns:a16="http://schemas.microsoft.com/office/drawing/2014/main" id="{6662B7E5-D4AF-4D15-A924-8DFC985115CB}"/>
              </a:ext>
            </a:extLst>
          </p:cNvPr>
          <p:cNvPicPr>
            <a:picLocks noChangeAspect="1"/>
          </p:cNvPicPr>
          <p:nvPr/>
        </p:nvPicPr>
        <p:blipFill rotWithShape="1">
          <a:blip r:embed="rId2"/>
          <a:srcRect l="22961" t="55829" r="61347" b="12728"/>
          <a:stretch/>
        </p:blipFill>
        <p:spPr>
          <a:xfrm>
            <a:off x="4590758" y="3726883"/>
            <a:ext cx="2386818" cy="2688897"/>
          </a:xfrm>
          <a:prstGeom prst="rect">
            <a:avLst/>
          </a:prstGeom>
        </p:spPr>
      </p:pic>
    </p:spTree>
    <p:extLst>
      <p:ext uri="{BB962C8B-B14F-4D97-AF65-F5344CB8AC3E}">
        <p14:creationId xmlns:p14="http://schemas.microsoft.com/office/powerpoint/2010/main" val="2437709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9C69C2-D825-4139-845A-80803D7EAEE0}"/>
              </a:ext>
            </a:extLst>
          </p:cNvPr>
          <p:cNvSpPr>
            <a:spLocks noGrp="1"/>
          </p:cNvSpPr>
          <p:nvPr>
            <p:ph type="title"/>
          </p:nvPr>
        </p:nvSpPr>
        <p:spPr>
          <a:xfrm>
            <a:off x="252919" y="1123837"/>
            <a:ext cx="3067056" cy="4601183"/>
          </a:xfrm>
        </p:spPr>
        <p:txBody>
          <a:bodyPr/>
          <a:lstStyle/>
          <a:p>
            <a:r>
              <a:rPr lang="pt-BR" dirty="0"/>
              <a:t>DAPTOMICINA</a:t>
            </a:r>
          </a:p>
        </p:txBody>
      </p:sp>
      <p:sp>
        <p:nvSpPr>
          <p:cNvPr id="3" name="Espaço Reservado para Conteúdo 2">
            <a:extLst>
              <a:ext uri="{FF2B5EF4-FFF2-40B4-BE49-F238E27FC236}">
                <a16:creationId xmlns:a16="http://schemas.microsoft.com/office/drawing/2014/main" id="{7CD9B722-3251-4797-AD0F-12253EF05620}"/>
              </a:ext>
            </a:extLst>
          </p:cNvPr>
          <p:cNvSpPr>
            <a:spLocks noGrp="1"/>
          </p:cNvSpPr>
          <p:nvPr>
            <p:ph idx="1"/>
          </p:nvPr>
        </p:nvSpPr>
        <p:spPr/>
        <p:txBody>
          <a:bodyPr/>
          <a:lstStyle/>
          <a:p>
            <a:r>
              <a:rPr lang="pt-BR" dirty="0"/>
              <a:t>Antibiótico </a:t>
            </a:r>
            <a:r>
              <a:rPr lang="pt-BR" dirty="0" err="1"/>
              <a:t>lipopeptídeo</a:t>
            </a:r>
            <a:r>
              <a:rPr lang="pt-BR" dirty="0"/>
              <a:t> cíclico </a:t>
            </a:r>
          </a:p>
          <a:p>
            <a:r>
              <a:rPr lang="pt-BR" dirty="0"/>
              <a:t>MECANISMO DE AÇÃO: </a:t>
            </a:r>
          </a:p>
          <a:p>
            <a:pPr lvl="1"/>
            <a:r>
              <a:rPr lang="pt-BR" dirty="0"/>
              <a:t>Induz rápida despolarização da membrana, desorganizando seus múltiplos aspectos funcionais e inibindo a síntese de DNA, RNA e proteínas.</a:t>
            </a:r>
          </a:p>
          <a:p>
            <a:r>
              <a:rPr lang="pt-BR" dirty="0"/>
              <a:t>ESPECTRO ANTIMICROBIANO: </a:t>
            </a:r>
          </a:p>
          <a:p>
            <a:pPr lvl="1"/>
            <a:r>
              <a:rPr lang="pt-BR" dirty="0"/>
              <a:t>Limitado aos gram-positivos.</a:t>
            </a:r>
          </a:p>
          <a:p>
            <a:pPr lvl="1"/>
            <a:r>
              <a:rPr lang="pt-BR" dirty="0"/>
              <a:t>Nunca deve ser usada no tratamento de pneumonias.</a:t>
            </a:r>
          </a:p>
          <a:p>
            <a:r>
              <a:rPr lang="pt-BR" dirty="0"/>
              <a:t>EFEITOS ADVERSOS: </a:t>
            </a:r>
          </a:p>
          <a:p>
            <a:pPr lvl="1"/>
            <a:r>
              <a:rPr lang="pt-BR" dirty="0"/>
              <a:t>Constipação</a:t>
            </a:r>
          </a:p>
          <a:p>
            <a:pPr lvl="1"/>
            <a:r>
              <a:rPr lang="pt-BR" dirty="0"/>
              <a:t>Náuseas</a:t>
            </a:r>
          </a:p>
          <a:p>
            <a:pPr lvl="1"/>
            <a:r>
              <a:rPr lang="pt-BR" dirty="0" err="1"/>
              <a:t>Cefaléia</a:t>
            </a:r>
            <a:endParaRPr lang="pt-BR" dirty="0"/>
          </a:p>
          <a:p>
            <a:pPr lvl="1"/>
            <a:r>
              <a:rPr lang="pt-BR" dirty="0"/>
              <a:t>Mialgia</a:t>
            </a:r>
          </a:p>
          <a:p>
            <a:pPr lvl="1"/>
            <a:r>
              <a:rPr lang="pt-BR" dirty="0"/>
              <a:t>Insônia</a:t>
            </a:r>
          </a:p>
          <a:p>
            <a:pPr lvl="1"/>
            <a:endParaRPr lang="pt-BR" dirty="0"/>
          </a:p>
        </p:txBody>
      </p:sp>
      <p:pic>
        <p:nvPicPr>
          <p:cNvPr id="4" name="Imagem 3">
            <a:extLst>
              <a:ext uri="{FF2B5EF4-FFF2-40B4-BE49-F238E27FC236}">
                <a16:creationId xmlns:a16="http://schemas.microsoft.com/office/drawing/2014/main" id="{0B350F1B-2316-4363-B507-C90EAEF726EC}"/>
              </a:ext>
            </a:extLst>
          </p:cNvPr>
          <p:cNvPicPr>
            <a:picLocks noChangeAspect="1"/>
          </p:cNvPicPr>
          <p:nvPr/>
        </p:nvPicPr>
        <p:blipFill>
          <a:blip r:embed="rId2"/>
          <a:stretch>
            <a:fillRect/>
          </a:stretch>
        </p:blipFill>
        <p:spPr>
          <a:xfrm>
            <a:off x="8314007" y="3951629"/>
            <a:ext cx="2870462" cy="2870462"/>
          </a:xfrm>
          <a:prstGeom prst="rect">
            <a:avLst/>
          </a:prstGeom>
        </p:spPr>
      </p:pic>
    </p:spTree>
    <p:extLst>
      <p:ext uri="{BB962C8B-B14F-4D97-AF65-F5344CB8AC3E}">
        <p14:creationId xmlns:p14="http://schemas.microsoft.com/office/powerpoint/2010/main" val="4132856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A870D-893C-4E04-BAFA-CBC648E29244}"/>
              </a:ext>
            </a:extLst>
          </p:cNvPr>
          <p:cNvSpPr>
            <a:spLocks noGrp="1"/>
          </p:cNvSpPr>
          <p:nvPr>
            <p:ph type="title"/>
          </p:nvPr>
        </p:nvSpPr>
        <p:spPr>
          <a:xfrm>
            <a:off x="252919" y="1123837"/>
            <a:ext cx="3095192" cy="4601183"/>
          </a:xfrm>
        </p:spPr>
        <p:txBody>
          <a:bodyPr/>
          <a:lstStyle/>
          <a:p>
            <a:r>
              <a:rPr lang="pt-BR" dirty="0"/>
              <a:t>TELAVANCINA</a:t>
            </a:r>
          </a:p>
        </p:txBody>
      </p:sp>
      <p:sp>
        <p:nvSpPr>
          <p:cNvPr id="3" name="Espaço Reservado para Conteúdo 2">
            <a:extLst>
              <a:ext uri="{FF2B5EF4-FFF2-40B4-BE49-F238E27FC236}">
                <a16:creationId xmlns:a16="http://schemas.microsoft.com/office/drawing/2014/main" id="{2ADA68FD-9CF4-4154-998B-07C69169A08F}"/>
              </a:ext>
            </a:extLst>
          </p:cNvPr>
          <p:cNvSpPr>
            <a:spLocks noGrp="1"/>
          </p:cNvSpPr>
          <p:nvPr>
            <p:ph idx="1"/>
          </p:nvPr>
        </p:nvSpPr>
        <p:spPr>
          <a:xfrm>
            <a:off x="3869268" y="864108"/>
            <a:ext cx="6695569" cy="3384335"/>
          </a:xfrm>
        </p:spPr>
        <p:txBody>
          <a:bodyPr>
            <a:normAutofit lnSpcReduction="10000"/>
          </a:bodyPr>
          <a:lstStyle/>
          <a:p>
            <a:r>
              <a:rPr lang="pt-BR" dirty="0"/>
              <a:t> </a:t>
            </a:r>
            <a:r>
              <a:rPr lang="pt-BR" sz="2400" dirty="0"/>
              <a:t>Antibacteriano </a:t>
            </a:r>
            <a:r>
              <a:rPr lang="pt-BR" sz="2400" dirty="0" err="1"/>
              <a:t>lipoglicopeptídico</a:t>
            </a:r>
            <a:r>
              <a:rPr lang="pt-BR" sz="2400" dirty="0"/>
              <a:t> semissintético derivado sintético da vancomicina.</a:t>
            </a:r>
          </a:p>
          <a:p>
            <a:r>
              <a:rPr lang="pt-BR" sz="2400" dirty="0"/>
              <a:t>MECANISMO DE AÇÃO: </a:t>
            </a:r>
          </a:p>
          <a:p>
            <a:pPr lvl="1"/>
            <a:r>
              <a:rPr lang="pt-BR" sz="2400" dirty="0"/>
              <a:t>Como a vancomicina, a </a:t>
            </a:r>
            <a:r>
              <a:rPr lang="pt-BR" sz="2400" dirty="0" err="1"/>
              <a:t>telavancina</a:t>
            </a:r>
            <a:r>
              <a:rPr lang="pt-BR" sz="2400" dirty="0"/>
              <a:t> inibe a síntese da parede celular bacteriana e causa ruptura da membrana celular. </a:t>
            </a:r>
          </a:p>
          <a:p>
            <a:r>
              <a:rPr lang="pt-BR" sz="2400" dirty="0"/>
              <a:t>ESPECTRO DE AÇÃO: </a:t>
            </a:r>
          </a:p>
          <a:p>
            <a:pPr lvl="1"/>
            <a:r>
              <a:rPr lang="pt-BR" sz="2400" dirty="0"/>
              <a:t>Eficaz contra gram-positivos resistentes. </a:t>
            </a:r>
          </a:p>
          <a:p>
            <a:r>
              <a:rPr lang="pt-BR" sz="2400" dirty="0"/>
              <a:t>EFEITOS ADVERSOS: </a:t>
            </a:r>
          </a:p>
          <a:p>
            <a:endParaRPr lang="pt-BR" dirty="0"/>
          </a:p>
        </p:txBody>
      </p:sp>
      <p:pic>
        <p:nvPicPr>
          <p:cNvPr id="4" name="Imagem 3">
            <a:extLst>
              <a:ext uri="{FF2B5EF4-FFF2-40B4-BE49-F238E27FC236}">
                <a16:creationId xmlns:a16="http://schemas.microsoft.com/office/drawing/2014/main" id="{2C3704C6-84CB-4710-922C-456C9DD7BDF0}"/>
              </a:ext>
            </a:extLst>
          </p:cNvPr>
          <p:cNvPicPr>
            <a:picLocks noChangeAspect="1"/>
          </p:cNvPicPr>
          <p:nvPr/>
        </p:nvPicPr>
        <p:blipFill rotWithShape="1">
          <a:blip r:embed="rId2"/>
          <a:srcRect l="54346" t="29118" r="21414" b="55387"/>
          <a:stretch/>
        </p:blipFill>
        <p:spPr>
          <a:xfrm>
            <a:off x="7991101" y="3963044"/>
            <a:ext cx="3699151" cy="1329397"/>
          </a:xfrm>
          <a:prstGeom prst="rect">
            <a:avLst/>
          </a:prstGeom>
        </p:spPr>
      </p:pic>
      <p:pic>
        <p:nvPicPr>
          <p:cNvPr id="5" name="Imagem 4">
            <a:extLst>
              <a:ext uri="{FF2B5EF4-FFF2-40B4-BE49-F238E27FC236}">
                <a16:creationId xmlns:a16="http://schemas.microsoft.com/office/drawing/2014/main" id="{D9F65170-3AEE-4814-B70B-CA3F0AFD0F53}"/>
              </a:ext>
            </a:extLst>
          </p:cNvPr>
          <p:cNvPicPr>
            <a:picLocks noChangeAspect="1"/>
          </p:cNvPicPr>
          <p:nvPr/>
        </p:nvPicPr>
        <p:blipFill rotWithShape="1">
          <a:blip r:embed="rId2"/>
          <a:srcRect l="54346" t="45039" r="19231" b="24911"/>
          <a:stretch/>
        </p:blipFill>
        <p:spPr>
          <a:xfrm>
            <a:off x="3977562" y="4009292"/>
            <a:ext cx="4013539" cy="2566299"/>
          </a:xfrm>
          <a:prstGeom prst="rect">
            <a:avLst/>
          </a:prstGeom>
        </p:spPr>
      </p:pic>
    </p:spTree>
    <p:extLst>
      <p:ext uri="{BB962C8B-B14F-4D97-AF65-F5344CB8AC3E}">
        <p14:creationId xmlns:p14="http://schemas.microsoft.com/office/powerpoint/2010/main" val="2030864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descr="Uma imagem contendo animal, invertebrado&#10;&#10;Descrição gerada com muito alta confiança">
            <a:extLst>
              <a:ext uri="{FF2B5EF4-FFF2-40B4-BE49-F238E27FC236}">
                <a16:creationId xmlns:a16="http://schemas.microsoft.com/office/drawing/2014/main" id="{8D76CD1F-CC98-44AC-8B27-367096095CBD}"/>
              </a:ext>
            </a:extLst>
          </p:cNvPr>
          <p:cNvPicPr>
            <a:picLocks noChangeAspect="1"/>
          </p:cNvPicPr>
          <p:nvPr/>
        </p:nvPicPr>
        <p:blipFill rotWithShape="1">
          <a:blip r:embed="rId2">
            <a:alphaModFix amt="35000"/>
            <a:extLst/>
          </a:blip>
          <a:srcRect b="11417"/>
          <a:stretch/>
        </p:blipFill>
        <p:spPr>
          <a:xfrm>
            <a:off x="20" y="58499"/>
            <a:ext cx="12191980" cy="6857990"/>
          </a:xfrm>
          <a:prstGeom prst="rect">
            <a:avLst/>
          </a:prstGeom>
        </p:spPr>
      </p:pic>
      <p:sp>
        <p:nvSpPr>
          <p:cNvPr id="2" name="Título 1">
            <a:extLst>
              <a:ext uri="{FF2B5EF4-FFF2-40B4-BE49-F238E27FC236}">
                <a16:creationId xmlns:a16="http://schemas.microsoft.com/office/drawing/2014/main" id="{FE92771D-4816-4282-A05E-D927416E758F}"/>
              </a:ext>
            </a:extLst>
          </p:cNvPr>
          <p:cNvSpPr>
            <a:spLocks noGrp="1"/>
          </p:cNvSpPr>
          <p:nvPr>
            <p:ph type="ctrTitle"/>
          </p:nvPr>
        </p:nvSpPr>
        <p:spPr>
          <a:xfrm>
            <a:off x="1100014" y="1086678"/>
            <a:ext cx="10469133" cy="5415104"/>
          </a:xfrm>
        </p:spPr>
        <p:txBody>
          <a:bodyPr>
            <a:normAutofit/>
          </a:bodyPr>
          <a:lstStyle/>
          <a:p>
            <a:pPr algn="ctr"/>
            <a:r>
              <a:rPr lang="pt-BR" dirty="0">
                <a:solidFill>
                  <a:schemeClr val="tx1"/>
                </a:solidFill>
              </a:rPr>
              <a:t>QUINOLONAS, ANTAGONISTAS DO ÁCIDO FÓLICO E ANTISSÉPTICOS DO TRATO URINÁRIO</a:t>
            </a:r>
          </a:p>
        </p:txBody>
      </p:sp>
      <p:sp>
        <p:nvSpPr>
          <p:cNvPr id="3" name="Subtítulo 2">
            <a:extLst>
              <a:ext uri="{FF2B5EF4-FFF2-40B4-BE49-F238E27FC236}">
                <a16:creationId xmlns:a16="http://schemas.microsoft.com/office/drawing/2014/main" id="{F1C803B4-8400-4CA3-9D48-21D4D66D6913}"/>
              </a:ext>
            </a:extLst>
          </p:cNvPr>
          <p:cNvSpPr>
            <a:spLocks noGrp="1"/>
          </p:cNvSpPr>
          <p:nvPr>
            <p:ph type="subTitle" idx="1"/>
          </p:nvPr>
        </p:nvSpPr>
        <p:spPr>
          <a:xfrm>
            <a:off x="1100015" y="4670246"/>
            <a:ext cx="7315200" cy="914400"/>
          </a:xfrm>
        </p:spPr>
        <p:txBody>
          <a:bodyPr>
            <a:normAutofit/>
          </a:bodyPr>
          <a:lstStyle/>
          <a:p>
            <a:endParaRPr lang="pt-BR" dirty="0">
              <a:solidFill>
                <a:schemeClr val="tx1"/>
              </a:solidFill>
            </a:endParaRPr>
          </a:p>
        </p:txBody>
      </p:sp>
    </p:spTree>
    <p:extLst>
      <p:ext uri="{BB962C8B-B14F-4D97-AF65-F5344CB8AC3E}">
        <p14:creationId xmlns:p14="http://schemas.microsoft.com/office/powerpoint/2010/main" val="1659664647"/>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DA666-2F56-41D0-960A-C020D406B8B3}"/>
              </a:ext>
            </a:extLst>
          </p:cNvPr>
          <p:cNvSpPr>
            <a:spLocks noGrp="1"/>
          </p:cNvSpPr>
          <p:nvPr>
            <p:ph type="title"/>
          </p:nvPr>
        </p:nvSpPr>
        <p:spPr/>
        <p:txBody>
          <a:bodyPr/>
          <a:lstStyle/>
          <a:p>
            <a:r>
              <a:rPr lang="pt-BR" dirty="0"/>
              <a:t>CLASSES </a:t>
            </a:r>
          </a:p>
        </p:txBody>
      </p:sp>
      <p:pic>
        <p:nvPicPr>
          <p:cNvPr id="7" name="Espaço Reservado para Conteúdo 6">
            <a:extLst>
              <a:ext uri="{FF2B5EF4-FFF2-40B4-BE49-F238E27FC236}">
                <a16:creationId xmlns:a16="http://schemas.microsoft.com/office/drawing/2014/main" id="{FD742637-7AE6-43F9-8793-AB4BFA7F6890}"/>
              </a:ext>
            </a:extLst>
          </p:cNvPr>
          <p:cNvPicPr>
            <a:picLocks noGrp="1" noChangeAspect="1"/>
          </p:cNvPicPr>
          <p:nvPr>
            <p:ph idx="1"/>
          </p:nvPr>
        </p:nvPicPr>
        <p:blipFill>
          <a:blip r:embed="rId2"/>
          <a:stretch>
            <a:fillRect/>
          </a:stretch>
        </p:blipFill>
        <p:spPr>
          <a:xfrm>
            <a:off x="3776064" y="2247502"/>
            <a:ext cx="3624187" cy="3066620"/>
          </a:xfrm>
        </p:spPr>
      </p:pic>
      <p:pic>
        <p:nvPicPr>
          <p:cNvPr id="12" name="Imagem 11">
            <a:extLst>
              <a:ext uri="{FF2B5EF4-FFF2-40B4-BE49-F238E27FC236}">
                <a16:creationId xmlns:a16="http://schemas.microsoft.com/office/drawing/2014/main" id="{9DD2336C-0C14-4914-A1B9-910CACACC713}"/>
              </a:ext>
            </a:extLst>
          </p:cNvPr>
          <p:cNvPicPr>
            <a:picLocks noChangeAspect="1"/>
          </p:cNvPicPr>
          <p:nvPr/>
        </p:nvPicPr>
        <p:blipFill>
          <a:blip r:embed="rId3"/>
          <a:stretch>
            <a:fillRect/>
          </a:stretch>
        </p:blipFill>
        <p:spPr>
          <a:xfrm>
            <a:off x="7728002" y="1604672"/>
            <a:ext cx="3489682" cy="4120348"/>
          </a:xfrm>
          <a:prstGeom prst="rect">
            <a:avLst/>
          </a:prstGeom>
        </p:spPr>
      </p:pic>
    </p:spTree>
    <p:extLst>
      <p:ext uri="{BB962C8B-B14F-4D97-AF65-F5344CB8AC3E}">
        <p14:creationId xmlns:p14="http://schemas.microsoft.com/office/powerpoint/2010/main" val="2362753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A870D-893C-4E04-BAFA-CBC648E29244}"/>
              </a:ext>
            </a:extLst>
          </p:cNvPr>
          <p:cNvSpPr>
            <a:spLocks noGrp="1"/>
          </p:cNvSpPr>
          <p:nvPr>
            <p:ph type="title"/>
          </p:nvPr>
        </p:nvSpPr>
        <p:spPr>
          <a:xfrm>
            <a:off x="252919" y="1123837"/>
            <a:ext cx="3095192" cy="4601183"/>
          </a:xfrm>
        </p:spPr>
        <p:txBody>
          <a:bodyPr/>
          <a:lstStyle/>
          <a:p>
            <a:r>
              <a:rPr lang="pt-BR" dirty="0"/>
              <a:t>FLUOROQUI-NOLONAS</a:t>
            </a:r>
          </a:p>
        </p:txBody>
      </p:sp>
      <p:sp>
        <p:nvSpPr>
          <p:cNvPr id="3" name="Espaço Reservado para Conteúdo 2">
            <a:extLst>
              <a:ext uri="{FF2B5EF4-FFF2-40B4-BE49-F238E27FC236}">
                <a16:creationId xmlns:a16="http://schemas.microsoft.com/office/drawing/2014/main" id="{2ADA68FD-9CF4-4154-998B-07C69169A08F}"/>
              </a:ext>
            </a:extLst>
          </p:cNvPr>
          <p:cNvSpPr>
            <a:spLocks noGrp="1"/>
          </p:cNvSpPr>
          <p:nvPr>
            <p:ph idx="1"/>
          </p:nvPr>
        </p:nvSpPr>
        <p:spPr>
          <a:xfrm>
            <a:off x="3869268" y="864108"/>
            <a:ext cx="6695569" cy="4860912"/>
          </a:xfrm>
        </p:spPr>
        <p:txBody>
          <a:bodyPr>
            <a:normAutofit/>
          </a:bodyPr>
          <a:lstStyle/>
          <a:p>
            <a:r>
              <a:rPr lang="pt-BR" sz="2400" dirty="0"/>
              <a:t>MECANISMO DE AÇÃO:</a:t>
            </a:r>
          </a:p>
          <a:p>
            <a:pPr marL="0" indent="0">
              <a:buNone/>
            </a:pPr>
            <a:r>
              <a:rPr lang="pt-BR" sz="2400" dirty="0"/>
              <a:t>As </a:t>
            </a:r>
            <a:r>
              <a:rPr lang="pt-BR" sz="2400" dirty="0" err="1"/>
              <a:t>fluoroquinolonas</a:t>
            </a:r>
            <a:r>
              <a:rPr lang="pt-BR" sz="2400" dirty="0"/>
              <a:t> entram nas bactérias por difusão passiva através de </a:t>
            </a:r>
            <a:r>
              <a:rPr lang="pt-BR" sz="2400" dirty="0" err="1"/>
              <a:t>porinas</a:t>
            </a:r>
            <a:r>
              <a:rPr lang="pt-BR" sz="2400" dirty="0"/>
              <a:t>. Dentro da célula, elas inibem a replicação do DNA bacteriano interferindo na ação da </a:t>
            </a:r>
            <a:r>
              <a:rPr lang="pt-BR" sz="2400" dirty="0" err="1"/>
              <a:t>DNAgirase</a:t>
            </a:r>
            <a:r>
              <a:rPr lang="pt-BR" sz="2400" dirty="0"/>
              <a:t> (</a:t>
            </a:r>
            <a:r>
              <a:rPr lang="pt-BR" sz="2400" dirty="0" err="1"/>
              <a:t>topoisomerase</a:t>
            </a:r>
            <a:r>
              <a:rPr lang="pt-BR" sz="2400" dirty="0"/>
              <a:t> </a:t>
            </a:r>
            <a:r>
              <a:rPr lang="pt-BR" sz="2400" dirty="0" err="1"/>
              <a:t>ll</a:t>
            </a:r>
            <a:r>
              <a:rPr lang="pt-BR" sz="2400" dirty="0"/>
              <a:t>) e da </a:t>
            </a:r>
            <a:r>
              <a:rPr lang="pt-BR" sz="2400" dirty="0" err="1"/>
              <a:t>topoisomerase</a:t>
            </a:r>
            <a:r>
              <a:rPr lang="pt-BR" sz="2400" dirty="0"/>
              <a:t> IV durante o crescimento e a reprodução bacteriana.</a:t>
            </a:r>
          </a:p>
          <a:p>
            <a:pPr marL="0" indent="0">
              <a:buNone/>
            </a:pPr>
            <a:r>
              <a:rPr lang="pt-BR" sz="2400" dirty="0"/>
              <a:t>A ligação da </a:t>
            </a:r>
            <a:r>
              <a:rPr lang="pt-BR" sz="2400" dirty="0" err="1"/>
              <a:t>quinolona</a:t>
            </a:r>
            <a:r>
              <a:rPr lang="pt-BR" sz="2400" dirty="0"/>
              <a:t> a ambas as enzimas e ao DNA forma um complexo ternário que inibe a etapa de fechamento e pode causar a morte da célula induzindo a lise do DNA</a:t>
            </a:r>
          </a:p>
        </p:txBody>
      </p:sp>
    </p:spTree>
    <p:extLst>
      <p:ext uri="{BB962C8B-B14F-4D97-AF65-F5344CB8AC3E}">
        <p14:creationId xmlns:p14="http://schemas.microsoft.com/office/powerpoint/2010/main" val="1506402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A870D-893C-4E04-BAFA-CBC648E29244}"/>
              </a:ext>
            </a:extLst>
          </p:cNvPr>
          <p:cNvSpPr>
            <a:spLocks noGrp="1"/>
          </p:cNvSpPr>
          <p:nvPr>
            <p:ph type="title"/>
          </p:nvPr>
        </p:nvSpPr>
        <p:spPr>
          <a:xfrm>
            <a:off x="252919" y="1123837"/>
            <a:ext cx="3095192" cy="4601183"/>
          </a:xfrm>
        </p:spPr>
        <p:txBody>
          <a:bodyPr/>
          <a:lstStyle/>
          <a:p>
            <a:r>
              <a:rPr lang="pt-BR" dirty="0"/>
              <a:t>FLUOROQUI-NOLONAS</a:t>
            </a:r>
          </a:p>
        </p:txBody>
      </p:sp>
      <p:sp>
        <p:nvSpPr>
          <p:cNvPr id="3" name="Espaço Reservado para Conteúdo 2">
            <a:extLst>
              <a:ext uri="{FF2B5EF4-FFF2-40B4-BE49-F238E27FC236}">
                <a16:creationId xmlns:a16="http://schemas.microsoft.com/office/drawing/2014/main" id="{2ADA68FD-9CF4-4154-998B-07C69169A08F}"/>
              </a:ext>
            </a:extLst>
          </p:cNvPr>
          <p:cNvSpPr>
            <a:spLocks noGrp="1"/>
          </p:cNvSpPr>
          <p:nvPr>
            <p:ph idx="1"/>
          </p:nvPr>
        </p:nvSpPr>
        <p:spPr>
          <a:xfrm>
            <a:off x="3869268" y="864108"/>
            <a:ext cx="6695569" cy="4860912"/>
          </a:xfrm>
        </p:spPr>
        <p:txBody>
          <a:bodyPr anchor="t">
            <a:normAutofit/>
          </a:bodyPr>
          <a:lstStyle/>
          <a:p>
            <a:r>
              <a:rPr lang="pt-BR" sz="2400" dirty="0"/>
              <a:t>ESPECTRO ANTIMICROBIANO:</a:t>
            </a:r>
          </a:p>
          <a:p>
            <a:r>
              <a:rPr lang="pt-BR" sz="2400" dirty="0"/>
              <a:t> São bactericidas e exibem efeito bactericida concentração-dependente;</a:t>
            </a:r>
          </a:p>
          <a:p>
            <a:r>
              <a:rPr lang="pt-BR" sz="2400" dirty="0"/>
              <a:t>Tornou-se prática classificar as </a:t>
            </a:r>
            <a:r>
              <a:rPr lang="pt-BR" sz="2400" dirty="0" err="1"/>
              <a:t>fluoroquinolonas</a:t>
            </a:r>
            <a:r>
              <a:rPr lang="pt-BR" sz="2400" dirty="0"/>
              <a:t> em "gerações", com base nos seus "alvos" microbianos;</a:t>
            </a:r>
          </a:p>
          <a:p>
            <a:r>
              <a:rPr lang="pt-BR" sz="2400" dirty="0"/>
              <a:t>Primeira geração:  ácido </a:t>
            </a:r>
            <a:r>
              <a:rPr lang="pt-BR" sz="2400" dirty="0" err="1"/>
              <a:t>nalidíxico</a:t>
            </a:r>
            <a:r>
              <a:rPr lang="pt-BR" sz="2400" dirty="0"/>
              <a:t>;</a:t>
            </a:r>
          </a:p>
          <a:p>
            <a:r>
              <a:rPr lang="pt-BR" sz="2400" dirty="0"/>
              <a:t>Segunda geração: </a:t>
            </a:r>
            <a:r>
              <a:rPr lang="pt-BR" sz="2400" dirty="0" err="1"/>
              <a:t>ciprofloxacino</a:t>
            </a:r>
            <a:r>
              <a:rPr lang="pt-BR" sz="2400" dirty="0"/>
              <a:t> e </a:t>
            </a:r>
            <a:r>
              <a:rPr lang="pt-BR" sz="2400" dirty="0" err="1"/>
              <a:t>norfloxacino</a:t>
            </a:r>
            <a:r>
              <a:rPr lang="pt-BR" sz="2400" dirty="0"/>
              <a:t>;</a:t>
            </a:r>
          </a:p>
          <a:p>
            <a:r>
              <a:rPr lang="pt-BR" sz="2400" dirty="0"/>
              <a:t>Terceira geração: </a:t>
            </a:r>
            <a:r>
              <a:rPr lang="pt-BR" sz="2400" dirty="0" err="1"/>
              <a:t>levofloxacino</a:t>
            </a:r>
            <a:r>
              <a:rPr lang="pt-BR" sz="2400" dirty="0"/>
              <a:t>;</a:t>
            </a:r>
          </a:p>
          <a:p>
            <a:r>
              <a:rPr lang="pt-BR" sz="2400" dirty="0"/>
              <a:t>Quarta geração: </a:t>
            </a:r>
            <a:r>
              <a:rPr lang="pt-BR" sz="2400" dirty="0" err="1"/>
              <a:t>moxifloxacino</a:t>
            </a:r>
            <a:r>
              <a:rPr lang="pt-BR" sz="2400" dirty="0"/>
              <a:t>. </a:t>
            </a:r>
          </a:p>
          <a:p>
            <a:endParaRPr lang="pt-BR" sz="2400" dirty="0"/>
          </a:p>
          <a:p>
            <a:endParaRPr lang="pt-BR" sz="2400" dirty="0"/>
          </a:p>
        </p:txBody>
      </p:sp>
    </p:spTree>
    <p:extLst>
      <p:ext uri="{BB962C8B-B14F-4D97-AF65-F5344CB8AC3E}">
        <p14:creationId xmlns:p14="http://schemas.microsoft.com/office/powerpoint/2010/main" val="68952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AE7EAB-7D06-419C-B354-6D4EC8DD015B}"/>
              </a:ext>
            </a:extLst>
          </p:cNvPr>
          <p:cNvSpPr>
            <a:spLocks noGrp="1"/>
          </p:cNvSpPr>
          <p:nvPr>
            <p:ph type="title"/>
          </p:nvPr>
        </p:nvSpPr>
        <p:spPr/>
        <p:txBody>
          <a:bodyPr/>
          <a:lstStyle/>
          <a:p>
            <a:r>
              <a:rPr lang="pt-BR" dirty="0"/>
              <a:t>FLUOROQUI-NOLONAS</a:t>
            </a:r>
          </a:p>
        </p:txBody>
      </p:sp>
      <p:pic>
        <p:nvPicPr>
          <p:cNvPr id="5" name="Espaço Reservado para Conteúdo 4">
            <a:extLst>
              <a:ext uri="{FF2B5EF4-FFF2-40B4-BE49-F238E27FC236}">
                <a16:creationId xmlns:a16="http://schemas.microsoft.com/office/drawing/2014/main" id="{33618D22-FC7F-4E08-B46D-22C606F0B10A}"/>
              </a:ext>
            </a:extLst>
          </p:cNvPr>
          <p:cNvPicPr>
            <a:picLocks noGrp="1" noChangeAspect="1"/>
          </p:cNvPicPr>
          <p:nvPr>
            <p:ph idx="1"/>
          </p:nvPr>
        </p:nvPicPr>
        <p:blipFill>
          <a:blip r:embed="rId2"/>
          <a:stretch>
            <a:fillRect/>
          </a:stretch>
        </p:blipFill>
        <p:spPr>
          <a:xfrm>
            <a:off x="3868737" y="1513921"/>
            <a:ext cx="7808921" cy="4078496"/>
          </a:xfrm>
        </p:spPr>
      </p:pic>
    </p:spTree>
    <p:extLst>
      <p:ext uri="{BB962C8B-B14F-4D97-AF65-F5344CB8AC3E}">
        <p14:creationId xmlns:p14="http://schemas.microsoft.com/office/powerpoint/2010/main" val="42320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3377E1A3-E5BC-403E-86B4-4C7EB36167CA}"/>
              </a:ext>
            </a:extLst>
          </p:cNvPr>
          <p:cNvSpPr>
            <a:spLocks noGrp="1"/>
          </p:cNvSpPr>
          <p:nvPr>
            <p:ph type="title"/>
          </p:nvPr>
        </p:nvSpPr>
        <p:spPr>
          <a:xfrm>
            <a:off x="289247" y="379528"/>
            <a:ext cx="6451110" cy="1255469"/>
          </a:xfrm>
        </p:spPr>
        <p:txBody>
          <a:bodyPr>
            <a:normAutofit/>
          </a:bodyPr>
          <a:lstStyle/>
          <a:p>
            <a:r>
              <a:rPr lang="pt-BR" dirty="0"/>
              <a:t>DIAGNÓSTICO</a:t>
            </a:r>
          </a:p>
        </p:txBody>
      </p:sp>
      <p:sp>
        <p:nvSpPr>
          <p:cNvPr id="3" name="Espaço Reservado para Conteúdo 2">
            <a:extLst>
              <a:ext uri="{FF2B5EF4-FFF2-40B4-BE49-F238E27FC236}">
                <a16:creationId xmlns:a16="http://schemas.microsoft.com/office/drawing/2014/main" id="{FC402963-7BBD-4033-B628-5571A0AA3276}"/>
              </a:ext>
            </a:extLst>
          </p:cNvPr>
          <p:cNvSpPr>
            <a:spLocks noGrp="1"/>
          </p:cNvSpPr>
          <p:nvPr>
            <p:ph idx="1"/>
          </p:nvPr>
        </p:nvSpPr>
        <p:spPr>
          <a:xfrm>
            <a:off x="300688" y="1511588"/>
            <a:ext cx="6451109" cy="3274586"/>
          </a:xfrm>
        </p:spPr>
        <p:txBody>
          <a:bodyPr anchor="t">
            <a:noAutofit/>
          </a:bodyPr>
          <a:lstStyle/>
          <a:p>
            <a:r>
              <a:rPr lang="pt-BR" dirty="0">
                <a:solidFill>
                  <a:srgbClr val="FFFFFF"/>
                </a:solidFill>
              </a:rPr>
              <a:t>ITU: marcada pelo crescimento de no mínimo 10^5 unidades formadoras de colônias por ml de urina, ou de 10^4 (idosos, infecção crônica e uso de antimicrobiano) em uma única amostra.</a:t>
            </a:r>
          </a:p>
          <a:p>
            <a:r>
              <a:rPr lang="pt-BR" dirty="0">
                <a:solidFill>
                  <a:srgbClr val="FFFFFF"/>
                </a:solidFill>
              </a:rPr>
              <a:t>BA: presença de no mínimo 10^5 unidades em duas amostras de urina, sem a presença dos sintomas. </a:t>
            </a:r>
          </a:p>
          <a:p>
            <a:r>
              <a:rPr lang="pt-BR" dirty="0">
                <a:solidFill>
                  <a:srgbClr val="FFFFFF"/>
                </a:solidFill>
              </a:rPr>
              <a:t>LABORATORIAL: </a:t>
            </a:r>
          </a:p>
          <a:p>
            <a:pPr lvl="1"/>
            <a:r>
              <a:rPr lang="pt-BR" sz="2000" dirty="0">
                <a:solidFill>
                  <a:srgbClr val="FFFFFF"/>
                </a:solidFill>
              </a:rPr>
              <a:t>EAS (</a:t>
            </a:r>
            <a:r>
              <a:rPr lang="pt-BR" sz="2000" dirty="0" err="1">
                <a:solidFill>
                  <a:srgbClr val="FFFFFF"/>
                </a:solidFill>
              </a:rPr>
              <a:t>leucocitúria</a:t>
            </a:r>
            <a:r>
              <a:rPr lang="pt-BR" sz="2000" dirty="0">
                <a:solidFill>
                  <a:srgbClr val="FFFFFF"/>
                </a:solidFill>
              </a:rPr>
              <a:t>, bacteriúria, hematúria)</a:t>
            </a:r>
          </a:p>
          <a:p>
            <a:pPr lvl="1"/>
            <a:r>
              <a:rPr lang="pt-BR" sz="2000" dirty="0">
                <a:solidFill>
                  <a:srgbClr val="FFFFFF"/>
                </a:solidFill>
              </a:rPr>
              <a:t>Urocultura (antibiograma)</a:t>
            </a:r>
          </a:p>
          <a:p>
            <a:pPr lvl="1"/>
            <a:r>
              <a:rPr lang="pt-BR" sz="2000" dirty="0">
                <a:solidFill>
                  <a:srgbClr val="FFFFFF"/>
                </a:solidFill>
              </a:rPr>
              <a:t>Teste de sensibilidade à antimicrobianos</a:t>
            </a:r>
          </a:p>
          <a:p>
            <a:pPr lvl="1"/>
            <a:r>
              <a:rPr lang="pt-BR" sz="2000" dirty="0">
                <a:solidFill>
                  <a:srgbClr val="FFFFFF"/>
                </a:solidFill>
              </a:rPr>
              <a:t>Hemocultura </a:t>
            </a:r>
          </a:p>
          <a:p>
            <a:r>
              <a:rPr lang="pt-BR" dirty="0">
                <a:solidFill>
                  <a:srgbClr val="FFFFFF"/>
                </a:solidFill>
              </a:rPr>
              <a:t>EXAMES DE IMAGEM:</a:t>
            </a:r>
          </a:p>
          <a:p>
            <a:pPr lvl="1"/>
            <a:r>
              <a:rPr lang="pt-BR" sz="2000" dirty="0">
                <a:solidFill>
                  <a:srgbClr val="FFFFFF"/>
                </a:solidFill>
              </a:rPr>
              <a:t>USG OU RNM </a:t>
            </a:r>
          </a:p>
        </p:txBody>
      </p:sp>
      <p:pic>
        <p:nvPicPr>
          <p:cNvPr id="4" name="Imagem 3">
            <a:extLst>
              <a:ext uri="{FF2B5EF4-FFF2-40B4-BE49-F238E27FC236}">
                <a16:creationId xmlns:a16="http://schemas.microsoft.com/office/drawing/2014/main" id="{4A2F9963-C8AD-4DA8-9DEF-69D2679B2C7F}"/>
              </a:ext>
            </a:extLst>
          </p:cNvPr>
          <p:cNvPicPr>
            <a:picLocks noChangeAspect="1"/>
          </p:cNvPicPr>
          <p:nvPr/>
        </p:nvPicPr>
        <p:blipFill rotWithShape="1">
          <a:blip r:embed="rId2"/>
          <a:srcRect l="35651" r="12963" b="2"/>
          <a:stretch/>
        </p:blipFill>
        <p:spPr>
          <a:xfrm>
            <a:off x="7545032" y="759599"/>
            <a:ext cx="3778286" cy="5330650"/>
          </a:xfrm>
          <a:prstGeom prst="rect">
            <a:avLst/>
          </a:prstGeom>
        </p:spPr>
      </p:pic>
    </p:spTree>
    <p:extLst>
      <p:ext uri="{BB962C8B-B14F-4D97-AF65-F5344CB8AC3E}">
        <p14:creationId xmlns:p14="http://schemas.microsoft.com/office/powerpoint/2010/main" val="2672391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AE7EAB-7D06-419C-B354-6D4EC8DD015B}"/>
              </a:ext>
            </a:extLst>
          </p:cNvPr>
          <p:cNvSpPr>
            <a:spLocks noGrp="1"/>
          </p:cNvSpPr>
          <p:nvPr>
            <p:ph type="title"/>
          </p:nvPr>
        </p:nvSpPr>
        <p:spPr/>
        <p:txBody>
          <a:bodyPr/>
          <a:lstStyle/>
          <a:p>
            <a:r>
              <a:rPr lang="pt-BR" dirty="0"/>
              <a:t>FLUOROQUI-NOLONAS</a:t>
            </a:r>
          </a:p>
        </p:txBody>
      </p:sp>
      <p:sp>
        <p:nvSpPr>
          <p:cNvPr id="4" name="Espaço Reservado para Conteúdo 3">
            <a:extLst>
              <a:ext uri="{FF2B5EF4-FFF2-40B4-BE49-F238E27FC236}">
                <a16:creationId xmlns:a16="http://schemas.microsoft.com/office/drawing/2014/main" id="{5F2938DD-3692-4000-BEA5-322DE82D8B9B}"/>
              </a:ext>
            </a:extLst>
          </p:cNvPr>
          <p:cNvSpPr>
            <a:spLocks noGrp="1"/>
          </p:cNvSpPr>
          <p:nvPr>
            <p:ph idx="1"/>
          </p:nvPr>
        </p:nvSpPr>
        <p:spPr/>
        <p:txBody>
          <a:bodyPr>
            <a:normAutofit/>
          </a:bodyPr>
          <a:lstStyle/>
          <a:p>
            <a:r>
              <a:rPr lang="pt-BR" dirty="0"/>
              <a:t>RESISTÊNCIA: </a:t>
            </a:r>
          </a:p>
          <a:p>
            <a:r>
              <a:rPr lang="pt-BR" dirty="0"/>
              <a:t>Quando as </a:t>
            </a:r>
            <a:r>
              <a:rPr lang="pt-BR" dirty="0" err="1"/>
              <a:t>fluoroquinolonas</a:t>
            </a:r>
            <a:r>
              <a:rPr lang="pt-BR" dirty="0"/>
              <a:t> foram introduzidas, havia otimismo de que elas não provocariam resistência. Infelizmente não foi o que aconteceu:</a:t>
            </a:r>
          </a:p>
          <a:p>
            <a:r>
              <a:rPr lang="pt-BR" dirty="0"/>
              <a:t>1. Alteração do local de ligação </a:t>
            </a:r>
            <a:r>
              <a:rPr lang="pt-BR" dirty="0">
                <a:sym typeface="Wingdings" panose="05000000000000000000" pitchFamily="2" charset="2"/>
              </a:rPr>
              <a:t></a:t>
            </a:r>
            <a:r>
              <a:rPr lang="pt-BR" dirty="0"/>
              <a:t> A resistência frequentemente é associada a mutações na </a:t>
            </a:r>
            <a:r>
              <a:rPr lang="pt-BR" dirty="0" err="1"/>
              <a:t>girase</a:t>
            </a:r>
            <a:r>
              <a:rPr lang="pt-BR" dirty="0"/>
              <a:t> e na </a:t>
            </a:r>
            <a:r>
              <a:rPr lang="pt-BR" dirty="0" err="1"/>
              <a:t>topoisomerase</a:t>
            </a:r>
            <a:r>
              <a:rPr lang="pt-BR" dirty="0"/>
              <a:t> IV. </a:t>
            </a:r>
          </a:p>
          <a:p>
            <a:r>
              <a:rPr lang="pt-BR" dirty="0"/>
              <a:t>2. Diminuição no acúmulo </a:t>
            </a:r>
            <a:r>
              <a:rPr lang="pt-BR" dirty="0">
                <a:sym typeface="Wingdings" panose="05000000000000000000" pitchFamily="2" charset="2"/>
              </a:rPr>
              <a:t> D</a:t>
            </a:r>
            <a:r>
              <a:rPr lang="pt-BR" dirty="0"/>
              <a:t>ois mecanismos. Um envolve diminuição do número de proteínas </a:t>
            </a:r>
            <a:r>
              <a:rPr lang="pt-BR" dirty="0" err="1"/>
              <a:t>porinas</a:t>
            </a:r>
            <a:r>
              <a:rPr lang="pt-BR" dirty="0"/>
              <a:t> na membrana externa das células resistentes. O outro mecanismo está associado a um sistema de </a:t>
            </a:r>
            <a:r>
              <a:rPr lang="pt-BR" dirty="0" err="1"/>
              <a:t>efluxo</a:t>
            </a:r>
            <a:r>
              <a:rPr lang="pt-BR" dirty="0"/>
              <a:t> energia dependente na membrana celular.</a:t>
            </a:r>
          </a:p>
        </p:txBody>
      </p:sp>
    </p:spTree>
    <p:extLst>
      <p:ext uri="{BB962C8B-B14F-4D97-AF65-F5344CB8AC3E}">
        <p14:creationId xmlns:p14="http://schemas.microsoft.com/office/powerpoint/2010/main" val="2898975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AE7EAB-7D06-419C-B354-6D4EC8DD015B}"/>
              </a:ext>
            </a:extLst>
          </p:cNvPr>
          <p:cNvSpPr>
            <a:spLocks noGrp="1"/>
          </p:cNvSpPr>
          <p:nvPr>
            <p:ph type="title"/>
          </p:nvPr>
        </p:nvSpPr>
        <p:spPr/>
        <p:txBody>
          <a:bodyPr/>
          <a:lstStyle/>
          <a:p>
            <a:r>
              <a:rPr lang="pt-BR" dirty="0"/>
              <a:t>FLUOROQUI-NOLONAS</a:t>
            </a:r>
          </a:p>
        </p:txBody>
      </p:sp>
      <p:sp>
        <p:nvSpPr>
          <p:cNvPr id="4" name="Espaço Reservado para Conteúdo 3">
            <a:extLst>
              <a:ext uri="{FF2B5EF4-FFF2-40B4-BE49-F238E27FC236}">
                <a16:creationId xmlns:a16="http://schemas.microsoft.com/office/drawing/2014/main" id="{5F2938DD-3692-4000-BEA5-322DE82D8B9B}"/>
              </a:ext>
            </a:extLst>
          </p:cNvPr>
          <p:cNvSpPr>
            <a:spLocks noGrp="1"/>
          </p:cNvSpPr>
          <p:nvPr>
            <p:ph idx="1"/>
          </p:nvPr>
        </p:nvSpPr>
        <p:spPr/>
        <p:txBody>
          <a:bodyPr>
            <a:normAutofit/>
          </a:bodyPr>
          <a:lstStyle/>
          <a:p>
            <a:r>
              <a:rPr lang="pt-BR" dirty="0"/>
              <a:t>FARMACOCINÉTICA:</a:t>
            </a:r>
          </a:p>
          <a:p>
            <a:r>
              <a:rPr lang="pt-BR" dirty="0"/>
              <a:t>1) ABSORÇÃO: A ingestão das </a:t>
            </a:r>
            <a:r>
              <a:rPr lang="pt-BR" dirty="0" err="1"/>
              <a:t>fluoroquinolonas</a:t>
            </a:r>
            <a:r>
              <a:rPr lang="pt-BR" dirty="0"/>
              <a:t> com </a:t>
            </a:r>
            <a:r>
              <a:rPr lang="pt-BR" dirty="0" err="1"/>
              <a:t>sucralfato</a:t>
            </a:r>
            <a:r>
              <a:rPr lang="pt-BR" dirty="0"/>
              <a:t>, antiácidos contendo alumínio ou magnésio ou complementos alimentares contendo ferro ou zinco, cálcio e outros cátions </a:t>
            </a:r>
            <a:r>
              <a:rPr lang="pt-BR" dirty="0" err="1"/>
              <a:t>divalentes</a:t>
            </a:r>
            <a:r>
              <a:rPr lang="pt-BR" dirty="0"/>
              <a:t> interferem na absorção desses antibacterianos. As </a:t>
            </a:r>
            <a:r>
              <a:rPr lang="pt-BR" dirty="0" err="1"/>
              <a:t>fluoroquinolonas</a:t>
            </a:r>
            <a:r>
              <a:rPr lang="pt-BR" dirty="0"/>
              <a:t> com meias-vidas mais longas (</a:t>
            </a:r>
            <a:r>
              <a:rPr lang="pt-BR" dirty="0" err="1"/>
              <a:t>Jevofloxacino</a:t>
            </a:r>
            <a:r>
              <a:rPr lang="pt-BR" dirty="0"/>
              <a:t> e </a:t>
            </a:r>
            <a:r>
              <a:rPr lang="pt-BR" dirty="0" err="1"/>
              <a:t>moxifloxacino</a:t>
            </a:r>
            <a:r>
              <a:rPr lang="pt-BR" dirty="0"/>
              <a:t>) permitem </a:t>
            </a:r>
            <a:r>
              <a:rPr lang="pt-BR" dirty="0" err="1"/>
              <a:t>dosificação</a:t>
            </a:r>
            <a:r>
              <a:rPr lang="pt-BR" dirty="0"/>
              <a:t> única/dia. </a:t>
            </a:r>
          </a:p>
          <a:p>
            <a:r>
              <a:rPr lang="pt-BR" dirty="0"/>
              <a:t>2)ELIMINAÇÃO: Todas as </a:t>
            </a:r>
            <a:r>
              <a:rPr lang="pt-BR" dirty="0" err="1"/>
              <a:t>fluoroquinolonas</a:t>
            </a:r>
            <a:r>
              <a:rPr lang="pt-BR" dirty="0"/>
              <a:t> se distribuem bem em todos os tecidos e líquidos orgânicos. Os níveis são elevados nos ossos, na urina (exceto </a:t>
            </a:r>
            <a:r>
              <a:rPr lang="pt-BR" dirty="0" err="1"/>
              <a:t>moxifloxacino</a:t>
            </a:r>
            <a:r>
              <a:rPr lang="pt-BR" dirty="0"/>
              <a:t>), nos rins e no tecido prostático (mas não no líquido prostático), e a concentração nos pulmões excede a concentração no soro. As </a:t>
            </a:r>
            <a:r>
              <a:rPr lang="pt-BR" dirty="0" err="1"/>
              <a:t>fluoroquinolonas</a:t>
            </a:r>
            <a:r>
              <a:rPr lang="pt-BR" dirty="0"/>
              <a:t> são excretadas principalmente por via renal.</a:t>
            </a:r>
          </a:p>
        </p:txBody>
      </p:sp>
    </p:spTree>
    <p:extLst>
      <p:ext uri="{BB962C8B-B14F-4D97-AF65-F5344CB8AC3E}">
        <p14:creationId xmlns:p14="http://schemas.microsoft.com/office/powerpoint/2010/main" val="1505048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AE7EAB-7D06-419C-B354-6D4EC8DD015B}"/>
              </a:ext>
            </a:extLst>
          </p:cNvPr>
          <p:cNvSpPr>
            <a:spLocks noGrp="1"/>
          </p:cNvSpPr>
          <p:nvPr>
            <p:ph type="title"/>
          </p:nvPr>
        </p:nvSpPr>
        <p:spPr/>
        <p:txBody>
          <a:bodyPr/>
          <a:lstStyle/>
          <a:p>
            <a:r>
              <a:rPr lang="pt-BR" dirty="0"/>
              <a:t>FLUOROQUI-NOLONAS</a:t>
            </a:r>
          </a:p>
        </p:txBody>
      </p:sp>
      <p:sp>
        <p:nvSpPr>
          <p:cNvPr id="4" name="Espaço Reservado para Conteúdo 3">
            <a:extLst>
              <a:ext uri="{FF2B5EF4-FFF2-40B4-BE49-F238E27FC236}">
                <a16:creationId xmlns:a16="http://schemas.microsoft.com/office/drawing/2014/main" id="{5F2938DD-3692-4000-BEA5-322DE82D8B9B}"/>
              </a:ext>
            </a:extLst>
          </p:cNvPr>
          <p:cNvSpPr>
            <a:spLocks noGrp="1"/>
          </p:cNvSpPr>
          <p:nvPr>
            <p:ph idx="1"/>
          </p:nvPr>
        </p:nvSpPr>
        <p:spPr>
          <a:xfrm>
            <a:off x="3670486" y="993912"/>
            <a:ext cx="7315200" cy="954157"/>
          </a:xfrm>
        </p:spPr>
        <p:txBody>
          <a:bodyPr>
            <a:normAutofit fontScale="85000" lnSpcReduction="10000"/>
          </a:bodyPr>
          <a:lstStyle/>
          <a:p>
            <a:r>
              <a:rPr lang="pt-BR" dirty="0"/>
              <a:t>REAÇÕES ADVERSAS: </a:t>
            </a:r>
            <a:r>
              <a:rPr lang="pt-BR" dirty="0" err="1"/>
              <a:t>fototoxicidade</a:t>
            </a:r>
            <a:r>
              <a:rPr lang="pt-BR" dirty="0"/>
              <a:t>, problemas no tecido conectivo.</a:t>
            </a:r>
          </a:p>
          <a:p>
            <a:r>
              <a:rPr lang="pt-BR" dirty="0"/>
              <a:t>  CONTRAINDICAÇÕES: não devem ser usados em pacientes predispostos a arritmias, pois podem prolongar o intervalo QT.</a:t>
            </a:r>
          </a:p>
          <a:p>
            <a:endParaRPr lang="pt-BR" dirty="0"/>
          </a:p>
        </p:txBody>
      </p:sp>
      <p:pic>
        <p:nvPicPr>
          <p:cNvPr id="5" name="Imagem 4">
            <a:extLst>
              <a:ext uri="{FF2B5EF4-FFF2-40B4-BE49-F238E27FC236}">
                <a16:creationId xmlns:a16="http://schemas.microsoft.com/office/drawing/2014/main" id="{ECEBE8E9-6687-443F-9030-36C8B7F0DDE6}"/>
              </a:ext>
            </a:extLst>
          </p:cNvPr>
          <p:cNvPicPr>
            <a:picLocks noChangeAspect="1"/>
          </p:cNvPicPr>
          <p:nvPr/>
        </p:nvPicPr>
        <p:blipFill>
          <a:blip r:embed="rId2"/>
          <a:stretch>
            <a:fillRect/>
          </a:stretch>
        </p:blipFill>
        <p:spPr>
          <a:xfrm>
            <a:off x="4161012" y="2098488"/>
            <a:ext cx="2438740" cy="4648849"/>
          </a:xfrm>
          <a:prstGeom prst="rect">
            <a:avLst/>
          </a:prstGeom>
        </p:spPr>
      </p:pic>
      <p:pic>
        <p:nvPicPr>
          <p:cNvPr id="7" name="Imagem 6">
            <a:extLst>
              <a:ext uri="{FF2B5EF4-FFF2-40B4-BE49-F238E27FC236}">
                <a16:creationId xmlns:a16="http://schemas.microsoft.com/office/drawing/2014/main" id="{CF3B5AB1-E231-49D0-9351-F1263B545E8A}"/>
              </a:ext>
            </a:extLst>
          </p:cNvPr>
          <p:cNvPicPr>
            <a:picLocks noChangeAspect="1"/>
          </p:cNvPicPr>
          <p:nvPr/>
        </p:nvPicPr>
        <p:blipFill>
          <a:blip r:embed="rId3"/>
          <a:stretch>
            <a:fillRect/>
          </a:stretch>
        </p:blipFill>
        <p:spPr>
          <a:xfrm>
            <a:off x="7328086" y="3795488"/>
            <a:ext cx="2472771" cy="2738661"/>
          </a:xfrm>
          <a:prstGeom prst="rect">
            <a:avLst/>
          </a:prstGeom>
        </p:spPr>
      </p:pic>
    </p:spTree>
    <p:extLst>
      <p:ext uri="{BB962C8B-B14F-4D97-AF65-F5344CB8AC3E}">
        <p14:creationId xmlns:p14="http://schemas.microsoft.com/office/powerpoint/2010/main" val="7201770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AE7EAB-7D06-419C-B354-6D4EC8DD015B}"/>
              </a:ext>
            </a:extLst>
          </p:cNvPr>
          <p:cNvSpPr>
            <a:spLocks noGrp="1"/>
          </p:cNvSpPr>
          <p:nvPr>
            <p:ph type="title"/>
          </p:nvPr>
        </p:nvSpPr>
        <p:spPr>
          <a:xfrm>
            <a:off x="0" y="1123837"/>
            <a:ext cx="3432678" cy="4601183"/>
          </a:xfrm>
        </p:spPr>
        <p:txBody>
          <a:bodyPr/>
          <a:lstStyle/>
          <a:p>
            <a:r>
              <a:rPr lang="pt-BR" dirty="0"/>
              <a:t>SULFONAMIDAS</a:t>
            </a:r>
          </a:p>
        </p:txBody>
      </p:sp>
      <p:sp>
        <p:nvSpPr>
          <p:cNvPr id="4" name="Espaço Reservado para Conteúdo 3">
            <a:extLst>
              <a:ext uri="{FF2B5EF4-FFF2-40B4-BE49-F238E27FC236}">
                <a16:creationId xmlns:a16="http://schemas.microsoft.com/office/drawing/2014/main" id="{5F2938DD-3692-4000-BEA5-322DE82D8B9B}"/>
              </a:ext>
            </a:extLst>
          </p:cNvPr>
          <p:cNvSpPr>
            <a:spLocks noGrp="1"/>
          </p:cNvSpPr>
          <p:nvPr>
            <p:ph idx="1"/>
          </p:nvPr>
        </p:nvSpPr>
        <p:spPr>
          <a:xfrm>
            <a:off x="3670486" y="993912"/>
            <a:ext cx="7315200" cy="5088836"/>
          </a:xfrm>
        </p:spPr>
        <p:txBody>
          <a:bodyPr>
            <a:normAutofit/>
          </a:bodyPr>
          <a:lstStyle/>
          <a:p>
            <a:r>
              <a:rPr lang="pt-BR" dirty="0"/>
              <a:t>MECANISMO DE AÇÃO: inibem a síntese bacteriana de ácido </a:t>
            </a:r>
            <a:r>
              <a:rPr lang="pt-BR" dirty="0" err="1"/>
              <a:t>di-hidrofólico</a:t>
            </a:r>
            <a:r>
              <a:rPr lang="pt-BR" dirty="0"/>
              <a:t> através da competição com o PABA pela enzima bacteriana, a </a:t>
            </a:r>
            <a:r>
              <a:rPr lang="pt-BR" dirty="0" err="1"/>
              <a:t>di-hidropteroatosintetase</a:t>
            </a:r>
            <a:r>
              <a:rPr lang="pt-BR" dirty="0"/>
              <a:t>. As sulfas são bacteriostáticas. </a:t>
            </a:r>
          </a:p>
          <a:p>
            <a:r>
              <a:rPr lang="pt-BR" dirty="0"/>
              <a:t>ESPECTRO ANTIBACTERIANO: são ativas contra algumas enterobactérias no trato urinário e </a:t>
            </a:r>
            <a:r>
              <a:rPr lang="pt-BR" dirty="0" err="1"/>
              <a:t>Nocardia</a:t>
            </a:r>
            <a:r>
              <a:rPr lang="pt-BR" dirty="0"/>
              <a:t>, além de algumas serem usadas para o tratamento da toxoplasmose.</a:t>
            </a:r>
          </a:p>
          <a:p>
            <a:r>
              <a:rPr lang="pt-BR" dirty="0"/>
              <a:t>RESISTÊNCIA: A resistência em geral é irreversível e pode ser devida:  </a:t>
            </a:r>
          </a:p>
          <a:p>
            <a:pPr marL="0" indent="0">
              <a:buNone/>
            </a:pPr>
            <a:r>
              <a:rPr lang="pt-BR" dirty="0"/>
              <a:t>1) à alteração da </a:t>
            </a:r>
            <a:r>
              <a:rPr lang="pt-BR" dirty="0" err="1"/>
              <a:t>di-hidropteroatosintetase</a:t>
            </a:r>
            <a:r>
              <a:rPr lang="pt-BR" dirty="0"/>
              <a:t>; </a:t>
            </a:r>
          </a:p>
          <a:p>
            <a:pPr marL="0" indent="0">
              <a:buNone/>
            </a:pPr>
            <a:r>
              <a:rPr lang="pt-BR" dirty="0"/>
              <a:t>2) à diminuição da permeabilidade celular às </a:t>
            </a:r>
            <a:r>
              <a:rPr lang="pt-BR" dirty="0" err="1"/>
              <a:t>sulfonamidas</a:t>
            </a:r>
            <a:r>
              <a:rPr lang="pt-BR" dirty="0"/>
              <a:t> ou </a:t>
            </a:r>
          </a:p>
          <a:p>
            <a:pPr marL="0" indent="0">
              <a:buNone/>
            </a:pPr>
            <a:r>
              <a:rPr lang="pt-BR" dirty="0"/>
              <a:t>3) à maior produção do substrato natural, PABA.  </a:t>
            </a:r>
          </a:p>
        </p:txBody>
      </p:sp>
    </p:spTree>
    <p:extLst>
      <p:ext uri="{BB962C8B-B14F-4D97-AF65-F5344CB8AC3E}">
        <p14:creationId xmlns:p14="http://schemas.microsoft.com/office/powerpoint/2010/main" val="2822441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AE7EAB-7D06-419C-B354-6D4EC8DD015B}"/>
              </a:ext>
            </a:extLst>
          </p:cNvPr>
          <p:cNvSpPr>
            <a:spLocks noGrp="1"/>
          </p:cNvSpPr>
          <p:nvPr>
            <p:ph type="title"/>
          </p:nvPr>
        </p:nvSpPr>
        <p:spPr>
          <a:xfrm>
            <a:off x="0" y="1123837"/>
            <a:ext cx="3432678" cy="4601183"/>
          </a:xfrm>
        </p:spPr>
        <p:txBody>
          <a:bodyPr/>
          <a:lstStyle/>
          <a:p>
            <a:r>
              <a:rPr lang="pt-BR" dirty="0"/>
              <a:t>SULFONAMIDAS</a:t>
            </a:r>
          </a:p>
        </p:txBody>
      </p:sp>
      <p:sp>
        <p:nvSpPr>
          <p:cNvPr id="4" name="Espaço Reservado para Conteúdo 3">
            <a:extLst>
              <a:ext uri="{FF2B5EF4-FFF2-40B4-BE49-F238E27FC236}">
                <a16:creationId xmlns:a16="http://schemas.microsoft.com/office/drawing/2014/main" id="{5F2938DD-3692-4000-BEA5-322DE82D8B9B}"/>
              </a:ext>
            </a:extLst>
          </p:cNvPr>
          <p:cNvSpPr>
            <a:spLocks noGrp="1"/>
          </p:cNvSpPr>
          <p:nvPr>
            <p:ph idx="1"/>
          </p:nvPr>
        </p:nvSpPr>
        <p:spPr>
          <a:xfrm>
            <a:off x="3670486" y="993912"/>
            <a:ext cx="7315200" cy="5088836"/>
          </a:xfrm>
        </p:spPr>
        <p:txBody>
          <a:bodyPr>
            <a:normAutofit/>
          </a:bodyPr>
          <a:lstStyle/>
          <a:p>
            <a:r>
              <a:rPr lang="pt-BR" dirty="0"/>
              <a:t>FARMACOCINÉTICA:</a:t>
            </a:r>
          </a:p>
          <a:p>
            <a:r>
              <a:rPr lang="pt-BR" dirty="0"/>
              <a:t>1. Administração. Após administração via oral, a maioria das </a:t>
            </a:r>
            <a:r>
              <a:rPr lang="pt-BR" dirty="0" err="1"/>
              <a:t>sulfonamidas</a:t>
            </a:r>
            <a:r>
              <a:rPr lang="pt-BR" dirty="0"/>
              <a:t> é bem absorvida no intestino delgado. Sulfas por via IV em geral são reservadas para pacientes incapazes de tomar preparações orais. Devido ao risco de sensibilização, as sulfas geralmente não são aplicadas topicamente, apenas em unidade de queimados. </a:t>
            </a:r>
          </a:p>
          <a:p>
            <a:r>
              <a:rPr lang="pt-BR" dirty="0"/>
              <a:t>2. Distribuição: As sulfas se distribuem por toda a água corporal e penetram bem o líquido cerebrospinal - mesmo na ausência de inflamação. Elas também atravessam a barreira placentária e entram nos tecidos fetais. </a:t>
            </a:r>
          </a:p>
          <a:p>
            <a:r>
              <a:rPr lang="pt-BR" dirty="0"/>
              <a:t>3. Excreção. As sulfas são eliminadas por filtração glomerular e também podem ser eliminadas no leite. </a:t>
            </a:r>
          </a:p>
        </p:txBody>
      </p:sp>
    </p:spTree>
    <p:extLst>
      <p:ext uri="{BB962C8B-B14F-4D97-AF65-F5344CB8AC3E}">
        <p14:creationId xmlns:p14="http://schemas.microsoft.com/office/powerpoint/2010/main" val="3844117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AE7EAB-7D06-419C-B354-6D4EC8DD015B}"/>
              </a:ext>
            </a:extLst>
          </p:cNvPr>
          <p:cNvSpPr>
            <a:spLocks noGrp="1"/>
          </p:cNvSpPr>
          <p:nvPr>
            <p:ph type="title"/>
          </p:nvPr>
        </p:nvSpPr>
        <p:spPr>
          <a:xfrm>
            <a:off x="0" y="1123837"/>
            <a:ext cx="3432678" cy="4601183"/>
          </a:xfrm>
        </p:spPr>
        <p:txBody>
          <a:bodyPr/>
          <a:lstStyle/>
          <a:p>
            <a:r>
              <a:rPr lang="pt-BR" dirty="0"/>
              <a:t>SULFONAMIDAS</a:t>
            </a:r>
          </a:p>
        </p:txBody>
      </p:sp>
      <p:sp>
        <p:nvSpPr>
          <p:cNvPr id="4" name="Espaço Reservado para Conteúdo 3">
            <a:extLst>
              <a:ext uri="{FF2B5EF4-FFF2-40B4-BE49-F238E27FC236}">
                <a16:creationId xmlns:a16="http://schemas.microsoft.com/office/drawing/2014/main" id="{5F2938DD-3692-4000-BEA5-322DE82D8B9B}"/>
              </a:ext>
            </a:extLst>
          </p:cNvPr>
          <p:cNvSpPr>
            <a:spLocks noGrp="1"/>
          </p:cNvSpPr>
          <p:nvPr>
            <p:ph idx="1"/>
          </p:nvPr>
        </p:nvSpPr>
        <p:spPr>
          <a:xfrm>
            <a:off x="3670486" y="569844"/>
            <a:ext cx="7315200" cy="553994"/>
          </a:xfrm>
        </p:spPr>
        <p:txBody>
          <a:bodyPr>
            <a:normAutofit/>
          </a:bodyPr>
          <a:lstStyle/>
          <a:p>
            <a:r>
              <a:rPr lang="pt-BR" dirty="0"/>
              <a:t>EFEITOS ADVERSOS: </a:t>
            </a:r>
          </a:p>
        </p:txBody>
      </p:sp>
      <p:pic>
        <p:nvPicPr>
          <p:cNvPr id="3" name="Imagem 2">
            <a:extLst>
              <a:ext uri="{FF2B5EF4-FFF2-40B4-BE49-F238E27FC236}">
                <a16:creationId xmlns:a16="http://schemas.microsoft.com/office/drawing/2014/main" id="{825EC18E-35C9-441F-B57B-E75D712D2B08}"/>
              </a:ext>
            </a:extLst>
          </p:cNvPr>
          <p:cNvPicPr>
            <a:picLocks noChangeAspect="1"/>
          </p:cNvPicPr>
          <p:nvPr/>
        </p:nvPicPr>
        <p:blipFill>
          <a:blip r:embed="rId2"/>
          <a:stretch>
            <a:fillRect/>
          </a:stretch>
        </p:blipFill>
        <p:spPr>
          <a:xfrm>
            <a:off x="4026410" y="1407560"/>
            <a:ext cx="2999492" cy="5023539"/>
          </a:xfrm>
          <a:prstGeom prst="rect">
            <a:avLst/>
          </a:prstGeom>
        </p:spPr>
      </p:pic>
      <p:pic>
        <p:nvPicPr>
          <p:cNvPr id="5" name="Imagem 4">
            <a:extLst>
              <a:ext uri="{FF2B5EF4-FFF2-40B4-BE49-F238E27FC236}">
                <a16:creationId xmlns:a16="http://schemas.microsoft.com/office/drawing/2014/main" id="{3FD65DD5-01A1-4DFA-B831-80C9896C3419}"/>
              </a:ext>
            </a:extLst>
          </p:cNvPr>
          <p:cNvPicPr>
            <a:picLocks noChangeAspect="1"/>
          </p:cNvPicPr>
          <p:nvPr/>
        </p:nvPicPr>
        <p:blipFill>
          <a:blip r:embed="rId3"/>
          <a:stretch>
            <a:fillRect/>
          </a:stretch>
        </p:blipFill>
        <p:spPr>
          <a:xfrm>
            <a:off x="7457664" y="1407560"/>
            <a:ext cx="2975106" cy="1457070"/>
          </a:xfrm>
          <a:prstGeom prst="rect">
            <a:avLst/>
          </a:prstGeom>
        </p:spPr>
      </p:pic>
      <p:pic>
        <p:nvPicPr>
          <p:cNvPr id="7" name="Imagem 6">
            <a:extLst>
              <a:ext uri="{FF2B5EF4-FFF2-40B4-BE49-F238E27FC236}">
                <a16:creationId xmlns:a16="http://schemas.microsoft.com/office/drawing/2014/main" id="{046ED5B3-BD3C-42B8-9E0C-F9DF40262700}"/>
              </a:ext>
            </a:extLst>
          </p:cNvPr>
          <p:cNvPicPr>
            <a:picLocks noChangeAspect="1"/>
          </p:cNvPicPr>
          <p:nvPr/>
        </p:nvPicPr>
        <p:blipFill>
          <a:blip r:embed="rId4"/>
          <a:stretch>
            <a:fillRect/>
          </a:stretch>
        </p:blipFill>
        <p:spPr>
          <a:xfrm>
            <a:off x="7457664" y="3491101"/>
            <a:ext cx="1699589" cy="2281641"/>
          </a:xfrm>
          <a:prstGeom prst="rect">
            <a:avLst/>
          </a:prstGeom>
        </p:spPr>
      </p:pic>
    </p:spTree>
    <p:extLst>
      <p:ext uri="{BB962C8B-B14F-4D97-AF65-F5344CB8AC3E}">
        <p14:creationId xmlns:p14="http://schemas.microsoft.com/office/powerpoint/2010/main" val="31100799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AE7EAB-7D06-419C-B354-6D4EC8DD015B}"/>
              </a:ext>
            </a:extLst>
          </p:cNvPr>
          <p:cNvSpPr>
            <a:spLocks noGrp="1"/>
          </p:cNvSpPr>
          <p:nvPr>
            <p:ph type="title"/>
          </p:nvPr>
        </p:nvSpPr>
        <p:spPr>
          <a:xfrm>
            <a:off x="0" y="1123837"/>
            <a:ext cx="3432678" cy="4601183"/>
          </a:xfrm>
        </p:spPr>
        <p:txBody>
          <a:bodyPr/>
          <a:lstStyle/>
          <a:p>
            <a:r>
              <a:rPr lang="pt-BR" dirty="0"/>
              <a:t>TRIMETOPRIMA</a:t>
            </a:r>
          </a:p>
        </p:txBody>
      </p:sp>
      <p:sp>
        <p:nvSpPr>
          <p:cNvPr id="4" name="Espaço Reservado para Conteúdo 3">
            <a:extLst>
              <a:ext uri="{FF2B5EF4-FFF2-40B4-BE49-F238E27FC236}">
                <a16:creationId xmlns:a16="http://schemas.microsoft.com/office/drawing/2014/main" id="{5F2938DD-3692-4000-BEA5-322DE82D8B9B}"/>
              </a:ext>
            </a:extLst>
          </p:cNvPr>
          <p:cNvSpPr>
            <a:spLocks noGrp="1"/>
          </p:cNvSpPr>
          <p:nvPr>
            <p:ph idx="1"/>
          </p:nvPr>
        </p:nvSpPr>
        <p:spPr>
          <a:xfrm>
            <a:off x="3670486" y="569844"/>
            <a:ext cx="7315200" cy="5155176"/>
          </a:xfrm>
        </p:spPr>
        <p:txBody>
          <a:bodyPr>
            <a:normAutofit/>
          </a:bodyPr>
          <a:lstStyle/>
          <a:p>
            <a:r>
              <a:rPr lang="pt-BR" dirty="0"/>
              <a:t>A </a:t>
            </a:r>
            <a:r>
              <a:rPr lang="pt-BR" dirty="0" err="1"/>
              <a:t>trimetoprima</a:t>
            </a:r>
            <a:r>
              <a:rPr lang="pt-BR" dirty="0"/>
              <a:t>, um inibidor potente da </a:t>
            </a:r>
            <a:r>
              <a:rPr lang="pt-BR" dirty="0" err="1"/>
              <a:t>di-hidrofolatoredutase</a:t>
            </a:r>
            <a:r>
              <a:rPr lang="pt-BR" dirty="0"/>
              <a:t> bacteriana, exibe espectro antibacteriano similar ao das </a:t>
            </a:r>
            <a:r>
              <a:rPr lang="pt-BR" dirty="0" err="1"/>
              <a:t>sulfonamidas</a:t>
            </a:r>
            <a:r>
              <a:rPr lang="pt-BR" dirty="0"/>
              <a:t>. Ela é associada com mais frequência a </a:t>
            </a:r>
            <a:r>
              <a:rPr lang="pt-BR" dirty="0" err="1"/>
              <a:t>sulfametoxazol</a:t>
            </a:r>
            <a:r>
              <a:rPr lang="pt-BR" dirty="0"/>
              <a:t>, produzindo a combinação denominada </a:t>
            </a:r>
            <a:r>
              <a:rPr lang="pt-BR" dirty="0" err="1"/>
              <a:t>cotrimoxazol</a:t>
            </a:r>
            <a:r>
              <a:rPr lang="pt-BR" dirty="0"/>
              <a:t>. </a:t>
            </a:r>
          </a:p>
        </p:txBody>
      </p:sp>
    </p:spTree>
    <p:extLst>
      <p:ext uri="{BB962C8B-B14F-4D97-AF65-F5344CB8AC3E}">
        <p14:creationId xmlns:p14="http://schemas.microsoft.com/office/powerpoint/2010/main" val="14817528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AE7EAB-7D06-419C-B354-6D4EC8DD015B}"/>
              </a:ext>
            </a:extLst>
          </p:cNvPr>
          <p:cNvSpPr>
            <a:spLocks noGrp="1"/>
          </p:cNvSpPr>
          <p:nvPr>
            <p:ph type="title"/>
          </p:nvPr>
        </p:nvSpPr>
        <p:spPr>
          <a:xfrm>
            <a:off x="0" y="1123837"/>
            <a:ext cx="3432678" cy="4601183"/>
          </a:xfrm>
        </p:spPr>
        <p:txBody>
          <a:bodyPr/>
          <a:lstStyle/>
          <a:p>
            <a:r>
              <a:rPr lang="pt-BR" dirty="0"/>
              <a:t>COTRIMOXAZOL</a:t>
            </a:r>
          </a:p>
        </p:txBody>
      </p:sp>
      <p:sp>
        <p:nvSpPr>
          <p:cNvPr id="4" name="Espaço Reservado para Conteúdo 3">
            <a:extLst>
              <a:ext uri="{FF2B5EF4-FFF2-40B4-BE49-F238E27FC236}">
                <a16:creationId xmlns:a16="http://schemas.microsoft.com/office/drawing/2014/main" id="{5F2938DD-3692-4000-BEA5-322DE82D8B9B}"/>
              </a:ext>
            </a:extLst>
          </p:cNvPr>
          <p:cNvSpPr>
            <a:spLocks noGrp="1"/>
          </p:cNvSpPr>
          <p:nvPr>
            <p:ph idx="1"/>
          </p:nvPr>
        </p:nvSpPr>
        <p:spPr>
          <a:xfrm>
            <a:off x="3670486" y="569844"/>
            <a:ext cx="7315200" cy="5155176"/>
          </a:xfrm>
        </p:spPr>
        <p:txBody>
          <a:bodyPr>
            <a:normAutofit/>
          </a:bodyPr>
          <a:lstStyle/>
          <a:p>
            <a:r>
              <a:rPr lang="pt-BR" dirty="0"/>
              <a:t>A associação de </a:t>
            </a:r>
            <a:r>
              <a:rPr lang="pt-BR" dirty="0" err="1"/>
              <a:t>trimetoprima</a:t>
            </a:r>
            <a:r>
              <a:rPr lang="pt-BR" dirty="0"/>
              <a:t> a </a:t>
            </a:r>
            <a:r>
              <a:rPr lang="pt-BR" dirty="0" err="1"/>
              <a:t>sulfametoxazol</a:t>
            </a:r>
            <a:r>
              <a:rPr lang="pt-BR" dirty="0"/>
              <a:t>, denominada </a:t>
            </a:r>
            <a:r>
              <a:rPr lang="pt-BR" dirty="0" err="1"/>
              <a:t>cotrimoxazol</a:t>
            </a:r>
            <a:r>
              <a:rPr lang="pt-BR" dirty="0"/>
              <a:t>, apresenta maior atividade antimicrobiana do que quantidades equivalentes de ambos os fármacos usados individualmente. A associação foi selecionada devido à sua atividade sinérgica e pela similaridade das meias-vidas dos dois fármacos.  </a:t>
            </a:r>
          </a:p>
        </p:txBody>
      </p:sp>
    </p:spTree>
    <p:extLst>
      <p:ext uri="{BB962C8B-B14F-4D97-AF65-F5344CB8AC3E}">
        <p14:creationId xmlns:p14="http://schemas.microsoft.com/office/powerpoint/2010/main" val="5013651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AE7EAB-7D06-419C-B354-6D4EC8DD015B}"/>
              </a:ext>
            </a:extLst>
          </p:cNvPr>
          <p:cNvSpPr>
            <a:spLocks noGrp="1"/>
          </p:cNvSpPr>
          <p:nvPr>
            <p:ph type="title"/>
          </p:nvPr>
        </p:nvSpPr>
        <p:spPr>
          <a:xfrm>
            <a:off x="0" y="1123837"/>
            <a:ext cx="3432678" cy="4601183"/>
          </a:xfrm>
        </p:spPr>
        <p:txBody>
          <a:bodyPr/>
          <a:lstStyle/>
          <a:p>
            <a:r>
              <a:rPr lang="pt-BR" dirty="0"/>
              <a:t>COTRIMOXAZOL</a:t>
            </a:r>
          </a:p>
        </p:txBody>
      </p:sp>
      <p:pic>
        <p:nvPicPr>
          <p:cNvPr id="5" name="Espaço Reservado para Conteúdo 4">
            <a:extLst>
              <a:ext uri="{FF2B5EF4-FFF2-40B4-BE49-F238E27FC236}">
                <a16:creationId xmlns:a16="http://schemas.microsoft.com/office/drawing/2014/main" id="{FC752507-5BD0-4449-BDF4-85650AD33A54}"/>
              </a:ext>
            </a:extLst>
          </p:cNvPr>
          <p:cNvPicPr>
            <a:picLocks noGrp="1" noChangeAspect="1"/>
          </p:cNvPicPr>
          <p:nvPr>
            <p:ph idx="1"/>
          </p:nvPr>
        </p:nvPicPr>
        <p:blipFill>
          <a:blip r:embed="rId2"/>
          <a:stretch>
            <a:fillRect/>
          </a:stretch>
        </p:blipFill>
        <p:spPr>
          <a:xfrm>
            <a:off x="5802226" y="890331"/>
            <a:ext cx="3673078" cy="5068193"/>
          </a:xfrm>
        </p:spPr>
      </p:pic>
    </p:spTree>
    <p:extLst>
      <p:ext uri="{BB962C8B-B14F-4D97-AF65-F5344CB8AC3E}">
        <p14:creationId xmlns:p14="http://schemas.microsoft.com/office/powerpoint/2010/main" val="23181808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AE7EAB-7D06-419C-B354-6D4EC8DD015B}"/>
              </a:ext>
            </a:extLst>
          </p:cNvPr>
          <p:cNvSpPr>
            <a:spLocks noGrp="1"/>
          </p:cNvSpPr>
          <p:nvPr>
            <p:ph type="title"/>
          </p:nvPr>
        </p:nvSpPr>
        <p:spPr>
          <a:xfrm>
            <a:off x="0" y="1123837"/>
            <a:ext cx="3432678" cy="4601183"/>
          </a:xfrm>
        </p:spPr>
        <p:txBody>
          <a:bodyPr/>
          <a:lstStyle/>
          <a:p>
            <a:r>
              <a:rPr lang="pt-BR" dirty="0"/>
              <a:t>ANTISSÉPTICOS DO TRATO URINÁRIO/ ANTIMICROBIA-NOS </a:t>
            </a:r>
          </a:p>
        </p:txBody>
      </p:sp>
      <p:sp>
        <p:nvSpPr>
          <p:cNvPr id="4" name="Espaço Reservado para Conteúdo 3">
            <a:extLst>
              <a:ext uri="{FF2B5EF4-FFF2-40B4-BE49-F238E27FC236}">
                <a16:creationId xmlns:a16="http://schemas.microsoft.com/office/drawing/2014/main" id="{AFC2C7A1-995F-456B-BDA2-0C9CD1E8C4B9}"/>
              </a:ext>
            </a:extLst>
          </p:cNvPr>
          <p:cNvSpPr>
            <a:spLocks noGrp="1"/>
          </p:cNvSpPr>
          <p:nvPr>
            <p:ph idx="1"/>
          </p:nvPr>
        </p:nvSpPr>
        <p:spPr/>
        <p:txBody>
          <a:bodyPr/>
          <a:lstStyle/>
          <a:p>
            <a:r>
              <a:rPr lang="pt-BR" dirty="0"/>
              <a:t>METENAMINA: </a:t>
            </a:r>
          </a:p>
          <a:p>
            <a:r>
              <a:rPr lang="pt-BR" dirty="0"/>
              <a:t>MECANISMO DE AÇÃO: Para agir, a </a:t>
            </a:r>
            <a:r>
              <a:rPr lang="pt-BR" dirty="0" err="1"/>
              <a:t>metenamina</a:t>
            </a:r>
            <a:r>
              <a:rPr lang="pt-BR" dirty="0"/>
              <a:t> precisa se decompor no pH ácido de 5,5 ou menos na urina, produzindo formaldeído, que atua localmente e é tóxico para a maioria das bactérias.</a:t>
            </a:r>
          </a:p>
          <a:p>
            <a:r>
              <a:rPr lang="pt-BR" dirty="0"/>
              <a:t>ESPECTRO ANTIBACTERIANO:  é usada primariamente para o tratamento supressivo crônico. A </a:t>
            </a:r>
            <a:r>
              <a:rPr lang="pt-BR" dirty="0" err="1"/>
              <a:t>metenamina</a:t>
            </a:r>
            <a:r>
              <a:rPr lang="pt-BR" dirty="0"/>
              <a:t> é usada para tratar ITU inferior, mas não é eficaz para as </a:t>
            </a:r>
            <a:r>
              <a:rPr lang="pt-BR" dirty="0" err="1"/>
              <a:t>ITUs</a:t>
            </a:r>
            <a:r>
              <a:rPr lang="pt-BR" dirty="0"/>
              <a:t> do trato superior. Ele é mais útil quando o microrganismo é a E. coli, mas pode suprimir outros.</a:t>
            </a:r>
          </a:p>
        </p:txBody>
      </p:sp>
    </p:spTree>
    <p:extLst>
      <p:ext uri="{BB962C8B-B14F-4D97-AF65-F5344CB8AC3E}">
        <p14:creationId xmlns:p14="http://schemas.microsoft.com/office/powerpoint/2010/main" val="244810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71966-786D-4CB6-AB7D-75C7A8F02472}"/>
              </a:ext>
            </a:extLst>
          </p:cNvPr>
          <p:cNvSpPr>
            <a:spLocks noGrp="1"/>
          </p:cNvSpPr>
          <p:nvPr>
            <p:ph type="title"/>
          </p:nvPr>
        </p:nvSpPr>
        <p:spPr/>
        <p:txBody>
          <a:bodyPr/>
          <a:lstStyle/>
          <a:p>
            <a:r>
              <a:rPr lang="pt-BR" dirty="0"/>
              <a:t>TRATAMENTO</a:t>
            </a:r>
          </a:p>
        </p:txBody>
      </p:sp>
      <p:sp>
        <p:nvSpPr>
          <p:cNvPr id="3" name="Espaço Reservado para Conteúdo 2">
            <a:extLst>
              <a:ext uri="{FF2B5EF4-FFF2-40B4-BE49-F238E27FC236}">
                <a16:creationId xmlns:a16="http://schemas.microsoft.com/office/drawing/2014/main" id="{31B6AD46-A6F8-44D5-BC5C-B23158979F47}"/>
              </a:ext>
            </a:extLst>
          </p:cNvPr>
          <p:cNvSpPr>
            <a:spLocks noGrp="1"/>
          </p:cNvSpPr>
          <p:nvPr>
            <p:ph idx="1"/>
          </p:nvPr>
        </p:nvSpPr>
        <p:spPr/>
        <p:txBody>
          <a:bodyPr>
            <a:normAutofit/>
          </a:bodyPr>
          <a:lstStyle/>
          <a:p>
            <a:r>
              <a:rPr lang="pt-BR" sz="2400" dirty="0"/>
              <a:t>CISTITE: </a:t>
            </a:r>
          </a:p>
          <a:p>
            <a:pPr lvl="1"/>
            <a:r>
              <a:rPr lang="pt-BR" sz="2400" dirty="0" err="1"/>
              <a:t>Sulfametoxazol+trimetoprim</a:t>
            </a:r>
            <a:r>
              <a:rPr lang="pt-BR" sz="2400" dirty="0"/>
              <a:t> 400/80 mg 12/12h por 3 dias; </a:t>
            </a:r>
          </a:p>
          <a:p>
            <a:pPr lvl="1"/>
            <a:r>
              <a:rPr lang="pt-BR" sz="2400" dirty="0" err="1"/>
              <a:t>Quinolonas</a:t>
            </a:r>
            <a:r>
              <a:rPr lang="pt-BR" sz="2400" dirty="0"/>
              <a:t> (</a:t>
            </a:r>
            <a:r>
              <a:rPr lang="pt-BR" sz="2400" dirty="0" err="1"/>
              <a:t>ciprofloxacino</a:t>
            </a:r>
            <a:r>
              <a:rPr lang="pt-BR" sz="2400" dirty="0"/>
              <a:t>, </a:t>
            </a:r>
            <a:r>
              <a:rPr lang="pt-BR" sz="2400" dirty="0" err="1"/>
              <a:t>ofloxacino</a:t>
            </a:r>
            <a:r>
              <a:rPr lang="pt-BR" sz="2400" dirty="0"/>
              <a:t>, </a:t>
            </a:r>
            <a:r>
              <a:rPr lang="pt-BR" sz="2400" dirty="0" err="1"/>
              <a:t>levofloxacino</a:t>
            </a:r>
            <a:r>
              <a:rPr lang="pt-BR" sz="2400" dirty="0"/>
              <a:t>, </a:t>
            </a:r>
            <a:r>
              <a:rPr lang="pt-BR" sz="2400" dirty="0" err="1"/>
              <a:t>moxifloxacino</a:t>
            </a:r>
            <a:r>
              <a:rPr lang="pt-BR" sz="2400" dirty="0"/>
              <a:t> ou </a:t>
            </a:r>
            <a:r>
              <a:rPr lang="pt-BR" sz="2400" dirty="0" err="1"/>
              <a:t>norfloxacino</a:t>
            </a:r>
            <a:r>
              <a:rPr lang="pt-BR" sz="2400" dirty="0"/>
              <a:t>) por 3 dias; </a:t>
            </a:r>
          </a:p>
          <a:p>
            <a:pPr lvl="1"/>
            <a:r>
              <a:rPr lang="pt-BR" sz="2400" dirty="0" err="1"/>
              <a:t>Nitrofurantoína</a:t>
            </a:r>
            <a:r>
              <a:rPr lang="pt-BR" sz="2400" dirty="0"/>
              <a:t> 100 mg 6/6h por 5-7 dias; </a:t>
            </a:r>
          </a:p>
          <a:p>
            <a:pPr lvl="1"/>
            <a:r>
              <a:rPr lang="pt-BR" sz="2400" dirty="0" err="1"/>
              <a:t>Betalactâmicos</a:t>
            </a:r>
            <a:r>
              <a:rPr lang="pt-BR" sz="2400" dirty="0"/>
              <a:t> (amoxicilina, </a:t>
            </a:r>
            <a:r>
              <a:rPr lang="pt-BR" sz="2400" dirty="0" err="1"/>
              <a:t>cefalexina</a:t>
            </a:r>
            <a:r>
              <a:rPr lang="pt-BR" sz="2400" dirty="0"/>
              <a:t>) por 5-7 dias;</a:t>
            </a:r>
          </a:p>
          <a:p>
            <a:pPr lvl="1"/>
            <a:r>
              <a:rPr lang="pt-BR" sz="2400" dirty="0" err="1"/>
              <a:t>Fosfomicina</a:t>
            </a:r>
            <a:r>
              <a:rPr lang="pt-BR" sz="2400" dirty="0"/>
              <a:t> </a:t>
            </a:r>
            <a:r>
              <a:rPr lang="pt-BR" sz="2400" dirty="0" err="1"/>
              <a:t>trometamol</a:t>
            </a:r>
            <a:r>
              <a:rPr lang="pt-BR" sz="2400" dirty="0"/>
              <a:t> (</a:t>
            </a:r>
            <a:r>
              <a:rPr lang="pt-BR" sz="2400" dirty="0" err="1"/>
              <a:t>Monuril</a:t>
            </a:r>
            <a:r>
              <a:rPr lang="pt-BR" sz="2400" dirty="0"/>
              <a:t>®) 3 g em dose única.</a:t>
            </a:r>
          </a:p>
        </p:txBody>
      </p:sp>
    </p:spTree>
    <p:extLst>
      <p:ext uri="{BB962C8B-B14F-4D97-AF65-F5344CB8AC3E}">
        <p14:creationId xmlns:p14="http://schemas.microsoft.com/office/powerpoint/2010/main" val="4485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AE7EAB-7D06-419C-B354-6D4EC8DD015B}"/>
              </a:ext>
            </a:extLst>
          </p:cNvPr>
          <p:cNvSpPr>
            <a:spLocks noGrp="1"/>
          </p:cNvSpPr>
          <p:nvPr>
            <p:ph type="title"/>
          </p:nvPr>
        </p:nvSpPr>
        <p:spPr>
          <a:xfrm>
            <a:off x="0" y="1123837"/>
            <a:ext cx="3432678" cy="4601183"/>
          </a:xfrm>
        </p:spPr>
        <p:txBody>
          <a:bodyPr/>
          <a:lstStyle/>
          <a:p>
            <a:r>
              <a:rPr lang="pt-BR" dirty="0"/>
              <a:t>ANTISSÉPTICOS DO TRATO URINÁRIO/ ANTIMICROBIA-NOS </a:t>
            </a:r>
          </a:p>
        </p:txBody>
      </p:sp>
      <p:sp>
        <p:nvSpPr>
          <p:cNvPr id="4" name="Espaço Reservado para Conteúdo 3">
            <a:extLst>
              <a:ext uri="{FF2B5EF4-FFF2-40B4-BE49-F238E27FC236}">
                <a16:creationId xmlns:a16="http://schemas.microsoft.com/office/drawing/2014/main" id="{AFC2C7A1-995F-456B-BDA2-0C9CD1E8C4B9}"/>
              </a:ext>
            </a:extLst>
          </p:cNvPr>
          <p:cNvSpPr>
            <a:spLocks noGrp="1"/>
          </p:cNvSpPr>
          <p:nvPr>
            <p:ph idx="1"/>
          </p:nvPr>
        </p:nvSpPr>
        <p:spPr/>
        <p:txBody>
          <a:bodyPr/>
          <a:lstStyle/>
          <a:p>
            <a:r>
              <a:rPr lang="pt-BR" dirty="0"/>
              <a:t>METENAMINA: </a:t>
            </a:r>
          </a:p>
          <a:p>
            <a:r>
              <a:rPr lang="pt-BR" dirty="0"/>
              <a:t>FARMACOCINÉTICA: É administrada por via oral. Além do formaldeído, produzem-se íons amônia na bexiga. Como o fígado rapidamente metaboliza a amônia para formar ureia, a </a:t>
            </a:r>
            <a:r>
              <a:rPr lang="pt-BR" dirty="0" err="1"/>
              <a:t>metenamina</a:t>
            </a:r>
            <a:r>
              <a:rPr lang="pt-BR" dirty="0"/>
              <a:t> é contraindicada em pacientes com insuficiência hepática. A </a:t>
            </a:r>
            <a:r>
              <a:rPr lang="pt-BR" dirty="0" err="1"/>
              <a:t>metenamina</a:t>
            </a:r>
            <a:r>
              <a:rPr lang="pt-BR" dirty="0"/>
              <a:t> se distribui por todos os líquidos corporais, mas não acontece decomposição do fármaco em pH 7,4. Assim, não ocorre toxicidade sistêmica e o fármaco é eliminado na urina.</a:t>
            </a:r>
          </a:p>
          <a:p>
            <a:r>
              <a:rPr lang="pt-BR" dirty="0"/>
              <a:t>EFEITOS ADVERSOS: O principal efeito adverso do tratamento com </a:t>
            </a:r>
            <a:r>
              <a:rPr lang="pt-BR" dirty="0" err="1"/>
              <a:t>metenamina</a:t>
            </a:r>
            <a:r>
              <a:rPr lang="pt-BR" dirty="0"/>
              <a:t> é </a:t>
            </a:r>
            <a:r>
              <a:rPr lang="pt-BR" dirty="0" err="1"/>
              <a:t>distresse</a:t>
            </a:r>
            <a:r>
              <a:rPr lang="pt-BR" dirty="0"/>
              <a:t> gastrintestinal, embora em doses mais elevadas pode se desenvolver </a:t>
            </a:r>
            <a:r>
              <a:rPr lang="pt-BR" dirty="0" err="1"/>
              <a:t>albuminúria</a:t>
            </a:r>
            <a:r>
              <a:rPr lang="pt-BR" dirty="0"/>
              <a:t>, hematúria e urticária.  </a:t>
            </a:r>
          </a:p>
        </p:txBody>
      </p:sp>
    </p:spTree>
    <p:extLst>
      <p:ext uri="{BB962C8B-B14F-4D97-AF65-F5344CB8AC3E}">
        <p14:creationId xmlns:p14="http://schemas.microsoft.com/office/powerpoint/2010/main" val="19967449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AE7EAB-7D06-419C-B354-6D4EC8DD015B}"/>
              </a:ext>
            </a:extLst>
          </p:cNvPr>
          <p:cNvSpPr>
            <a:spLocks noGrp="1"/>
          </p:cNvSpPr>
          <p:nvPr>
            <p:ph type="title"/>
          </p:nvPr>
        </p:nvSpPr>
        <p:spPr>
          <a:xfrm>
            <a:off x="0" y="1123837"/>
            <a:ext cx="3432678" cy="4601183"/>
          </a:xfrm>
        </p:spPr>
        <p:txBody>
          <a:bodyPr/>
          <a:lstStyle/>
          <a:p>
            <a:r>
              <a:rPr lang="pt-BR" dirty="0"/>
              <a:t>ANTISSÉPTICOS DO TRATO URINÁRIO/ ANTIMICROBIA-NOS </a:t>
            </a:r>
          </a:p>
        </p:txBody>
      </p:sp>
      <p:sp>
        <p:nvSpPr>
          <p:cNvPr id="4" name="Espaço Reservado para Conteúdo 3">
            <a:extLst>
              <a:ext uri="{FF2B5EF4-FFF2-40B4-BE49-F238E27FC236}">
                <a16:creationId xmlns:a16="http://schemas.microsoft.com/office/drawing/2014/main" id="{AFC2C7A1-995F-456B-BDA2-0C9CD1E8C4B9}"/>
              </a:ext>
            </a:extLst>
          </p:cNvPr>
          <p:cNvSpPr>
            <a:spLocks noGrp="1"/>
          </p:cNvSpPr>
          <p:nvPr>
            <p:ph idx="1"/>
          </p:nvPr>
        </p:nvSpPr>
        <p:spPr/>
        <p:txBody>
          <a:bodyPr>
            <a:normAutofit/>
          </a:bodyPr>
          <a:lstStyle/>
          <a:p>
            <a:r>
              <a:rPr lang="pt-BR" dirty="0"/>
              <a:t>NITROFURANTOÍNA: </a:t>
            </a:r>
          </a:p>
          <a:p>
            <a:r>
              <a:rPr lang="pt-BR" dirty="0"/>
              <a:t>As bactérias sensíveis reduzem o fármaco a um intermediário altamente ativo que inibe várias enzimas e danifica o DNA. </a:t>
            </a:r>
          </a:p>
          <a:p>
            <a:r>
              <a:rPr lang="pt-BR" dirty="0"/>
              <a:t>A atividade antibiótica é maior na urina ácida. </a:t>
            </a:r>
          </a:p>
          <a:p>
            <a:r>
              <a:rPr lang="pt-BR" dirty="0"/>
              <a:t>Anemia hemolítica e outros efeitos adversos incluem distúrbios gastrintestinais, pneumonite aguda e problemas neurológicos. Fibrose pulmonar intersticial ocorreu em pacientes que usaram </a:t>
            </a:r>
            <a:r>
              <a:rPr lang="pt-BR" dirty="0" err="1"/>
              <a:t>nitrofurantoína</a:t>
            </a:r>
            <a:r>
              <a:rPr lang="pt-BR" dirty="0"/>
              <a:t> cronicamente. </a:t>
            </a:r>
          </a:p>
          <a:p>
            <a:r>
              <a:rPr lang="pt-BR" dirty="0"/>
              <a:t>Contraindicações: </a:t>
            </a:r>
            <a:r>
              <a:rPr lang="pt-BR" dirty="0" err="1"/>
              <a:t>anúria</a:t>
            </a:r>
            <a:r>
              <a:rPr lang="pt-BR" dirty="0"/>
              <a:t>, oligúria, comprometimento significativo da função renal, gestação a termo ou 38 semanas ou mais de gestação. </a:t>
            </a:r>
          </a:p>
        </p:txBody>
      </p:sp>
    </p:spTree>
    <p:extLst>
      <p:ext uri="{BB962C8B-B14F-4D97-AF65-F5344CB8AC3E}">
        <p14:creationId xmlns:p14="http://schemas.microsoft.com/office/powerpoint/2010/main" val="3323654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DA666-2F56-41D0-960A-C020D406B8B3}"/>
              </a:ext>
            </a:extLst>
          </p:cNvPr>
          <p:cNvSpPr>
            <a:spLocks noGrp="1"/>
          </p:cNvSpPr>
          <p:nvPr>
            <p:ph type="title"/>
          </p:nvPr>
        </p:nvSpPr>
        <p:spPr/>
        <p:txBody>
          <a:bodyPr/>
          <a:lstStyle/>
          <a:p>
            <a:r>
              <a:rPr lang="pt-BR" dirty="0"/>
              <a:t>QUESTÃO </a:t>
            </a:r>
          </a:p>
        </p:txBody>
      </p:sp>
      <p:pic>
        <p:nvPicPr>
          <p:cNvPr id="4" name="Espaço Reservado para Conteúdo 3">
            <a:extLst>
              <a:ext uri="{FF2B5EF4-FFF2-40B4-BE49-F238E27FC236}">
                <a16:creationId xmlns:a16="http://schemas.microsoft.com/office/drawing/2014/main" id="{7030E339-DD6F-470F-9F86-910350E60E48}"/>
              </a:ext>
            </a:extLst>
          </p:cNvPr>
          <p:cNvPicPr>
            <a:picLocks noGrp="1" noChangeAspect="1"/>
          </p:cNvPicPr>
          <p:nvPr>
            <p:ph idx="1"/>
          </p:nvPr>
        </p:nvPicPr>
        <p:blipFill rotWithShape="1">
          <a:blip r:embed="rId2"/>
          <a:srcRect l="23267" t="31730" r="49617" b="41590"/>
          <a:stretch/>
        </p:blipFill>
        <p:spPr>
          <a:xfrm>
            <a:off x="3651645" y="1410427"/>
            <a:ext cx="7799457" cy="4314593"/>
          </a:xfrm>
          <a:prstGeom prst="rect">
            <a:avLst/>
          </a:prstGeom>
        </p:spPr>
      </p:pic>
    </p:spTree>
    <p:extLst>
      <p:ext uri="{BB962C8B-B14F-4D97-AF65-F5344CB8AC3E}">
        <p14:creationId xmlns:p14="http://schemas.microsoft.com/office/powerpoint/2010/main" val="20803746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815E4F-9527-4CB9-BBF1-201000825145}"/>
              </a:ext>
            </a:extLst>
          </p:cNvPr>
          <p:cNvSpPr>
            <a:spLocks noGrp="1"/>
          </p:cNvSpPr>
          <p:nvPr>
            <p:ph type="title"/>
          </p:nvPr>
        </p:nvSpPr>
        <p:spPr/>
        <p:txBody>
          <a:bodyPr/>
          <a:lstStyle/>
          <a:p>
            <a:r>
              <a:rPr lang="pt-BR" dirty="0"/>
              <a:t>QUESTÃO </a:t>
            </a:r>
          </a:p>
        </p:txBody>
      </p:sp>
      <p:sp>
        <p:nvSpPr>
          <p:cNvPr id="3" name="Espaço Reservado para Conteúdo 2">
            <a:extLst>
              <a:ext uri="{FF2B5EF4-FFF2-40B4-BE49-F238E27FC236}">
                <a16:creationId xmlns:a16="http://schemas.microsoft.com/office/drawing/2014/main" id="{C7E49CC0-6728-498B-BA0A-855CFE01BC0F}"/>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D77B71EA-1845-4E9C-AC43-944195188386}"/>
              </a:ext>
            </a:extLst>
          </p:cNvPr>
          <p:cNvPicPr>
            <a:picLocks noChangeAspect="1"/>
          </p:cNvPicPr>
          <p:nvPr/>
        </p:nvPicPr>
        <p:blipFill rotWithShape="1">
          <a:blip r:embed="rId2"/>
          <a:srcRect l="50000" t="32875" r="19577" b="45434"/>
          <a:stretch/>
        </p:blipFill>
        <p:spPr>
          <a:xfrm>
            <a:off x="3742005" y="2255143"/>
            <a:ext cx="7568419" cy="3033877"/>
          </a:xfrm>
          <a:prstGeom prst="rect">
            <a:avLst/>
          </a:prstGeom>
        </p:spPr>
      </p:pic>
    </p:spTree>
    <p:extLst>
      <p:ext uri="{BB962C8B-B14F-4D97-AF65-F5344CB8AC3E}">
        <p14:creationId xmlns:p14="http://schemas.microsoft.com/office/powerpoint/2010/main" val="61056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615DE6-FC17-4BF7-9556-863B014983A4}"/>
              </a:ext>
            </a:extLst>
          </p:cNvPr>
          <p:cNvSpPr>
            <a:spLocks noGrp="1"/>
          </p:cNvSpPr>
          <p:nvPr>
            <p:ph type="title"/>
          </p:nvPr>
        </p:nvSpPr>
        <p:spPr/>
        <p:txBody>
          <a:bodyPr/>
          <a:lstStyle/>
          <a:p>
            <a:r>
              <a:rPr lang="pt-BR" dirty="0"/>
              <a:t>TRATAMENTO</a:t>
            </a:r>
          </a:p>
        </p:txBody>
      </p:sp>
      <p:sp>
        <p:nvSpPr>
          <p:cNvPr id="3" name="Espaço Reservado para Conteúdo 2">
            <a:extLst>
              <a:ext uri="{FF2B5EF4-FFF2-40B4-BE49-F238E27FC236}">
                <a16:creationId xmlns:a16="http://schemas.microsoft.com/office/drawing/2014/main" id="{525DEA36-A38F-4C4B-91DF-D576931B7DB1}"/>
              </a:ext>
            </a:extLst>
          </p:cNvPr>
          <p:cNvSpPr>
            <a:spLocks noGrp="1"/>
          </p:cNvSpPr>
          <p:nvPr>
            <p:ph idx="1"/>
          </p:nvPr>
        </p:nvSpPr>
        <p:spPr/>
        <p:txBody>
          <a:bodyPr>
            <a:normAutofit/>
          </a:bodyPr>
          <a:lstStyle/>
          <a:p>
            <a:pPr algn="just"/>
            <a:r>
              <a:rPr lang="pt-BR" sz="2400" dirty="0"/>
              <a:t>BACTERIÚRIA ASSINTOMÁTICA:</a:t>
            </a:r>
          </a:p>
          <a:p>
            <a:pPr lvl="1" algn="just"/>
            <a:r>
              <a:rPr lang="pt-BR" sz="2400" dirty="0"/>
              <a:t>Mesmas drogas da cistite.</a:t>
            </a:r>
          </a:p>
          <a:p>
            <a:pPr lvl="1" algn="just"/>
            <a:r>
              <a:rPr lang="pt-BR" sz="2400" dirty="0"/>
              <a:t>Tratar apenas gestantes e pacientes que serão submetidos à procedimentos urológicos invasivos.</a:t>
            </a:r>
          </a:p>
        </p:txBody>
      </p:sp>
    </p:spTree>
    <p:extLst>
      <p:ext uri="{BB962C8B-B14F-4D97-AF65-F5344CB8AC3E}">
        <p14:creationId xmlns:p14="http://schemas.microsoft.com/office/powerpoint/2010/main" val="238581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5AF70B-8AA4-4A48-9D08-4FA109D2709E}"/>
              </a:ext>
            </a:extLst>
          </p:cNvPr>
          <p:cNvSpPr>
            <a:spLocks noGrp="1"/>
          </p:cNvSpPr>
          <p:nvPr>
            <p:ph type="title"/>
          </p:nvPr>
        </p:nvSpPr>
        <p:spPr/>
        <p:txBody>
          <a:bodyPr/>
          <a:lstStyle/>
          <a:p>
            <a:r>
              <a:rPr lang="pt-BR" dirty="0"/>
              <a:t>TRATAMENTO</a:t>
            </a:r>
          </a:p>
        </p:txBody>
      </p:sp>
      <p:sp>
        <p:nvSpPr>
          <p:cNvPr id="3" name="Espaço Reservado para Conteúdo 2">
            <a:extLst>
              <a:ext uri="{FF2B5EF4-FFF2-40B4-BE49-F238E27FC236}">
                <a16:creationId xmlns:a16="http://schemas.microsoft.com/office/drawing/2014/main" id="{1DB9786E-2E29-41E7-910B-83983B4ADDC5}"/>
              </a:ext>
            </a:extLst>
          </p:cNvPr>
          <p:cNvSpPr>
            <a:spLocks noGrp="1"/>
          </p:cNvSpPr>
          <p:nvPr>
            <p:ph idx="1"/>
          </p:nvPr>
        </p:nvSpPr>
        <p:spPr/>
        <p:txBody>
          <a:bodyPr/>
          <a:lstStyle/>
          <a:p>
            <a:r>
              <a:rPr lang="pt-BR" sz="2400" dirty="0"/>
              <a:t>PIELONEFRITE: </a:t>
            </a:r>
          </a:p>
          <a:p>
            <a:pPr lvl="1"/>
            <a:r>
              <a:rPr lang="pt-BR" sz="2200" dirty="0"/>
              <a:t>14 dias</a:t>
            </a:r>
          </a:p>
          <a:p>
            <a:pPr lvl="1"/>
            <a:endParaRPr lang="pt-BR" dirty="0"/>
          </a:p>
        </p:txBody>
      </p:sp>
      <p:pic>
        <p:nvPicPr>
          <p:cNvPr id="4" name="Imagem 3">
            <a:extLst>
              <a:ext uri="{FF2B5EF4-FFF2-40B4-BE49-F238E27FC236}">
                <a16:creationId xmlns:a16="http://schemas.microsoft.com/office/drawing/2014/main" id="{9E8CA362-502A-45EC-9E14-2ED7B04C3653}"/>
              </a:ext>
            </a:extLst>
          </p:cNvPr>
          <p:cNvPicPr>
            <a:picLocks noChangeAspect="1"/>
          </p:cNvPicPr>
          <p:nvPr/>
        </p:nvPicPr>
        <p:blipFill rotWithShape="1">
          <a:blip r:embed="rId2"/>
          <a:srcRect l="24576" t="23782" r="50000" b="12582"/>
          <a:stretch/>
        </p:blipFill>
        <p:spPr>
          <a:xfrm>
            <a:off x="6532098" y="687052"/>
            <a:ext cx="3896751" cy="5483895"/>
          </a:xfrm>
          <a:prstGeom prst="rect">
            <a:avLst/>
          </a:prstGeom>
        </p:spPr>
      </p:pic>
    </p:spTree>
    <p:extLst>
      <p:ext uri="{BB962C8B-B14F-4D97-AF65-F5344CB8AC3E}">
        <p14:creationId xmlns:p14="http://schemas.microsoft.com/office/powerpoint/2010/main" val="99653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003DEF9-9FE6-403A-B7BB-72C0C7197ECB}"/>
              </a:ext>
            </a:extLst>
          </p:cNvPr>
          <p:cNvSpPr>
            <a:spLocks noGrp="1"/>
          </p:cNvSpPr>
          <p:nvPr>
            <p:ph type="ctrTitle"/>
          </p:nvPr>
        </p:nvSpPr>
        <p:spPr>
          <a:xfrm>
            <a:off x="296125" y="1219125"/>
            <a:ext cx="7315200" cy="3255264"/>
          </a:xfrm>
        </p:spPr>
        <p:txBody>
          <a:bodyPr>
            <a:normAutofit/>
          </a:bodyPr>
          <a:lstStyle/>
          <a:p>
            <a:r>
              <a:rPr lang="pt-BR" dirty="0">
                <a:solidFill>
                  <a:schemeClr val="tx1"/>
                </a:solidFill>
              </a:rPr>
              <a:t>PNEUMONIA</a:t>
            </a:r>
          </a:p>
        </p:txBody>
      </p:sp>
      <p:sp>
        <p:nvSpPr>
          <p:cNvPr id="3" name="Subtítulo 2">
            <a:extLst>
              <a:ext uri="{FF2B5EF4-FFF2-40B4-BE49-F238E27FC236}">
                <a16:creationId xmlns:a16="http://schemas.microsoft.com/office/drawing/2014/main" id="{0E96869E-213B-40CF-82C1-CB4EE4BEB5B3}"/>
              </a:ext>
            </a:extLst>
          </p:cNvPr>
          <p:cNvSpPr>
            <a:spLocks noGrp="1"/>
          </p:cNvSpPr>
          <p:nvPr>
            <p:ph type="subTitle" idx="1"/>
          </p:nvPr>
        </p:nvSpPr>
        <p:spPr>
          <a:xfrm>
            <a:off x="1100015" y="4670246"/>
            <a:ext cx="7315200" cy="914400"/>
          </a:xfrm>
        </p:spPr>
        <p:txBody>
          <a:bodyPr>
            <a:normAutofit/>
          </a:bodyPr>
          <a:lstStyle/>
          <a:p>
            <a:endParaRPr lang="pt-BR" dirty="0">
              <a:solidFill>
                <a:schemeClr val="tx1"/>
              </a:solidFill>
            </a:endParaRPr>
          </a:p>
        </p:txBody>
      </p:sp>
      <p:pic>
        <p:nvPicPr>
          <p:cNvPr id="1026" name="Picture 2" descr="Resultado de imagem para PNEUMONIA">
            <a:extLst>
              <a:ext uri="{FF2B5EF4-FFF2-40B4-BE49-F238E27FC236}">
                <a16:creationId xmlns:a16="http://schemas.microsoft.com/office/drawing/2014/main" id="{A6FB1400-2EB6-43F3-B9EA-ACFD6F1DA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5429" y="1276091"/>
            <a:ext cx="7315199" cy="4975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30471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Quadr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421</TotalTime>
  <Words>2477</Words>
  <Application>Microsoft Office PowerPoint</Application>
  <PresentationFormat>Widescreen</PresentationFormat>
  <Paragraphs>268</Paragraphs>
  <Slides>63</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63</vt:i4>
      </vt:variant>
    </vt:vector>
  </HeadingPairs>
  <TitlesOfParts>
    <vt:vector size="67" baseType="lpstr">
      <vt:lpstr>Corbel</vt:lpstr>
      <vt:lpstr>Wingdings</vt:lpstr>
      <vt:lpstr>Wingdings 2</vt:lpstr>
      <vt:lpstr>Quadro</vt:lpstr>
      <vt:lpstr>INFECÇÃO DO TRATO URINÁRIO </vt:lpstr>
      <vt:lpstr>INTRODUÇÃO </vt:lpstr>
      <vt:lpstr>ETIOLOGIA </vt:lpstr>
      <vt:lpstr>DIAGNÓSTICO</vt:lpstr>
      <vt:lpstr>DIAGNÓSTICO</vt:lpstr>
      <vt:lpstr>TRATAMENTO</vt:lpstr>
      <vt:lpstr>TRATAMENTO</vt:lpstr>
      <vt:lpstr>TRATAMENTO</vt:lpstr>
      <vt:lpstr>PNEUMONIA</vt:lpstr>
      <vt:lpstr>DEFINIÇÃO</vt:lpstr>
      <vt:lpstr>DEFINIÇÃO</vt:lpstr>
      <vt:lpstr>EPIDEMIOLOGIA</vt:lpstr>
      <vt:lpstr>PADRÕES HISTOPATOLÓGICOS</vt:lpstr>
      <vt:lpstr>PADRÕES HISTOPATOLÓGICOS</vt:lpstr>
      <vt:lpstr>PADRÕES HISTOPATOLÓGICOS</vt:lpstr>
      <vt:lpstr>PNEUMONIA “TÍPICA” x “ATÍPICA” </vt:lpstr>
      <vt:lpstr>QUAIS SÃO OS GERMES “ATÍPICOS”? </vt:lpstr>
      <vt:lpstr>QUAIS SÃO OS GERMES “TÍPICOS”? </vt:lpstr>
      <vt:lpstr>QUADRO CLÍNICO – “TÍPICOS”</vt:lpstr>
      <vt:lpstr>QUADRO CLÍNICO – “ATÍPICOS”</vt:lpstr>
      <vt:lpstr>PNEUMONIA COMUNITÁRIA</vt:lpstr>
      <vt:lpstr>COMO OS AGENTES INFECCIOSOS ATINGEM AS VIAS AÉREAS INFERIORES E OS ALVÉOLOS?</vt:lpstr>
      <vt:lpstr>DIAGNÓSTICO</vt:lpstr>
      <vt:lpstr>CONDUTAS DIAGNÓSTICAS E SUAS INDICAÇÕES</vt:lpstr>
      <vt:lpstr>TRATAMENTO</vt:lpstr>
      <vt:lpstr>BETA-LACTÂMICOS</vt:lpstr>
      <vt:lpstr>CLASSES</vt:lpstr>
      <vt:lpstr>PENICILINAS</vt:lpstr>
      <vt:lpstr>PENICILINAS</vt:lpstr>
      <vt:lpstr>RESISTÊNCIA</vt:lpstr>
      <vt:lpstr>FARMACO CINÉTICA</vt:lpstr>
      <vt:lpstr>FARMACO CINÉTICA</vt:lpstr>
      <vt:lpstr>REAÇÕES ADVERSAS</vt:lpstr>
      <vt:lpstr>CEFALOSPORINAS</vt:lpstr>
      <vt:lpstr>FARMACO CINÉTICA</vt:lpstr>
      <vt:lpstr>REAÇÕES ADVERSAS</vt:lpstr>
      <vt:lpstr>CARBAPENÊMICOS</vt:lpstr>
      <vt:lpstr>FARMACO CINÉTICA</vt:lpstr>
      <vt:lpstr>MONOBACTÂMICOS</vt:lpstr>
      <vt:lpstr>INIBIDORES DAS BETA-LACTAMASES</vt:lpstr>
      <vt:lpstr>VANCOMICINA</vt:lpstr>
      <vt:lpstr>VANCOMICINA</vt:lpstr>
      <vt:lpstr>DAPTOMICINA</vt:lpstr>
      <vt:lpstr>TELAVANCINA</vt:lpstr>
      <vt:lpstr>QUINOLONAS, ANTAGONISTAS DO ÁCIDO FÓLICO E ANTISSÉPTICOS DO TRATO URINÁRIO</vt:lpstr>
      <vt:lpstr>CLASSES </vt:lpstr>
      <vt:lpstr>FLUOROQUI-NOLONAS</vt:lpstr>
      <vt:lpstr>FLUOROQUI-NOLONAS</vt:lpstr>
      <vt:lpstr>FLUOROQUI-NOLONAS</vt:lpstr>
      <vt:lpstr>FLUOROQUI-NOLONAS</vt:lpstr>
      <vt:lpstr>FLUOROQUI-NOLONAS</vt:lpstr>
      <vt:lpstr>FLUOROQUI-NOLONAS</vt:lpstr>
      <vt:lpstr>SULFONAMIDAS</vt:lpstr>
      <vt:lpstr>SULFONAMIDAS</vt:lpstr>
      <vt:lpstr>SULFONAMIDAS</vt:lpstr>
      <vt:lpstr>TRIMETOPRIMA</vt:lpstr>
      <vt:lpstr>COTRIMOXAZOL</vt:lpstr>
      <vt:lpstr>COTRIMOXAZOL</vt:lpstr>
      <vt:lpstr>ANTISSÉPTICOS DO TRATO URINÁRIO/ ANTIMICROBIA-NOS </vt:lpstr>
      <vt:lpstr>ANTISSÉPTICOS DO TRATO URINÁRIO/ ANTIMICROBIA-NOS </vt:lpstr>
      <vt:lpstr>ANTISSÉPTICOS DO TRATO URINÁRIO/ ANTIMICROBIA-NOS </vt:lpstr>
      <vt:lpstr>QUESTÃO </vt:lpstr>
      <vt:lpstr>QUESTÃO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INFECÇÃO DO TRATO URINÁRIO</dc:title>
  <dc:creator>Glenio Junior</dc:creator>
  <cp:lastModifiedBy>Lara Letícia</cp:lastModifiedBy>
  <cp:revision>73</cp:revision>
  <dcterms:created xsi:type="dcterms:W3CDTF">2018-09-09T21:41:51Z</dcterms:created>
  <dcterms:modified xsi:type="dcterms:W3CDTF">2018-09-19T17:56:30Z</dcterms:modified>
</cp:coreProperties>
</file>