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301" r:id="rId2"/>
    <p:sldId id="417" r:id="rId3"/>
    <p:sldId id="418" r:id="rId4"/>
    <p:sldId id="419" r:id="rId5"/>
    <p:sldId id="443" r:id="rId6"/>
    <p:sldId id="441" r:id="rId7"/>
    <p:sldId id="442" r:id="rId8"/>
    <p:sldId id="281" r:id="rId9"/>
    <p:sldId id="304" r:id="rId10"/>
    <p:sldId id="282" r:id="rId11"/>
    <p:sldId id="420" r:id="rId12"/>
    <p:sldId id="421" r:id="rId13"/>
    <p:sldId id="381" r:id="rId14"/>
    <p:sldId id="377" r:id="rId15"/>
    <p:sldId id="378" r:id="rId16"/>
    <p:sldId id="379" r:id="rId17"/>
    <p:sldId id="382" r:id="rId18"/>
    <p:sldId id="380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299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44" r:id="rId38"/>
    <p:sldId id="445" r:id="rId39"/>
    <p:sldId id="446" r:id="rId40"/>
    <p:sldId id="447" r:id="rId41"/>
    <p:sldId id="455" r:id="rId42"/>
    <p:sldId id="448" r:id="rId43"/>
    <p:sldId id="474" r:id="rId44"/>
    <p:sldId id="449" r:id="rId45"/>
    <p:sldId id="473" r:id="rId46"/>
    <p:sldId id="450" r:id="rId47"/>
    <p:sldId id="47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39" r:id="rId65"/>
    <p:sldId id="440" r:id="rId66"/>
    <p:sldId id="476" r:id="rId67"/>
    <p:sldId id="477" r:id="rId68"/>
    <p:sldId id="472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194F-C0C1-455A-ABE5-3279BE334D4F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F38B-5053-478C-9173-DF26B4A66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53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F38B-5053-478C-9173-DF26B4A6668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72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26885D-7430-4EF0-8FDD-41E71D460074}" type="datetimeFigureOut">
              <a:rPr lang="pt-BR" smtClean="0"/>
              <a:pPr/>
              <a:t>29/03/2016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C97DC9-BEAF-4619-B15F-0A7256EEDF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lerosemultipla.com.br/2015/01/07/gilenya-primeira-terapia-oral-imunomoduladora-para-esclerose-multipl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scielo.php?script=sci_arttext&amp;pid=S0004-282X2015001000856&amp;lang=pt" TargetMode="External"/><Relationship Id="rId2" Type="http://schemas.openxmlformats.org/officeDocument/2006/relationships/hyperlink" Target="http://www.moreirajr.com.br/revistas.asp?fase=r003&amp;id_materia=18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lo.br/scielo.php?script=sci_arttext&amp;pid=S0100-40422013000200017&amp;lang=p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0" y="2132856"/>
            <a:ext cx="6858000" cy="1224136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Farmacologia das doenças Neurodegenerativas</a:t>
            </a:r>
            <a:endParaRPr lang="pt-BR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3789040"/>
            <a:ext cx="6953200" cy="1872208"/>
          </a:xfrm>
        </p:spPr>
        <p:txBody>
          <a:bodyPr>
            <a:normAutofit/>
          </a:bodyPr>
          <a:lstStyle/>
          <a:p>
            <a:pPr algn="ctr"/>
            <a:r>
              <a:rPr lang="pt-BR" sz="2200" dirty="0" smtClean="0">
                <a:latin typeface="+mn-lt"/>
              </a:rPr>
              <a:t>Acadêmicos: Flávia C Schütz e Gabriel Oliveira</a:t>
            </a:r>
          </a:p>
          <a:p>
            <a:pPr algn="ctr"/>
            <a:endParaRPr lang="pt-BR" dirty="0" smtClean="0">
              <a:latin typeface="+mn-lt"/>
            </a:endParaRPr>
          </a:p>
          <a:p>
            <a:pPr algn="ctr"/>
            <a:endParaRPr lang="pt-BR" dirty="0">
              <a:latin typeface="+mn-lt"/>
            </a:endParaRPr>
          </a:p>
          <a:p>
            <a:pPr algn="ctr"/>
            <a:r>
              <a:rPr lang="pt-BR" dirty="0" smtClean="0">
                <a:latin typeface="+mn-lt"/>
              </a:rPr>
              <a:t>Liga acadêmica de farmacologia</a:t>
            </a:r>
          </a:p>
          <a:p>
            <a:pPr algn="ctr"/>
            <a:endParaRPr lang="pt-BR" dirty="0">
              <a:latin typeface="+mn-lt"/>
            </a:endParaRPr>
          </a:p>
          <a:p>
            <a:pPr algn="ctr"/>
            <a:endParaRPr lang="pt-BR" dirty="0" smtClean="0">
              <a:latin typeface="+mn-lt"/>
            </a:endParaRPr>
          </a:p>
        </p:txBody>
      </p:sp>
      <p:pic>
        <p:nvPicPr>
          <p:cNvPr id="6" name="Imagem 1" descr="http://www.fesurv.br/pibid/inscricoes/administrator/imagen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77851"/>
            <a:ext cx="3180876" cy="97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Exibindo IMG_2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Exibindo IMG_21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Exibindo IMG_211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3777"/>
            <a:ext cx="1872208" cy="1685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79511" y="548680"/>
            <a:ext cx="8651337" cy="5760640"/>
          </a:xfrm>
        </p:spPr>
        <p:txBody>
          <a:bodyPr/>
          <a:lstStyle/>
          <a:p>
            <a:pPr algn="just"/>
            <a:r>
              <a:rPr lang="pt-BR" dirty="0"/>
              <a:t>A doença de Alzheimer caracteriza-se por acentuada atrofia do córtex cerebral e perda de neurônios corticais e subcorticais.</a:t>
            </a:r>
          </a:p>
          <a:p>
            <a:endParaRPr lang="pt-BR" dirty="0"/>
          </a:p>
        </p:txBody>
      </p:sp>
      <p:pic>
        <p:nvPicPr>
          <p:cNvPr id="5" name="Picture 4" descr="http://www.mstododia.com.br/uploads/images/conteudo/thumbnail_principal_ache-laboratorios-lanca-medicamento-inedito-para-tratamento-de-doenca-de-alzheimer-moderada-e-gra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9512"/>
            <a:ext cx="7704856" cy="364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620688"/>
            <a:ext cx="7834064" cy="5535637"/>
          </a:xfrm>
        </p:spPr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É uma demência que esta  associada com mecanismos genéticos e moleculares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específicos.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principal fator de risco para DA é a idade.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forma familial de início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precoce (mutações em 3 genes).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Recentemente aumentou a evidencia de que infecções sistêmicas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neuroinflamação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estão associados com o aparecimento e progressão da DA</a:t>
            </a:r>
            <a:r>
              <a:rPr lang="pt-BR" sz="2400" dirty="0"/>
              <a:t>.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Patogênese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processamento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alterado da proteína amilóide a partir da proteína precurssora APP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perda localizada de neurônios especialmente os colinérgicos no prosencéfalo basal (núcleo de Meynert), hipocampo, áreas corticais temporoparietais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frontais;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perda neuronal na DA leva a depleção principalmente de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dirty="0"/>
          </a:p>
        </p:txBody>
      </p:sp>
      <p:pic>
        <p:nvPicPr>
          <p:cNvPr id="4" name="Picture 2" descr="http://www.infoescola.com/wp-content/uploads/2011/04/neurotransmiss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25144"/>
            <a:ext cx="1685833" cy="168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3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914400" y="467961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dirty="0" smtClean="0">
                <a:solidFill>
                  <a:schemeClr val="accent1"/>
                </a:solidFill>
                <a:latin typeface="Verdana" pitchFamily="34" charset="0"/>
              </a:rPr>
              <a:t>Achados neuropatológicos</a:t>
            </a:r>
            <a:endParaRPr lang="pt-BR" sz="2400" b="1" dirty="0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78486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400" dirty="0">
                <a:latin typeface="Verdana" pitchFamily="34" charset="0"/>
              </a:rPr>
              <a:t>•</a:t>
            </a:r>
            <a:r>
              <a:rPr lang="pt-BR" sz="2400" dirty="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Placas amilóides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-proteína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ß amilóide 42- é uma fração da clivagem da APP encontrada nas placas senis e que se apresenta em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níveis diminuídos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LCR de pacientes com DA.</a:t>
            </a:r>
          </a:p>
          <a:p>
            <a:pPr algn="just">
              <a:lnSpc>
                <a:spcPct val="11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Emaranhados neurofibrilares intraneurais.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erro na fosforilação da proteína TAU leva a formação dos emaranhados neurofibrilares,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com aumento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no LCR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1219200" y="17859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2575" indent="-282575" algn="l">
              <a:lnSpc>
                <a:spcPts val="26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itchFamily="2" charset="2"/>
              <a:buChar char="n"/>
            </a:pPr>
            <a:endParaRPr lang="en-US" sz="2400" b="1">
              <a:latin typeface="AGaramond" pitchFamily="18" charset="0"/>
            </a:endParaRPr>
          </a:p>
        </p:txBody>
      </p:sp>
      <p:pic>
        <p:nvPicPr>
          <p:cNvPr id="454662" name="Picture 6" descr="APP1_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101" name="Picture 5" descr="APP2_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1219200" y="17859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2575" indent="-282575" algn="l">
              <a:lnSpc>
                <a:spcPts val="26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itchFamily="2" charset="2"/>
              <a:buChar char="n"/>
            </a:pPr>
            <a:endParaRPr lang="en-US" sz="2400" b="1">
              <a:latin typeface="AGaramond" pitchFamily="18" charset="0"/>
            </a:endParaRPr>
          </a:p>
        </p:txBody>
      </p:sp>
      <p:pic>
        <p:nvPicPr>
          <p:cNvPr id="520198" name="Picture 6" descr="APP3_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Rychard Arruda\SkyDrive\Anexos de email\IMG_38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5416" y="27384"/>
            <a:ext cx="1219809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1219200" y="17859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2575" indent="-282575" algn="l">
              <a:lnSpc>
                <a:spcPts val="26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itchFamily="2" charset="2"/>
              <a:buChar char="n"/>
            </a:pPr>
            <a:endParaRPr lang="en-US" sz="2400" b="1">
              <a:latin typeface="AGaramond" pitchFamily="18" charset="0"/>
            </a:endParaRPr>
          </a:p>
        </p:txBody>
      </p:sp>
      <p:pic>
        <p:nvPicPr>
          <p:cNvPr id="521222" name="Picture 6" descr="TANGLES_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Abordagem Farmacológica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Restaurar a função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colinérgica.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Ainda não existem estratégias de tratamento, efetivas, para modificar a doença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Os medicamentos aprovados pelo FDA são drogas sintomáticas e não modificadoras.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Atuam principalmente restaurando a neurotransmissão entre os neurônios.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96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476672"/>
            <a:ext cx="8568952" cy="5679653"/>
          </a:xfrm>
        </p:spPr>
        <p:txBody>
          <a:bodyPr/>
          <a:lstStyle/>
          <a:p>
            <a:pPr lvl="0" algn="just"/>
            <a:r>
              <a:rPr lang="pt-BR" sz="2400" dirty="0">
                <a:latin typeface="Arial" pitchFamily="34" charset="0"/>
                <a:cs typeface="Arial" pitchFamily="34" charset="0"/>
              </a:rPr>
              <a:t>Evidências indicam que a maioria das doenças neurológicas possuem patogênese multifatorial e muito complexa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 tratamento farmacológico atualmente disponível para os distúrbios neurodegenerativos é sintomático e não altera o curso ou a evolução da doença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subjacente.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caracterizam-se pela perda progressiva e irreversível de neurônios de regiões específicas do cérebro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 processo de lesão neuronal deve ser considerado como a interação de influências genéticas e ambientais.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TRATAMENTO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Anticolinesterásicos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(hipótese colinérgica-diminuição da atividade colinérgica relaciona-se ao declínio cognitivo)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bloqueiam </a:t>
            </a:r>
            <a:r>
              <a:rPr lang="pt-BR" dirty="0">
                <a:latin typeface="Arial" pitchFamily="34" charset="0"/>
                <a:cs typeface="Arial" pitchFamily="34" charset="0"/>
              </a:rPr>
              <a:t>a ação da enzima acetilcolinesterase, impedindo a degradação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acetilcolina;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Eficácia é dose dependente;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Período mínimo de tratamento é 6 meses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2" descr="http://www.infoescola.com/wp-content/uploads/2011/04/neurotransmiss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53136"/>
            <a:ext cx="1685833" cy="168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7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TACRINA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Não muito utilizada na prática clínica (hepatotóxico)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Primeiro a ser aprovado para tratar a DA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Inibidor reversível da AchE e da BchE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Meia-vida: 2-4hs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Dose inicial: 4mg/4x ao dia</a:t>
            </a:r>
          </a:p>
        </p:txBody>
      </p:sp>
    </p:spTree>
    <p:extLst>
      <p:ext uri="{BB962C8B-B14F-4D97-AF65-F5344CB8AC3E}">
        <p14:creationId xmlns:p14="http://schemas.microsoft.com/office/powerpoint/2010/main" val="12928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Donezepil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Inibidor reversível da AchE;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Usados na forma leve e moderada;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Dose inicial: 5mg/dia;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Meia-vida longa: até 73hs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Rivastigmina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Inibidor pseudo-irreverssível da AchE e BchE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Usados nas formas leve e moderadamente grave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Meia-vida: 1-2hs, porém com atividade até 10hs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Dose inicial: 1,5mg/2x ao dia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Adesivo transdérmico (4,6mg/24/5cm²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Galantamina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inibidor reversível da AChE e possui atividade moduladora alostérica sobre receptores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nicotínicos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usado nas formas leve e moderada da donça e associada a doença vascular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cerebral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meia vida de 4,4 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5,7hrs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ose </a:t>
            </a:r>
            <a:r>
              <a:rPr lang="pt-BR" dirty="0">
                <a:latin typeface="Arial" pitchFamily="34" charset="0"/>
                <a:cs typeface="Arial" pitchFamily="34" charset="0"/>
              </a:rPr>
              <a:t>inicial de 4mg/2vezes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6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Memantina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aprovado em 2003 pela FDA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ANVISA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usado </a:t>
            </a:r>
            <a:r>
              <a:rPr lang="pt-BR" dirty="0">
                <a:latin typeface="Arial" pitchFamily="34" charset="0"/>
                <a:cs typeface="Arial" pitchFamily="34" charset="0"/>
              </a:rPr>
              <a:t>nas formas moderadamente grave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grave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antagonista </a:t>
            </a:r>
            <a:r>
              <a:rPr lang="pt-BR" dirty="0">
                <a:latin typeface="Arial" pitchFamily="34" charset="0"/>
                <a:cs typeface="Arial" pitchFamily="34" charset="0"/>
              </a:rPr>
              <a:t>não competitivo de afinidade moderada do receptor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NMDA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Não deixa ocorrer </a:t>
            </a:r>
            <a:r>
              <a:rPr lang="pt-BR" dirty="0">
                <a:latin typeface="Arial" pitchFamily="34" charset="0"/>
                <a:cs typeface="Arial" pitchFamily="34" charset="0"/>
              </a:rPr>
              <a:t>estimulação excessiva pelo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glutamato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Dose: 5-20mg duas doses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diárias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dirty="0">
                <a:latin typeface="Arial" pitchFamily="34" charset="0"/>
                <a:cs typeface="Arial" pitchFamily="34" charset="0"/>
              </a:rPr>
              <a:t>interfere no metabolismo dos IchEs.</a:t>
            </a:r>
          </a:p>
        </p:txBody>
      </p:sp>
    </p:spTree>
    <p:extLst>
      <p:ext uri="{BB962C8B-B14F-4D97-AF65-F5344CB8AC3E}">
        <p14:creationId xmlns:p14="http://schemas.microsoft.com/office/powerpoint/2010/main" val="25223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700" cy="3671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1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homeinstead.files.wordpress.com/2007/08/brain-sca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92887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31"/>
            <a:ext cx="9145908" cy="68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Mecanismos neurodegenerativos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i="1" dirty="0">
                <a:latin typeface="Arial" charset="0"/>
              </a:rPr>
              <a:t>Excitotoxicidade</a:t>
            </a:r>
            <a:r>
              <a:rPr lang="pt-BR" sz="2400" b="1" i="1" dirty="0" smtClean="0">
                <a:latin typeface="Arial" charset="0"/>
              </a:rPr>
              <a:t>:</a:t>
            </a:r>
          </a:p>
          <a:p>
            <a:pPr marL="0" indent="0" algn="just">
              <a:buNone/>
            </a:pPr>
            <a:endParaRPr lang="pt-BR" sz="2400" i="1" dirty="0" smtClean="0">
              <a:latin typeface="Arial" charset="0"/>
            </a:endParaRPr>
          </a:p>
          <a:p>
            <a:pPr algn="just"/>
            <a:r>
              <a:rPr lang="pt-BR" sz="2400" dirty="0">
                <a:latin typeface="Arial" charset="0"/>
              </a:rPr>
              <a:t>Lesão Neuronal causada por excesso de glutamato no </a:t>
            </a:r>
            <a:r>
              <a:rPr lang="pt-BR" sz="2400" dirty="0" smtClean="0">
                <a:latin typeface="Arial" charset="0"/>
              </a:rPr>
              <a:t>encéfalo </a:t>
            </a:r>
            <a:r>
              <a:rPr lang="pt-BR" sz="2400" dirty="0" smtClean="0">
                <a:latin typeface="Arial" charset="0"/>
                <a:sym typeface="Wingdings" pitchFamily="2" charset="2"/>
              </a:rPr>
              <a:t> aumento prolongado de cálcio intracelular morte celular.</a:t>
            </a:r>
          </a:p>
          <a:p>
            <a:pPr marL="0" indent="0" algn="just">
              <a:buNone/>
            </a:pPr>
            <a:endParaRPr lang="pt-BR" sz="2400" dirty="0" smtClean="0">
              <a:latin typeface="Arial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pt-BR" sz="2400" b="1" i="1" dirty="0">
                <a:latin typeface="Arial" charset="0"/>
              </a:rPr>
              <a:t>Estresse Oxidativo</a:t>
            </a:r>
            <a:r>
              <a:rPr lang="pt-BR" sz="2400" b="1" i="1" dirty="0" smtClean="0">
                <a:latin typeface="Arial" charset="0"/>
              </a:rPr>
              <a:t>:</a:t>
            </a:r>
          </a:p>
          <a:p>
            <a:pPr algn="just"/>
            <a:endParaRPr lang="pt-BR" sz="2400" i="1" dirty="0">
              <a:latin typeface="Arial" charset="0"/>
            </a:endParaRPr>
          </a:p>
          <a:p>
            <a:pPr algn="just"/>
            <a:r>
              <a:rPr lang="pt-BR" sz="2400" dirty="0">
                <a:latin typeface="Arial" charset="0"/>
              </a:rPr>
              <a:t>Resulta da produção excessiva de radicais </a:t>
            </a:r>
            <a:r>
              <a:rPr lang="pt-BR" sz="2400" dirty="0" smtClean="0">
                <a:latin typeface="Arial" charset="0"/>
              </a:rPr>
              <a:t>livres.</a:t>
            </a:r>
          </a:p>
          <a:p>
            <a:pPr algn="just"/>
            <a:endParaRPr lang="pt-BR" sz="2400" i="1" dirty="0">
              <a:latin typeface="Arial" charset="0"/>
            </a:endParaRPr>
          </a:p>
          <a:p>
            <a:pPr algn="just"/>
            <a:r>
              <a:rPr lang="pt-BR" sz="2400" dirty="0">
                <a:latin typeface="Arial" charset="0"/>
              </a:rPr>
              <a:t>podem causar dano ao DNA, peroxidação de </a:t>
            </a:r>
            <a:r>
              <a:rPr lang="pt-BR" sz="2400" dirty="0" smtClean="0">
                <a:latin typeface="Arial" charset="0"/>
              </a:rPr>
              <a:t>lípídeos </a:t>
            </a:r>
            <a:r>
              <a:rPr lang="pt-BR" sz="2400" dirty="0">
                <a:latin typeface="Arial" charset="0"/>
              </a:rPr>
              <a:t>de </a:t>
            </a:r>
            <a:r>
              <a:rPr lang="pt-BR" sz="2400" dirty="0" smtClean="0">
                <a:latin typeface="Arial" charset="0"/>
              </a:rPr>
              <a:t>membrana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smtClean="0">
                <a:latin typeface="Arial" charset="0"/>
              </a:rPr>
              <a:t>e </a:t>
            </a:r>
            <a:r>
              <a:rPr lang="pt-BR" sz="2400" smtClean="0">
                <a:latin typeface="Arial" charset="0"/>
              </a:rPr>
              <a:t>morte </a:t>
            </a:r>
            <a:r>
              <a:rPr lang="pt-BR" sz="2400" dirty="0" smtClean="0">
                <a:latin typeface="Arial" charset="0"/>
              </a:rPr>
              <a:t>neuronal.</a:t>
            </a:r>
            <a:endParaRPr lang="pt-BR" sz="2400" dirty="0">
              <a:latin typeface="Arial" charset="0"/>
            </a:endParaRPr>
          </a:p>
          <a:p>
            <a:endParaRPr lang="pt-BR" sz="2400" i="1" dirty="0">
              <a:latin typeface="Arial" charset="0"/>
            </a:endParaRPr>
          </a:p>
          <a:p>
            <a:pPr marL="0" indent="0">
              <a:buNone/>
            </a:pPr>
            <a:endParaRPr lang="pt-BR" sz="2400" dirty="0" smtClean="0">
              <a:latin typeface="Arial" charset="0"/>
            </a:endParaRPr>
          </a:p>
          <a:p>
            <a:endParaRPr lang="pt-BR" sz="2400" i="1" dirty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0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19200"/>
            <a:ext cx="8352928" cy="493712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Dentro do conhecimento científico atual, as linhas de pesquisa mais promissoras nesse sentido são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lvl="0"/>
            <a:r>
              <a:rPr lang="pt-BR" dirty="0"/>
              <a:t>Terapia </a:t>
            </a:r>
            <a:r>
              <a:rPr lang="pt-BR" dirty="0" smtClean="0"/>
              <a:t>antiamilóide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 Inibidores da hiperfosforilação da proteína </a:t>
            </a:r>
            <a:r>
              <a:rPr lang="pt-BR" dirty="0" smtClean="0"/>
              <a:t>TAU</a:t>
            </a:r>
          </a:p>
          <a:p>
            <a:pPr marL="0" lvl="0" indent="0">
              <a:buNone/>
            </a:pPr>
            <a:endParaRPr lang="pt-BR" dirty="0"/>
          </a:p>
          <a:p>
            <a:pPr lvl="0"/>
            <a:r>
              <a:rPr lang="pt-BR" dirty="0"/>
              <a:t> Fator de crescimento </a:t>
            </a:r>
            <a:r>
              <a:rPr lang="pt-BR" dirty="0" smtClean="0"/>
              <a:t>neuronal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1219200"/>
            <a:ext cx="8424936" cy="4937125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Uma equipe de pesquisadores australianos criou uma tecnologia de ultra-som não-invasivo que poderia restaurar a memória dos pacientes.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estudo, foi na </a:t>
            </a:r>
            <a:r>
              <a:rPr lang="pt-BR" dirty="0">
                <a:latin typeface="Arial" pitchFamily="34" charset="0"/>
                <a:cs typeface="Arial" pitchFamily="34" charset="0"/>
              </a:rPr>
              <a:t>revista Science Translational Medicine, foi realizado em ratos.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692696"/>
            <a:ext cx="8208912" cy="5463629"/>
          </a:xfrm>
        </p:spPr>
        <p:txBody>
          <a:bodyPr>
            <a:normAutofit fontScale="92500"/>
          </a:bodyPr>
          <a:lstStyle/>
          <a:p>
            <a:r>
              <a:rPr lang="pt-BR" b="1" u="sng" dirty="0"/>
              <a:t>Drogas em fase </a:t>
            </a:r>
            <a:r>
              <a:rPr lang="pt-BR" b="1" u="sng" dirty="0" smtClean="0"/>
              <a:t>III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 Alfa-tocoferol (vitamina E)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Previne a agressão celular causada pela agressão tóxica dos radicais livres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 Dimebon® </a:t>
            </a:r>
            <a:endParaRPr lang="pt-BR" dirty="0"/>
          </a:p>
          <a:p>
            <a:r>
              <a:rPr lang="pt-BR" b="1" dirty="0"/>
              <a:t>Nomes</a:t>
            </a:r>
            <a:r>
              <a:rPr lang="pt-BR" dirty="0"/>
              <a:t>: (3, 6-dimetil-9-(2-metil-piridil-5)-etil-1,2,3,4-tetrahidro-γ-carboline dihidroclorido) </a:t>
            </a:r>
            <a:br>
              <a:rPr lang="pt-BR" dirty="0"/>
            </a:br>
            <a:r>
              <a:rPr lang="pt-BR" b="1" dirty="0"/>
              <a:t>Mecanismo</a:t>
            </a:r>
            <a:r>
              <a:rPr lang="pt-BR" dirty="0"/>
              <a:t>:Essa droga age como um inibidora da colinesterase, de receptores NMDA, da acetilcolinesterase e da butilcolinesterase. Impediria a morte neu-</a:t>
            </a:r>
            <a:br>
              <a:rPr lang="pt-BR" dirty="0"/>
            </a:br>
            <a:r>
              <a:rPr lang="pt-BR" dirty="0"/>
              <a:t>ronal pela mediação da inibição de apoptose mitocondrial.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1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764704"/>
            <a:ext cx="8280920" cy="5391621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Imunoglobulina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intravenosa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Nomes</a:t>
            </a:r>
            <a:r>
              <a:rPr lang="pt-BR" dirty="0">
                <a:latin typeface="Arial" pitchFamily="34" charset="0"/>
                <a:cs typeface="Arial" pitchFamily="34" charset="0"/>
              </a:rPr>
              <a:t>: Gammagard,IVIg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Mecanismo</a:t>
            </a:r>
            <a:r>
              <a:rPr lang="pt-BR" dirty="0">
                <a:latin typeface="Arial" pitchFamily="34" charset="0"/>
                <a:cs typeface="Arial" pitchFamily="34" charset="0"/>
              </a:rPr>
              <a:t>: Anticorpos naturais antiamiloides poderiam reduzir a deposição de proteína beta amilóide e melhorar a cognição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Resveratrol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Nomes</a:t>
            </a:r>
            <a:r>
              <a:rPr lang="pt-BR" dirty="0">
                <a:latin typeface="Arial" pitchFamily="34" charset="0"/>
                <a:cs typeface="Arial" pitchFamily="34" charset="0"/>
              </a:rPr>
              <a:t>: trans-3,4',5-trihydroxystilbene.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Mecanismo</a:t>
            </a:r>
            <a:r>
              <a:rPr lang="pt-BR" dirty="0">
                <a:latin typeface="Arial" pitchFamily="34" charset="0"/>
                <a:cs typeface="Arial" pitchFamily="34" charset="0"/>
              </a:rPr>
              <a:t> : Neuroproteção.Efeito anti-oxidante.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54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692696"/>
            <a:ext cx="8208912" cy="5463629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Drogas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anti-inflamatórias</a:t>
            </a: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Pessoas que tomam grandes doses de anti-inflamatórios não hormonais (AINH), geralmente para tratar dores articulares, apresentam, de acordo com alguns estudos, menor probabilidade de desenvolver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doença.</a:t>
            </a:r>
          </a:p>
        </p:txBody>
      </p:sp>
    </p:spTree>
    <p:extLst>
      <p:ext uri="{BB962C8B-B14F-4D97-AF65-F5344CB8AC3E}">
        <p14:creationId xmlns:p14="http://schemas.microsoft.com/office/powerpoint/2010/main" val="40406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764704"/>
            <a:ext cx="8208912" cy="5391621"/>
          </a:xfrm>
        </p:spPr>
        <p:txBody>
          <a:bodyPr/>
          <a:lstStyle/>
          <a:p>
            <a:r>
              <a:rPr lang="pt-BR" b="1" dirty="0" smtClean="0"/>
              <a:t>Antioxidantes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>
                <a:latin typeface="Arial" pitchFamily="34" charset="0"/>
                <a:cs typeface="Arial" pitchFamily="34" charset="0"/>
              </a:rPr>
              <a:t>Pesquisadores também estão examinando se o uso de agentes antioxidantes como as vitaminas E e C, o selênio, a seleginina e o caroteno poderiam diminuir ou anular as ações maléficas em nível celular dos radicais livres.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*OBS: </a:t>
            </a:r>
            <a:r>
              <a:rPr lang="pt-BR" dirty="0"/>
              <a:t> A FDA alerta que alguns suplementos podem interagir com as medicações prescritas pelo médico e provocar sérios danos. 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ospoderosas.files.wordpress.com/2013/12/canalhigea-wordpress-com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Doença de Parkinson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D:\UNIRV\LAFAMED\Parkinson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716016" y="404664"/>
            <a:ext cx="4197152" cy="5760640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Em 1817, James Parkinson publicou uma monografia intitulada (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essay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shaking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palsy</a:t>
            </a:r>
            <a:r>
              <a:rPr lang="pt-BR" dirty="0">
                <a:latin typeface="Arial" pitchFamily="34" charset="0"/>
                <a:cs typeface="Arial" pitchFamily="34" charset="0"/>
              </a:rPr>
              <a:t> (Um ensaio sobre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paralisia </a:t>
            </a:r>
            <a:r>
              <a:rPr lang="pt-BR" dirty="0">
                <a:latin typeface="Arial" pitchFamily="34" charset="0"/>
                <a:cs typeface="Arial" pitchFamily="34" charset="0"/>
              </a:rPr>
              <a:t>agitante).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Doença </a:t>
            </a:r>
            <a:r>
              <a:rPr lang="pt-BR" dirty="0">
                <a:latin typeface="Arial" pitchFamily="34" charset="0"/>
                <a:cs typeface="Arial" pitchFamily="34" charset="0"/>
              </a:rPr>
              <a:t>caracterizada por tremor de repouso,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bradicinesia</a:t>
            </a:r>
            <a:r>
              <a:rPr lang="pt-BR" dirty="0">
                <a:latin typeface="Arial" pitchFamily="34" charset="0"/>
                <a:cs typeface="Arial" pitchFamily="34" charset="0"/>
              </a:rPr>
              <a:t> (lentidão dos movimentos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),postura </a:t>
            </a:r>
            <a:r>
              <a:rPr lang="pt-BR" dirty="0">
                <a:latin typeface="Arial" pitchFamily="34" charset="0"/>
                <a:cs typeface="Arial" pitchFamily="34" charset="0"/>
              </a:rPr>
              <a:t>encurvada para frente, marcha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festinante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(em bloco)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UNIRV\LAFAMED\mal-de-park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"/>
            <a:ext cx="449847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229600" cy="6408712"/>
          </a:xfrm>
        </p:spPr>
        <p:txBody>
          <a:bodyPr/>
          <a:lstStyle/>
          <a:p>
            <a:pPr lvl="0"/>
            <a:r>
              <a:rPr lang="pt-BR" dirty="0" err="1" smtClean="0"/>
              <a:t>Parkinsonismo</a:t>
            </a:r>
            <a:r>
              <a:rPr lang="pt-BR" dirty="0" smtClean="0"/>
              <a:t> = </a:t>
            </a:r>
            <a:r>
              <a:rPr lang="pt-BR" dirty="0" err="1" smtClean="0"/>
              <a:t>bradicinesia</a:t>
            </a:r>
            <a:r>
              <a:rPr lang="pt-BR" dirty="0" smtClean="0"/>
              <a:t> + 1 (tremor, rigidez ou instabilidade postural)</a:t>
            </a:r>
          </a:p>
          <a:p>
            <a:r>
              <a:rPr lang="pt-BR" dirty="0" smtClean="0"/>
              <a:t>Degeneração de neurônios da substância </a:t>
            </a:r>
            <a:r>
              <a:rPr lang="pt-BR" dirty="0" err="1" smtClean="0"/>
              <a:t>nigra</a:t>
            </a:r>
            <a:r>
              <a:rPr lang="pt-BR" dirty="0" smtClean="0"/>
              <a:t> </a:t>
            </a:r>
            <a:r>
              <a:rPr lang="pt-BR" dirty="0"/>
              <a:t>e do </a:t>
            </a:r>
            <a:r>
              <a:rPr lang="pt-BR" dirty="0" err="1" smtClean="0"/>
              <a:t>locus</a:t>
            </a:r>
            <a:r>
              <a:rPr lang="pt-BR" dirty="0" smtClean="0"/>
              <a:t> </a:t>
            </a:r>
            <a:r>
              <a:rPr lang="pt-BR" dirty="0" err="1" smtClean="0"/>
              <a:t>coeruleus</a:t>
            </a:r>
            <a:r>
              <a:rPr lang="pt-BR" dirty="0"/>
              <a:t>. A patologia inclui a identificação dos </a:t>
            </a:r>
            <a:r>
              <a:rPr lang="pt-BR" dirty="0" smtClean="0"/>
              <a:t>corpos de </a:t>
            </a:r>
            <a:r>
              <a:rPr lang="pt-BR" dirty="0" err="1" smtClean="0"/>
              <a:t>Lewy</a:t>
            </a:r>
            <a:r>
              <a:rPr lang="pt-BR" dirty="0" smtClean="0"/>
              <a:t> (anormalidade dentro dos neurônios – vesículas sinápticas - ACh)</a:t>
            </a:r>
          </a:p>
          <a:p>
            <a:r>
              <a:rPr lang="pt-BR" dirty="0" smtClean="0"/>
              <a:t>Demência com Corpos </a:t>
            </a:r>
          </a:p>
          <a:p>
            <a:pPr marL="0" indent="0">
              <a:buNone/>
            </a:pPr>
            <a:r>
              <a:rPr lang="pt-BR" dirty="0" smtClean="0"/>
              <a:t>   de </a:t>
            </a:r>
            <a:r>
              <a:rPr lang="pt-BR" dirty="0" err="1" smtClean="0"/>
              <a:t>Lewy</a:t>
            </a:r>
            <a:r>
              <a:rPr lang="pt-BR" dirty="0" smtClean="0"/>
              <a:t> - flutuação</a:t>
            </a:r>
          </a:p>
          <a:p>
            <a:r>
              <a:rPr lang="pt-BR" dirty="0" smtClean="0"/>
              <a:t>Deficiência de dopamina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MA7</a:t>
            </a:r>
            <a:r>
              <a:rPr lang="pt-BR" dirty="0" smtClean="0">
                <a:sym typeface="Wingdings" pitchFamily="2" charset="2"/>
              </a:rPr>
              <a:t>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4" name="Picture 2" descr="D:\UNIRV\LAFAMED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7145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NIRV\LAFAMED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14559"/>
            <a:ext cx="2844317" cy="202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NIRV\LAFAMED\estimulacao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276872"/>
            <a:ext cx="49685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476672"/>
            <a:ext cx="8496944" cy="5679653"/>
          </a:xfrm>
        </p:spPr>
        <p:txBody>
          <a:bodyPr/>
          <a:lstStyle/>
          <a:p>
            <a:pPr marL="0" indent="0">
              <a:buNone/>
            </a:pPr>
            <a:r>
              <a:rPr lang="pt-BR" sz="2800" b="1" i="1" dirty="0">
                <a:latin typeface="Arial" charset="0"/>
              </a:rPr>
              <a:t>Dano Isquêmico </a:t>
            </a:r>
            <a:r>
              <a:rPr lang="pt-BR" sz="2800" b="1" i="1" dirty="0" smtClean="0">
                <a:latin typeface="Arial" charset="0"/>
              </a:rPr>
              <a:t>Cerebral</a:t>
            </a:r>
          </a:p>
          <a:p>
            <a:pPr marL="0" indent="0">
              <a:buNone/>
            </a:pPr>
            <a:endParaRPr lang="pt-BR" sz="2800" dirty="0">
              <a:latin typeface="Arial" charset="0"/>
            </a:endParaRPr>
          </a:p>
          <a:p>
            <a:pPr algn="just"/>
            <a:r>
              <a:rPr lang="pt-BR" sz="2400" dirty="0" smtClean="0">
                <a:latin typeface="Arial" charset="0"/>
              </a:rPr>
              <a:t>(AVC) Falta </a:t>
            </a:r>
            <a:r>
              <a:rPr lang="pt-BR" sz="2400" dirty="0">
                <a:latin typeface="Arial" charset="0"/>
              </a:rPr>
              <a:t>de aporte de O</a:t>
            </a:r>
            <a:r>
              <a:rPr lang="pt-BR" sz="2400" baseline="-25000" dirty="0">
                <a:latin typeface="Arial" charset="0"/>
              </a:rPr>
              <a:t>2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dirty="0">
                <a:latin typeface="Arial" charset="0"/>
                <a:sym typeface="Symbol" pitchFamily="18" charset="2"/>
              </a:rPr>
              <a:t></a:t>
            </a:r>
            <a:r>
              <a:rPr lang="pt-BR" sz="2400" dirty="0">
                <a:latin typeface="Arial" charset="0"/>
              </a:rPr>
              <a:t> cascata de eventos: movimento iônico, mudança de pH, geração de mediadores como AA e NO, produção de R</a:t>
            </a:r>
            <a:r>
              <a:rPr lang="pt-BR" sz="2400" baseline="30000" dirty="0">
                <a:latin typeface="Arial" charset="0"/>
              </a:rPr>
              <a:t>.</a:t>
            </a:r>
            <a:r>
              <a:rPr lang="pt-BR" sz="2400" dirty="0">
                <a:latin typeface="Arial" charset="0"/>
              </a:rPr>
              <a:t>, formação de edema </a:t>
            </a:r>
            <a:r>
              <a:rPr lang="pt-BR" sz="2400" dirty="0" smtClean="0">
                <a:latin typeface="Arial" charset="0"/>
              </a:rPr>
              <a:t>cerebral;</a:t>
            </a:r>
          </a:p>
          <a:p>
            <a:pPr algn="just"/>
            <a:endParaRPr lang="pt-BR" sz="2400" dirty="0" smtClean="0">
              <a:latin typeface="Arial" charset="0"/>
            </a:endParaRPr>
          </a:p>
          <a:p>
            <a:pPr algn="just"/>
            <a:r>
              <a:rPr lang="pt-BR" sz="2400" dirty="0"/>
              <a:t>liberação de grandes quantidades de glutamato (excitotoxicidade</a:t>
            </a:r>
            <a:r>
              <a:rPr lang="pt-BR" sz="2400" dirty="0" smtClean="0"/>
              <a:t>);</a:t>
            </a:r>
            <a:endParaRPr lang="pt-BR" sz="2400" dirty="0">
              <a:latin typeface="Arial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5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</a:rPr>
              <a:t>Dopamina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29600" cy="4937760"/>
          </a:xfrm>
        </p:spPr>
        <p:txBody>
          <a:bodyPr/>
          <a:lstStyle/>
          <a:p>
            <a:r>
              <a:rPr lang="pt-BR" dirty="0"/>
              <a:t>É uma catecolamina (derivam do aminoácido </a:t>
            </a:r>
            <a:r>
              <a:rPr lang="pt-BR" dirty="0" smtClean="0"/>
              <a:t>fenilalanina - excitatórios). Possuem </a:t>
            </a:r>
            <a:r>
              <a:rPr lang="pt-BR" dirty="0"/>
              <a:t>um grupo aromático com duas hidroxilas (</a:t>
            </a:r>
            <a:r>
              <a:rPr lang="pt-BR" dirty="0" err="1"/>
              <a:t>catecol</a:t>
            </a:r>
            <a:r>
              <a:rPr lang="pt-BR" dirty="0"/>
              <a:t>) e uma </a:t>
            </a:r>
            <a:r>
              <a:rPr lang="pt-BR" dirty="0" smtClean="0"/>
              <a:t>amina. </a:t>
            </a:r>
            <a:endParaRPr lang="pt-BR" dirty="0"/>
          </a:p>
          <a:p>
            <a:r>
              <a:rPr lang="pt-BR" dirty="0"/>
              <a:t>Neurotransmissor excitatório – controla a estimulação e os níveis do controle motor.</a:t>
            </a:r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44000" cy="388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6120680"/>
          </a:xfrm>
        </p:spPr>
        <p:txBody>
          <a:bodyPr>
            <a:normAutofit/>
          </a:bodyPr>
          <a:lstStyle/>
          <a:p>
            <a:r>
              <a:rPr lang="pt-BR" dirty="0"/>
              <a:t>Dopamina</a:t>
            </a:r>
            <a:r>
              <a:rPr lang="pt-BR" dirty="0" smtClean="0"/>
              <a:t>: receptores D1-D5</a:t>
            </a:r>
          </a:p>
          <a:p>
            <a:endParaRPr lang="pt-BR" dirty="0"/>
          </a:p>
          <a:p>
            <a:r>
              <a:rPr lang="pt-BR" dirty="0"/>
              <a:t> D1 – efeito excitatório sobre o corpo estriado na via direta</a:t>
            </a:r>
          </a:p>
          <a:p>
            <a:r>
              <a:rPr lang="pt-BR" dirty="0"/>
              <a:t> D2 – efeito inibitório sobre o corpo estriado na via indireta. Captam a dopamina em </a:t>
            </a:r>
            <a:r>
              <a:rPr lang="pt-BR" dirty="0" smtClean="0"/>
              <a:t>excesso</a:t>
            </a:r>
          </a:p>
          <a:p>
            <a:r>
              <a:rPr lang="pt-BR" dirty="0"/>
              <a:t>Circuito </a:t>
            </a:r>
            <a:r>
              <a:rPr lang="pt-BR" dirty="0" err="1"/>
              <a:t>nigro-estriato-nigral</a:t>
            </a:r>
            <a:r>
              <a:rPr lang="pt-BR" dirty="0"/>
              <a:t>: conexão recíproca. Fibras dopaminérgicas e sua ação é apenas moduladora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Contra o movimento: substância negra e globo pálido e </a:t>
            </a:r>
            <a:r>
              <a:rPr lang="pt-BR" dirty="0" err="1"/>
              <a:t>locus</a:t>
            </a:r>
            <a:r>
              <a:rPr lang="pt-BR" dirty="0"/>
              <a:t> </a:t>
            </a:r>
            <a:r>
              <a:rPr lang="pt-BR" dirty="0" err="1"/>
              <a:t>coeruleus</a:t>
            </a:r>
            <a:r>
              <a:rPr lang="pt-BR" dirty="0"/>
              <a:t>. </a:t>
            </a:r>
            <a:r>
              <a:rPr lang="pt-BR" dirty="0" err="1"/>
              <a:t>Hipocinesia</a:t>
            </a:r>
            <a:r>
              <a:rPr lang="pt-BR" dirty="0"/>
              <a:t> – não inicia o movimento - Parkinson</a:t>
            </a:r>
          </a:p>
          <a:p>
            <a:r>
              <a:rPr lang="pt-BR" dirty="0"/>
              <a:t>A favor do movimento: corpo estriado (D1 – excitado pela dopamina. D2 inibido pela dopamina) e </a:t>
            </a:r>
            <a:r>
              <a:rPr lang="pt-BR" dirty="0" smtClean="0"/>
              <a:t>tálamo. </a:t>
            </a:r>
            <a:r>
              <a:rPr lang="pt-BR" dirty="0" err="1" smtClean="0"/>
              <a:t>Hipercinesia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9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61724"/>
            <a:ext cx="8229600" cy="4937760"/>
          </a:xfrm>
        </p:spPr>
        <p:txBody>
          <a:bodyPr/>
          <a:lstStyle/>
          <a:p>
            <a:r>
              <a:rPr lang="pt-BR" dirty="0" smtClean="0"/>
              <a:t>Conforma há a progressão degeneração, neurônios de outros locais morrem:</a:t>
            </a:r>
          </a:p>
          <a:p>
            <a:r>
              <a:rPr lang="pt-BR" dirty="0" err="1" smtClean="0"/>
              <a:t>hiposmia</a:t>
            </a:r>
            <a:r>
              <a:rPr lang="pt-BR" dirty="0"/>
              <a:t>, depressão, ansiedade, transtornos do </a:t>
            </a:r>
            <a:r>
              <a:rPr lang="pt-BR" dirty="0" smtClean="0"/>
              <a:t>sono e psiquiátricos, </a:t>
            </a:r>
            <a:r>
              <a:rPr lang="pt-BR" dirty="0"/>
              <a:t>dor de origem central, déficits cognitivos (</a:t>
            </a:r>
            <a:r>
              <a:rPr lang="pt-BR" dirty="0" err="1"/>
              <a:t>atenção+memória+função</a:t>
            </a:r>
            <a:r>
              <a:rPr lang="pt-BR" dirty="0"/>
              <a:t> </a:t>
            </a:r>
            <a:r>
              <a:rPr lang="pt-BR" dirty="0" err="1"/>
              <a:t>executiva+habilidades</a:t>
            </a:r>
            <a:r>
              <a:rPr lang="pt-BR" dirty="0"/>
              <a:t> </a:t>
            </a:r>
            <a:r>
              <a:rPr lang="pt-BR" dirty="0" err="1"/>
              <a:t>visuoconstrutivas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pic>
        <p:nvPicPr>
          <p:cNvPr id="5122" name="Picture 2" descr="D:\UNIRV\LAFAMED\tumblr_mv2nqwr5eo1slyemh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21196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NIRV\LAFAMED\nucleosd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2204864"/>
            <a:ext cx="4752528" cy="46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UNIRV\LAFAMED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8407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38336"/>
          </a:xfrm>
        </p:spPr>
        <p:txBody>
          <a:bodyPr>
            <a:normAutofit/>
          </a:bodyPr>
          <a:lstStyle/>
          <a:p>
            <a:r>
              <a:rPr lang="pt-BR" dirty="0" smtClean="0"/>
              <a:t>Tratamentos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937760"/>
          </a:xfrm>
        </p:spPr>
        <p:txBody>
          <a:bodyPr>
            <a:normAutofit/>
          </a:bodyPr>
          <a:lstStyle/>
          <a:p>
            <a:r>
              <a:rPr lang="pt-BR" dirty="0" smtClean="0"/>
              <a:t>LEVODOPA</a:t>
            </a:r>
          </a:p>
          <a:p>
            <a:r>
              <a:rPr lang="pt-BR" dirty="0"/>
              <a:t>1º linha e está associado com </a:t>
            </a:r>
            <a:r>
              <a:rPr lang="pt-BR" dirty="0" err="1"/>
              <a:t>carbidopa</a:t>
            </a:r>
            <a:r>
              <a:rPr lang="pt-BR" dirty="0"/>
              <a:t> ou </a:t>
            </a:r>
            <a:r>
              <a:rPr lang="pt-BR" dirty="0" err="1"/>
              <a:t>benserazida</a:t>
            </a:r>
            <a:r>
              <a:rPr lang="pt-BR" dirty="0"/>
              <a:t> (reduzem a </a:t>
            </a:r>
            <a:r>
              <a:rPr lang="pt-BR" dirty="0" smtClean="0"/>
              <a:t>dose). </a:t>
            </a:r>
          </a:p>
          <a:p>
            <a:r>
              <a:rPr lang="pt-BR" dirty="0" smtClean="0"/>
              <a:t>Boa </a:t>
            </a:r>
            <a:r>
              <a:rPr lang="pt-BR" dirty="0"/>
              <a:t>absorção intestinal, mas é inativado pela MAO. </a:t>
            </a:r>
            <a:endParaRPr lang="pt-BR" dirty="0" smtClean="0"/>
          </a:p>
          <a:p>
            <a:r>
              <a:rPr lang="pt-BR" dirty="0" smtClean="0"/>
              <a:t>1/2v</a:t>
            </a:r>
            <a:r>
              <a:rPr lang="pt-BR" dirty="0"/>
              <a:t>: 2h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Os inibidores da dopa descarboxilase impedem a </a:t>
            </a:r>
            <a:r>
              <a:rPr lang="pt-BR" dirty="0" err="1"/>
              <a:t>descarboxilação</a:t>
            </a:r>
            <a:r>
              <a:rPr lang="pt-BR" dirty="0"/>
              <a:t> da dopamina na periferia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redução dose de </a:t>
            </a:r>
            <a:r>
              <a:rPr lang="pt-BR" dirty="0" err="1"/>
              <a:t>levodopa</a:t>
            </a:r>
            <a:r>
              <a:rPr lang="pt-BR" dirty="0"/>
              <a:t> e redução dos efeitos incômodos. </a:t>
            </a:r>
            <a:endParaRPr lang="pt-BR" dirty="0" smtClean="0"/>
          </a:p>
          <a:p>
            <a:r>
              <a:rPr lang="pt-BR" dirty="0" smtClean="0"/>
              <a:t>OBS</a:t>
            </a:r>
            <a:r>
              <a:rPr lang="pt-BR" dirty="0"/>
              <a:t>: deixa de ser interessante como progresso da doença (</a:t>
            </a:r>
            <a:r>
              <a:rPr lang="pt-BR" dirty="0" err="1"/>
              <a:t>dessensibilização</a:t>
            </a:r>
            <a:r>
              <a:rPr lang="pt-BR" dirty="0"/>
              <a:t> dos receptores e mecanismo compensatório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D:\UNIRV\LAFAMED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45638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4937760"/>
          </a:xfrm>
        </p:spPr>
        <p:txBody>
          <a:bodyPr/>
          <a:lstStyle/>
          <a:p>
            <a:r>
              <a:rPr lang="pt-BR" dirty="0"/>
              <a:t>Efeitos indesejáveis: </a:t>
            </a:r>
            <a:r>
              <a:rPr lang="pt-BR" dirty="0" err="1"/>
              <a:t>Discinesia</a:t>
            </a:r>
            <a:r>
              <a:rPr lang="pt-BR" dirty="0"/>
              <a:t>, efeito </a:t>
            </a:r>
            <a:r>
              <a:rPr lang="pt-BR" dirty="0" err="1"/>
              <a:t>on</a:t>
            </a:r>
            <a:r>
              <a:rPr lang="pt-BR" dirty="0"/>
              <a:t>-off e náuseas.</a:t>
            </a:r>
          </a:p>
          <a:p>
            <a:endParaRPr lang="pt-BR" dirty="0"/>
          </a:p>
        </p:txBody>
      </p:sp>
      <p:pic>
        <p:nvPicPr>
          <p:cNvPr id="1026" name="Picture 2" descr="D:\UNIRV\LAFAMED\2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2724"/>
            <a:ext cx="3723456" cy="20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NIRV\LAFAMED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2724"/>
            <a:ext cx="3521829" cy="20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NIRV\LAFAMED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106863"/>
            <a:ext cx="372345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NIRV\LAFAMED\download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6863"/>
            <a:ext cx="35444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29600" cy="5904656"/>
          </a:xfrm>
        </p:spPr>
        <p:txBody>
          <a:bodyPr>
            <a:normAutofit/>
          </a:bodyPr>
          <a:lstStyle/>
          <a:p>
            <a:r>
              <a:rPr lang="pt-BR" dirty="0" smtClean="0"/>
              <a:t>IMAO-B: </a:t>
            </a:r>
            <a:r>
              <a:rPr lang="pt-BR" dirty="0" err="1" smtClean="0"/>
              <a:t>selegilina</a:t>
            </a:r>
            <a:r>
              <a:rPr lang="pt-BR" dirty="0" smtClean="0"/>
              <a:t> = </a:t>
            </a:r>
            <a:r>
              <a:rPr lang="pt-BR" dirty="0"/>
              <a:t>ausência de efeitos periféricos</a:t>
            </a:r>
          </a:p>
          <a:p>
            <a:r>
              <a:rPr lang="pt-BR" dirty="0"/>
              <a:t>INIBIDORES DA COMT: </a:t>
            </a:r>
            <a:r>
              <a:rPr lang="pt-BR" dirty="0" err="1"/>
              <a:t>entacapona</a:t>
            </a:r>
            <a:endParaRPr lang="pt-BR" dirty="0"/>
          </a:p>
          <a:p>
            <a:r>
              <a:rPr lang="pt-BR" dirty="0"/>
              <a:t>AGONISTAS DO RECEPTOR DE DOPAMINA: </a:t>
            </a:r>
            <a:r>
              <a:rPr lang="pt-BR" dirty="0" err="1" smtClean="0"/>
              <a:t>bromocreptina</a:t>
            </a:r>
            <a:r>
              <a:rPr lang="pt-BR" dirty="0" smtClean="0"/>
              <a:t>, </a:t>
            </a:r>
            <a:r>
              <a:rPr lang="pt-BR" dirty="0" err="1" smtClean="0"/>
              <a:t>pramipexol</a:t>
            </a:r>
            <a:r>
              <a:rPr lang="pt-BR" dirty="0" smtClean="0"/>
              <a:t>, </a:t>
            </a:r>
            <a:r>
              <a:rPr lang="pt-BR" dirty="0" err="1" smtClean="0"/>
              <a:t>pergolida</a:t>
            </a:r>
            <a:endParaRPr lang="pt-BR" dirty="0"/>
          </a:p>
          <a:p>
            <a:r>
              <a:rPr lang="pt-BR" dirty="0"/>
              <a:t>LIBERADOR DE DA: </a:t>
            </a:r>
            <a:r>
              <a:rPr lang="pt-BR" dirty="0" err="1"/>
              <a:t>amantadina</a:t>
            </a:r>
            <a:endParaRPr lang="pt-BR" dirty="0"/>
          </a:p>
          <a:p>
            <a:r>
              <a:rPr lang="pt-BR" dirty="0"/>
              <a:t>ANTAGONISTAS DE ACh: atropina e </a:t>
            </a:r>
            <a:r>
              <a:rPr lang="pt-BR" dirty="0" err="1"/>
              <a:t>bezatropina</a:t>
            </a:r>
            <a:r>
              <a:rPr lang="pt-BR" dirty="0"/>
              <a:t> – reduzem o tremor. Efeitos colaterais: boca seca, constipação</a:t>
            </a:r>
            <a:r>
              <a:rPr lang="pt-BR" dirty="0" smtClean="0"/>
              <a:t>, retenção </a:t>
            </a:r>
            <a:r>
              <a:rPr lang="pt-BR" dirty="0"/>
              <a:t>urinária, sonolência. Principalmente utilizados em pacientes que possuem DP e </a:t>
            </a:r>
            <a:r>
              <a:rPr lang="pt-BR" dirty="0" err="1"/>
              <a:t>tto</a:t>
            </a:r>
            <a:r>
              <a:rPr lang="pt-BR" dirty="0"/>
              <a:t> </a:t>
            </a:r>
            <a:r>
              <a:rPr lang="pt-BR" dirty="0" err="1"/>
              <a:t>antipsicótico</a:t>
            </a:r>
            <a:r>
              <a:rPr lang="pt-BR" dirty="0"/>
              <a:t>.</a:t>
            </a:r>
          </a:p>
          <a:p>
            <a:r>
              <a:rPr lang="pt-BR" dirty="0"/>
              <a:t>NEUROTRANSPLANTE: neurônios de fetos abortados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30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Terapia com antioxidantes (</a:t>
            </a:r>
            <a:r>
              <a:rPr lang="pt-BR" dirty="0" err="1" smtClean="0"/>
              <a:t>neuroprotetores</a:t>
            </a:r>
            <a:r>
              <a:rPr lang="pt-BR" dirty="0" smtClean="0"/>
              <a:t> – fármacos multifuncionais) – efeitos do </a:t>
            </a:r>
            <a:r>
              <a:rPr lang="pt-BR" dirty="0" err="1" smtClean="0"/>
              <a:t>pramipexol</a:t>
            </a:r>
            <a:r>
              <a:rPr lang="pt-BR" dirty="0" smtClean="0"/>
              <a:t> e </a:t>
            </a:r>
            <a:r>
              <a:rPr lang="pt-BR" dirty="0" err="1" smtClean="0"/>
              <a:t>selegilina</a:t>
            </a:r>
            <a:r>
              <a:rPr lang="pt-BR" dirty="0" smtClean="0"/>
              <a:t>?</a:t>
            </a:r>
          </a:p>
          <a:p>
            <a:r>
              <a:rPr lang="pt-BR" dirty="0" smtClean="0"/>
              <a:t>Tratar depressão quando esta estiver associada – </a:t>
            </a:r>
            <a:r>
              <a:rPr lang="pt-BR" dirty="0" err="1" smtClean="0"/>
              <a:t>eletroconvulsoterapia</a:t>
            </a:r>
            <a:r>
              <a:rPr lang="pt-BR" dirty="0" smtClean="0"/>
              <a:t>?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701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Esclerose Múltipla</a:t>
            </a:r>
            <a:endParaRPr lang="pt-BR" sz="4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 3" descr="derrame-20120424-size-5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1554162"/>
            <a:ext cx="7581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404664"/>
            <a:ext cx="8352928" cy="5751661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Esclerose Múltipla (EM) é uma doença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crônica </a:t>
            </a:r>
            <a:r>
              <a:rPr lang="pt-BR" dirty="0">
                <a:latin typeface="Arial" pitchFamily="34" charset="0"/>
                <a:cs typeface="Arial" pitchFamily="34" charset="0"/>
              </a:rPr>
              <a:t>autoimune que atinge o sistema nervoso central (SNC), caracterizada por inflamação, desmielinização  e neurodegeneração.</a:t>
            </a:r>
          </a:p>
          <a:p>
            <a:endParaRPr lang="pt-BR" dirty="0" smtClean="0"/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característica principal da EM é a presença de lesões  na substância branca, que resultam de vários mecanismos, como inflamação, desmielinização, destruição axonal, astrocitose e atrofia tecidual. </a:t>
            </a:r>
          </a:p>
        </p:txBody>
      </p:sp>
    </p:spTree>
    <p:extLst>
      <p:ext uri="{BB962C8B-B14F-4D97-AF65-F5344CB8AC3E}">
        <p14:creationId xmlns:p14="http://schemas.microsoft.com/office/powerpoint/2010/main" val="31513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ANATOMIA E CONSIDERAÇÕES INICIAIS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Neurônio produz diversos neurotransmissores</a:t>
            </a:r>
          </a:p>
          <a:p>
            <a:r>
              <a:rPr lang="pt-BR" dirty="0" smtClean="0"/>
              <a:t>Função = resultado de dicotomia (A </a:t>
            </a:r>
            <a:r>
              <a:rPr lang="pt-BR" dirty="0" err="1" smtClean="0"/>
              <a:t>vs</a:t>
            </a:r>
            <a:r>
              <a:rPr lang="pt-BR" dirty="0" smtClean="0"/>
              <a:t> B)</a:t>
            </a:r>
          </a:p>
          <a:p>
            <a:r>
              <a:rPr lang="pt-BR" dirty="0" smtClean="0"/>
              <a:t>Uma mesma estrutura possui diversas funções</a:t>
            </a:r>
          </a:p>
          <a:p>
            <a:r>
              <a:rPr lang="pt-BR" dirty="0" smtClean="0"/>
              <a:t>Estruturas são interligadas entre si – Tratos e Circuitos</a:t>
            </a:r>
          </a:p>
          <a:p>
            <a:r>
              <a:rPr lang="pt-BR" dirty="0" smtClean="0"/>
              <a:t>Núcleos da Base: corpo de neurônio envolto por substância branca. Função motora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1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332656"/>
            <a:ext cx="8050088" cy="5823669"/>
          </a:xfrm>
        </p:spPr>
        <p:txBody>
          <a:bodyPr/>
          <a:lstStyle/>
          <a:p>
            <a:r>
              <a:rPr lang="pt-BR" dirty="0" smtClean="0"/>
              <a:t>Compromete principalmente a bainha de mielina, e quando esse revestimento é danificado, os impulsos elétricos diminuem ou são interrompidos.</a:t>
            </a:r>
          </a:p>
        </p:txBody>
      </p:sp>
      <p:pic>
        <p:nvPicPr>
          <p:cNvPr id="4" name="Imagem 5" descr="esclerose-multipla-300x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49694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620688"/>
            <a:ext cx="8496944" cy="5535637"/>
          </a:xfrm>
        </p:spPr>
        <p:txBody>
          <a:bodyPr/>
          <a:lstStyle/>
          <a:p>
            <a:pPr algn="just"/>
            <a:r>
              <a:rPr lang="pt-BR" dirty="0" smtClean="0"/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Acredita-se que todo o processo envolvido na formação destas placas inicie, devido ao aumento da migração de linfócitos T autorreativos, através da BHE.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esclerose múltipla tem quatro formas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manifestação: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1° forma:recorrente remissiva (EMRR/EMSR);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2° forma:primariamente progressiva (EMPP);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3° forma:secundariamente progressiva(EMSP);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4° forma:progressiva com surtos (EMPS);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</a:rPr>
              <a:t>Abordagem Farmacológica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O </a:t>
            </a:r>
            <a:r>
              <a:rPr lang="pt-BR" b="1" dirty="0"/>
              <a:t>objetivo principal do tratamento da EM é prevenir a progressão da doença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única forma de tratamento disponível era a cortisona, isso mudou com o surgimento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imunomoduladores, imunossupressores e anticorpos monoclonais.</a:t>
            </a:r>
            <a:r>
              <a:rPr lang="pt-BR" dirty="0" smtClean="0"/>
              <a:t> </a:t>
            </a:r>
            <a:r>
              <a:rPr lang="pt-BR" dirty="0"/>
              <a:t>Mais recentemente, foram desenvolvidos </a:t>
            </a:r>
            <a:r>
              <a:rPr lang="pt-BR" dirty="0" smtClean="0"/>
              <a:t>fármacos por </a:t>
            </a:r>
            <a:r>
              <a:rPr lang="pt-BR" dirty="0"/>
              <a:t>via oral, sendo o primeiro deles </a:t>
            </a:r>
            <a:r>
              <a:rPr lang="pt-BR" dirty="0" smtClean="0"/>
              <a:t>o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fingolimode</a:t>
            </a:r>
            <a:r>
              <a:rPr lang="pt-BR" dirty="0"/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404664"/>
            <a:ext cx="8280920" cy="575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Listamos abaixo as drogas modificadoras de doença disponíveis para uso no Brasil:</a:t>
            </a:r>
          </a:p>
          <a:p>
            <a:r>
              <a:rPr lang="pt-BR" dirty="0" smtClean="0"/>
              <a:t>Interferona </a:t>
            </a:r>
            <a:r>
              <a:rPr lang="pt-BR" dirty="0"/>
              <a:t>beta 1a (</a:t>
            </a:r>
            <a:r>
              <a:rPr lang="pt-BR" dirty="0" smtClean="0"/>
              <a:t>Avonex -IM), (Rebif </a:t>
            </a:r>
            <a:r>
              <a:rPr lang="pt-BR" dirty="0"/>
              <a:t>-</a:t>
            </a:r>
            <a:r>
              <a:rPr lang="pt-BR" dirty="0" smtClean="0"/>
              <a:t>SC)</a:t>
            </a:r>
            <a:endParaRPr lang="pt-BR" dirty="0"/>
          </a:p>
          <a:p>
            <a:r>
              <a:rPr lang="pt-BR" dirty="0"/>
              <a:t>Interferona beta 1b (</a:t>
            </a:r>
            <a:r>
              <a:rPr lang="pt-BR" dirty="0" smtClean="0"/>
              <a:t>Betaferon-SC)</a:t>
            </a:r>
            <a:endParaRPr lang="pt-BR" dirty="0"/>
          </a:p>
          <a:p>
            <a:r>
              <a:rPr lang="pt-BR" dirty="0"/>
              <a:t>Acetato de glatiramer (</a:t>
            </a:r>
            <a:r>
              <a:rPr lang="pt-BR" dirty="0" smtClean="0"/>
              <a:t>Copaxone-SC)</a:t>
            </a:r>
            <a:endParaRPr lang="pt-BR" dirty="0"/>
          </a:p>
          <a:p>
            <a:r>
              <a:rPr lang="pt-BR" dirty="0"/>
              <a:t>Natalizumabe (</a:t>
            </a:r>
            <a:r>
              <a:rPr lang="pt-BR" dirty="0" smtClean="0"/>
              <a:t>Tysabri-EV)</a:t>
            </a:r>
            <a:endParaRPr lang="pt-BR" dirty="0"/>
          </a:p>
          <a:p>
            <a:r>
              <a:rPr lang="pt-BR" dirty="0"/>
              <a:t>Mitoxantrona (</a:t>
            </a:r>
            <a:r>
              <a:rPr lang="pt-BR" dirty="0" smtClean="0"/>
              <a:t>Novantrone-EV)</a:t>
            </a:r>
            <a:endParaRPr lang="pt-BR" dirty="0"/>
          </a:p>
          <a:p>
            <a:r>
              <a:rPr lang="pt-BR" dirty="0"/>
              <a:t>Fingolimode (Gilenya</a:t>
            </a:r>
            <a:r>
              <a:rPr lang="pt-BR" dirty="0" smtClean="0"/>
              <a:t>) (VO)</a:t>
            </a:r>
            <a:endParaRPr lang="pt-BR" dirty="0"/>
          </a:p>
          <a:p>
            <a:r>
              <a:rPr lang="pt-BR" dirty="0"/>
              <a:t>Teriflunomida (Aubagio</a:t>
            </a:r>
            <a:r>
              <a:rPr lang="pt-BR" dirty="0" smtClean="0"/>
              <a:t>),2012-(VO)*</a:t>
            </a:r>
            <a:endParaRPr lang="pt-BR" dirty="0"/>
          </a:p>
          <a:p>
            <a:r>
              <a:rPr lang="pt-BR" dirty="0"/>
              <a:t>Alemtuzumabe (</a:t>
            </a:r>
            <a:r>
              <a:rPr lang="pt-BR" dirty="0" smtClean="0"/>
              <a:t>Lemtrada),2015-EV*</a:t>
            </a:r>
            <a:endParaRPr lang="pt-BR" dirty="0"/>
          </a:p>
          <a:p>
            <a:r>
              <a:rPr lang="pt-BR" dirty="0"/>
              <a:t>*Fármacos ainda não disponíveis para dispensação na rede pública (SUS).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3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Imunomoduladores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Os </a:t>
            </a:r>
            <a:r>
              <a:rPr lang="pt-BR" dirty="0"/>
              <a:t>imunomoduladores são drogas que modificam a resposta imunológica sem interferir na produção e destruição dos linfócitos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retardar a evolução de CIS para EM clinicamente </a:t>
            </a:r>
            <a:r>
              <a:rPr lang="pt-BR" dirty="0" smtClean="0"/>
              <a:t>definida (efeito neuroprotetor);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A CIS é definida como a primeira manifestação clínica de uma EM surto-remissão.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691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Imunomoduladores na forma surto-remissão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Interferons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o </a:t>
            </a:r>
            <a:r>
              <a:rPr lang="pt-BR" dirty="0">
                <a:latin typeface="Arial" pitchFamily="34" charset="0"/>
                <a:cs typeface="Arial" pitchFamily="34" charset="0"/>
              </a:rPr>
              <a:t>tratamento modificador da doença surgiu na década de 90 com a aprovação do primeiro interferon beta (IFN-β) pela FDA (Food and Drug Administration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são citocinas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anti-inflamatórias; 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eficientes na prevenção de novos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surtos (EMRR);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(IFN-β-1b)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Betaferon/Extavia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dirty="0">
                <a:latin typeface="Arial" pitchFamily="34" charset="0"/>
                <a:cs typeface="Arial" pitchFamily="34" charset="0"/>
              </a:rPr>
              <a:t>(IFN-β-1a)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Avonex e Rebif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cetato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glatirâmer: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inibe processo inflamatório no SNC;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332656"/>
            <a:ext cx="8424936" cy="5823669"/>
          </a:xfrm>
        </p:spPr>
        <p:txBody>
          <a:bodyPr/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os interferons (beta 1b 250 µg e beta 1a 44 µg) são indicados no tratamento da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forma secundariamente progressiva </a:t>
            </a:r>
            <a:r>
              <a:rPr lang="pt-BR" dirty="0">
                <a:latin typeface="Arial" pitchFamily="34" charset="0"/>
                <a:cs typeface="Arial" pitchFamily="34" charset="0"/>
              </a:rPr>
              <a:t>da EM na ocorrência de surtos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As formas das doenças exclusivamente progressivas não respodem ao tratamento convencional.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Tratamentos dos surtos (agudizações)</a:t>
            </a:r>
            <a:r>
              <a:rPr lang="pt-BR" dirty="0">
                <a:latin typeface="Arial" pitchFamily="34" charset="0"/>
                <a:cs typeface="Arial" pitchFamily="34" charset="0"/>
              </a:rPr>
              <a:t>: metilprednisolona (corticóide). 500 a 1000 mg ao dia de metilpredinisolona (MP) por 3 a 5 dias.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3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munossupressores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Estas </a:t>
            </a:r>
            <a:r>
              <a:rPr lang="pt-BR" dirty="0" smtClean="0"/>
              <a:t>drogas, </a:t>
            </a:r>
            <a:r>
              <a:rPr lang="pt-BR" dirty="0"/>
              <a:t>apresentam uma eficácia de certa forma limitada, em particular, naqueles pacientes com formas mais agressivas e/ou progressivas.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uso ainda limitado em vista de seus perfis de risco e efeitos colaterais.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/>
              <a:t>Corticosteroides</a:t>
            </a:r>
            <a:r>
              <a:rPr lang="pt-BR" dirty="0"/>
              <a:t>: doses mensais de metil-prednisolona adicionados a interferon beta podem promover redução adicional na taxa de </a:t>
            </a:r>
            <a:r>
              <a:rPr lang="pt-BR" dirty="0" smtClean="0"/>
              <a:t>surtos;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879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476672"/>
            <a:ext cx="8352928" cy="567965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Metotrexato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usado </a:t>
            </a:r>
            <a:r>
              <a:rPr lang="pt-BR" dirty="0">
                <a:latin typeface="Arial" pitchFamily="34" charset="0"/>
                <a:cs typeface="Arial" pitchFamily="34" charset="0"/>
              </a:rPr>
              <a:t>na dose de 7,5 mg semanal por via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oral;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Ciclofosfamida: </a:t>
            </a:r>
            <a:r>
              <a:rPr lang="pt-BR" dirty="0">
                <a:latin typeface="Arial" pitchFamily="34" charset="0"/>
                <a:cs typeface="Arial" pitchFamily="34" charset="0"/>
              </a:rPr>
              <a:t>terapia de indução e resgate, reservada aos pacientes jovens, com formas mais agressivas da doença. 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ulsos </a:t>
            </a:r>
            <a:r>
              <a:rPr lang="pt-BR" dirty="0">
                <a:latin typeface="Arial" pitchFamily="34" charset="0"/>
                <a:cs typeface="Arial" pitchFamily="34" charset="0"/>
              </a:rPr>
              <a:t>mensais intravenosos, em doses que variam largamente, de 250 a 1500mg/m2 de superfície corporal, associado ou não a metil-prednisolona intravenosa (MPIV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Azatioprina</a:t>
            </a:r>
            <a:r>
              <a:rPr lang="pt-BR" dirty="0">
                <a:latin typeface="Arial" pitchFamily="34" charset="0"/>
                <a:cs typeface="Arial" pitchFamily="34" charset="0"/>
              </a:rPr>
              <a:t>: dose inicial recomendada é de 25 a 50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mg/dia, VO;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329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NEUROFISIOLOGIA MEMÓRIA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Acetilcolina – memória, atenção e aprendizado</a:t>
            </a:r>
          </a:p>
          <a:p>
            <a:r>
              <a:rPr lang="pt-BR" dirty="0" smtClean="0"/>
              <a:t>Memória: reter e evocar informação.</a:t>
            </a:r>
          </a:p>
          <a:p>
            <a:r>
              <a:rPr lang="pt-BR" dirty="0" smtClean="0"/>
              <a:t>Armazenada em todo o córtex – vias da memória</a:t>
            </a:r>
          </a:p>
          <a:p>
            <a:r>
              <a:rPr lang="pt-BR" dirty="0" smtClean="0"/>
              <a:t>Lobo frontal (parte motora e não motora) e temporal</a:t>
            </a:r>
          </a:p>
          <a:p>
            <a:r>
              <a:rPr lang="pt-BR" dirty="0" smtClean="0"/>
              <a:t>Sistema límbico (Circuito de </a:t>
            </a:r>
            <a:r>
              <a:rPr lang="pt-BR" dirty="0" err="1" smtClean="0"/>
              <a:t>Papez</a:t>
            </a:r>
            <a:r>
              <a:rPr lang="pt-BR" dirty="0" smtClean="0"/>
              <a:t>, Hipocampo, emoção e memória)</a:t>
            </a:r>
          </a:p>
          <a:p>
            <a:r>
              <a:rPr lang="pt-BR" dirty="0" smtClean="0"/>
              <a:t>Integração nas áreas de projeção (1ª) e associação (2ª e 3ª)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1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548680"/>
            <a:ext cx="8280920" cy="5607645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Mitoxantrona</a:t>
            </a:r>
            <a:r>
              <a:rPr lang="pt-BR" dirty="0">
                <a:latin typeface="Arial" pitchFamily="34" charset="0"/>
                <a:cs typeface="Arial" pitchFamily="34" charset="0"/>
              </a:rPr>
              <a:t>: 12 mg/m2 de superfície corporal, a cada três meses, com dose cumulativa máxima de 120 a 140 mg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,(IV).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Fingolimode</a:t>
            </a:r>
            <a:r>
              <a:rPr lang="pt-BR" dirty="0">
                <a:latin typeface="Arial" pitchFamily="34" charset="0"/>
                <a:cs typeface="Arial" pitchFamily="34" charset="0"/>
              </a:rPr>
              <a:t>: não deve ser usada em pacientes que fizeram uso prévio da ciclofosfamida ou mitoxantrona.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Dose </a:t>
            </a:r>
            <a:r>
              <a:rPr lang="pt-BR" dirty="0">
                <a:latin typeface="Arial" pitchFamily="34" charset="0"/>
                <a:cs typeface="Arial" pitchFamily="34" charset="0"/>
              </a:rPr>
              <a:t>de 0,5 mg, via oral, uma vez 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56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Anticorpos monoclonais (AcM)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EMSR, EMSP;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Impedem a ação das células que agridem a mielina;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Natalizumabe</a:t>
            </a:r>
            <a:r>
              <a:rPr lang="pt-BR" dirty="0"/>
              <a:t> (NTZ), AcM do tipo humanizado, é único aprovado para o tratamento da </a:t>
            </a:r>
            <a:r>
              <a:rPr lang="pt-BR" dirty="0" smtClean="0"/>
              <a:t>EMSR, desde 2004.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86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404664"/>
            <a:ext cx="8424936" cy="57516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natalizumab (Tysabri)  impede a adesão e a entrada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linfócitos </a:t>
            </a:r>
            <a:r>
              <a:rPr lang="pt-BR" dirty="0">
                <a:latin typeface="Arial" pitchFamily="34" charset="0"/>
                <a:cs typeface="Arial" pitchFamily="34" charset="0"/>
              </a:rPr>
              <a:t>no sistema nervoso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central (uso </a:t>
            </a:r>
            <a:r>
              <a:rPr lang="pt-BR" dirty="0" smtClean="0"/>
              <a:t>300 </a:t>
            </a:r>
            <a:r>
              <a:rPr lang="pt-BR" dirty="0"/>
              <a:t>mg (IV) a cada 28 dias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 Pacientes que não respodem há 1 ano de tratamento.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Sua eficácia está bem comprovada no tratamento das formas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graves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(9 lesões).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3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Alemtuzumabe (Lemtrada</a:t>
            </a:r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Apovado em 2015 pela ANVISA, para a forma EMSR. A </a:t>
            </a:r>
            <a:r>
              <a:rPr lang="pt-BR" dirty="0">
                <a:latin typeface="Arial" pitchFamily="34" charset="0"/>
                <a:cs typeface="Arial" pitchFamily="34" charset="0"/>
              </a:rPr>
              <a:t>dose recomendada é administrada durante 2 ciclos de tratamento. O primeiro ciclo tem duração de 5 dias consecutivos (dose total de 60 mg) e o segundo 3 dias consecutivos (dose total de 36 mg). O segundo ciclo é administrado apenas após 12 meses do primeiro. </a:t>
            </a:r>
          </a:p>
        </p:txBody>
      </p:sp>
    </p:spTree>
    <p:extLst>
      <p:ext uri="{BB962C8B-B14F-4D97-AF65-F5344CB8AC3E}">
        <p14:creationId xmlns:p14="http://schemas.microsoft.com/office/powerpoint/2010/main" val="1012385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548680"/>
            <a:ext cx="7762056" cy="5607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PERGUNTAS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Indivíduo do sexo masculino, com 72 anos de idade desenvolveu nos ultimos 6 meses quadro com agravamento progressivo de perda de memória e alguma dificuladade na orientação espacial. Realizou TAC cerebral que apresentou atrofia difusa do córtex cerebral.</a:t>
            </a:r>
          </a:p>
          <a:p>
            <a:r>
              <a:rPr lang="pt-BR" dirty="0" smtClean="0"/>
              <a:t>Qual a doença que lhe figura mais favorável? Qual a abordagem terapêutica mais indicada nesse caso?</a:t>
            </a:r>
          </a:p>
          <a:p>
            <a:r>
              <a:rPr lang="pt-BR" dirty="0" smtClean="0"/>
              <a:t>A) neostigmina</a:t>
            </a:r>
          </a:p>
          <a:p>
            <a:r>
              <a:rPr lang="pt-BR" dirty="0" smtClean="0"/>
              <a:t>B) atropina</a:t>
            </a:r>
          </a:p>
          <a:p>
            <a:r>
              <a:rPr lang="pt-BR" dirty="0" smtClean="0"/>
              <a:t>C)Donezepil</a:t>
            </a:r>
          </a:p>
          <a:p>
            <a:r>
              <a:rPr lang="pt-BR" dirty="0" smtClean="0"/>
              <a:t>D)Edrofonio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1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08720"/>
            <a:ext cx="845820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152400"/>
            <a:ext cx="7707188" cy="684312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resposta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Um homem de 65 anos, destro, artista, que procurou um neurologista por ter dificuldade em pintar os seus quadros devido à instabilidade da sua mão direita. Também se queixa de uma dificuldade cada vez maior em se levantar das cadeiras e de uma certa rigidez dos braços e das pernas. A sua mulher refere que tem </a:t>
            </a:r>
            <a:r>
              <a:rPr lang="pt-BR" dirty="0" smtClean="0"/>
              <a:t>andado esquecido</a:t>
            </a:r>
            <a:r>
              <a:rPr lang="pt-BR" dirty="0"/>
              <a:t>, ele próprio admite não ter a capacidade de memória de outros tempos. A sua história clínica anterior inclui depressão durante o ano anterior, gota (</a:t>
            </a:r>
            <a:r>
              <a:rPr lang="pt-BR" dirty="0" smtClean="0"/>
              <a:t>atualmente </a:t>
            </a:r>
            <a:r>
              <a:rPr lang="pt-BR" dirty="0"/>
              <a:t>não necessitando de medicação), obstipação e hipertrofia prostática benigna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O </a:t>
            </a:r>
            <a:r>
              <a:rPr lang="pt-BR" b="1" dirty="0"/>
              <a:t>exame físico</a:t>
            </a:r>
            <a:r>
              <a:rPr lang="pt-BR" dirty="0"/>
              <a:t> revelou um paciente bem desenvolvido, bem nutrido, aparentemente ansioso. Mostrava uma notável falta de expressão facial e falava em tom monocórdico. Era notório um forte odor corporal. O exame das extremidades revelou uma rigidez do tipo “roda dentada” em ambos os braços. A sua caminhada era lenta mas normal, com uma postura ligeiramente inclinada. O exame </a:t>
            </a:r>
            <a:r>
              <a:rPr lang="pt-BR" dirty="0" err="1"/>
              <a:t>genitourinário</a:t>
            </a:r>
            <a:r>
              <a:rPr lang="pt-BR" dirty="0"/>
              <a:t> mostrou apenas hipertrofia prostática.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85153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Qual é o diagnóstico mais provável para a situação retratada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pt-BR" dirty="0" smtClean="0"/>
              <a:t>Após o médico ter indicado o tratamento com </a:t>
            </a:r>
            <a:r>
              <a:rPr lang="pt-BR" dirty="0" err="1" smtClean="0"/>
              <a:t>Levodopa</a:t>
            </a:r>
            <a:r>
              <a:rPr lang="pt-BR" dirty="0" smtClean="0"/>
              <a:t> e inibidores da DDC, a esposa do paciente questiona quais são os pontos negativos e efeitos colaterais desse tratamento. O que o médico possivelmente respondeu?</a:t>
            </a:r>
          </a:p>
          <a:p>
            <a:endParaRPr lang="pt-BR" dirty="0" smtClean="0"/>
          </a:p>
          <a:p>
            <a:r>
              <a:rPr lang="pt-BR" dirty="0" smtClean="0"/>
              <a:t>O fármaco </a:t>
            </a:r>
            <a:r>
              <a:rPr lang="pt-BR" dirty="0" err="1"/>
              <a:t>selegilina</a:t>
            </a:r>
            <a:r>
              <a:rPr lang="pt-BR" dirty="0" smtClean="0"/>
              <a:t> pertence à qual classificação e pode ser usado como tratamento de quais doenças?</a:t>
            </a:r>
          </a:p>
        </p:txBody>
      </p:sp>
    </p:spTree>
    <p:extLst>
      <p:ext uri="{BB962C8B-B14F-4D97-AF65-F5344CB8AC3E}">
        <p14:creationId xmlns:p14="http://schemas.microsoft.com/office/powerpoint/2010/main" val="2037001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Referências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t-BR" dirty="0"/>
              <a:t>Associação Brasileira de Esclerose Múltipla (ABEM). Disponível em: &lt;www.abem.org.br</a:t>
            </a:r>
            <a:r>
              <a:rPr lang="pt-BR" dirty="0" smtClean="0"/>
              <a:t>&gt;. </a:t>
            </a:r>
            <a:r>
              <a:rPr lang="pt-BR" dirty="0"/>
              <a:t>acesso em: </a:t>
            </a:r>
            <a:r>
              <a:rPr lang="pt-BR" dirty="0" smtClean="0"/>
              <a:t>03/2016;</a:t>
            </a:r>
          </a:p>
          <a:p>
            <a:pPr lvl="0"/>
            <a:r>
              <a:rPr lang="pt-BR" dirty="0" err="1" smtClean="0"/>
              <a:t>Rang</a:t>
            </a:r>
            <a:r>
              <a:rPr lang="pt-BR" dirty="0" smtClean="0"/>
              <a:t> e </a:t>
            </a:r>
            <a:r>
              <a:rPr lang="pt-BR" dirty="0" err="1" smtClean="0"/>
              <a:t>Dale</a:t>
            </a:r>
            <a:r>
              <a:rPr lang="pt-BR" dirty="0" smtClean="0"/>
              <a:t> – Farmacologia – 5ª edição</a:t>
            </a:r>
            <a:endParaRPr lang="pt-BR" dirty="0"/>
          </a:p>
          <a:p>
            <a:pPr lvl="0"/>
            <a:r>
              <a:rPr lang="pt-BR" dirty="0" smtClean="0"/>
              <a:t>Academia brasileira de neurologia (ABN), manual de recomendações esclerose Múltipla1°edição 2012.</a:t>
            </a:r>
          </a:p>
          <a:p>
            <a:pPr lvl="0"/>
            <a:r>
              <a:rPr lang="pt-BR" dirty="0" err="1" smtClean="0"/>
              <a:t>Dee</a:t>
            </a:r>
            <a:r>
              <a:rPr lang="pt-BR" dirty="0" smtClean="0"/>
              <a:t> – Fisiologia Humana – 5ª edição </a:t>
            </a:r>
          </a:p>
          <a:p>
            <a:pPr lvl="0"/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www.moreirajr.com.br/revistas.asp?fase=r003&amp;id_materia=1870</a:t>
            </a:r>
            <a:endParaRPr lang="pt-BR" dirty="0" smtClean="0"/>
          </a:p>
          <a:p>
            <a:pPr lvl="0"/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www.scielo.br/scielo.php?script=sci_arttext&amp;pid=S0004-282X2015001000856&amp;lang=pt</a:t>
            </a:r>
            <a:endParaRPr lang="pt-BR" dirty="0" smtClean="0"/>
          </a:p>
          <a:p>
            <a:pPr lvl="0"/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www.scielo.br/scielo.php?script=sci_arttext&amp;pid=S0100-40422013000200017&amp;lang=pt</a:t>
            </a:r>
            <a:endParaRPr lang="pt-BR" dirty="0" smtClean="0"/>
          </a:p>
          <a:p>
            <a:pPr lvl="0"/>
            <a:r>
              <a:rPr lang="pt-BR" dirty="0"/>
              <a:t>http://www.scielo.br/scielo.php?script=sci_arttext&amp;pid=S1984-82502014000400819&amp;lang=pt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56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NEUROFISIOLOGIA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Dopamina (SNC) e </a:t>
            </a:r>
            <a:r>
              <a:rPr lang="pt-BR" dirty="0" err="1" smtClean="0"/>
              <a:t>Ach</a:t>
            </a:r>
            <a:r>
              <a:rPr lang="pt-BR" dirty="0" smtClean="0"/>
              <a:t> (JNM)</a:t>
            </a:r>
          </a:p>
          <a:p>
            <a:r>
              <a:rPr lang="pt-BR" dirty="0" smtClean="0"/>
              <a:t>Substância negra e globo pálido inibem o tálamo (impedem movimentos). Aumento de atividade: </a:t>
            </a:r>
            <a:r>
              <a:rPr lang="pt-BR" dirty="0" err="1" smtClean="0"/>
              <a:t>hipocinesia</a:t>
            </a:r>
            <a:r>
              <a:rPr lang="pt-BR" dirty="0" smtClean="0"/>
              <a:t> – Doença de Parkinson (não inicia o movimento)</a:t>
            </a:r>
          </a:p>
          <a:p>
            <a:r>
              <a:rPr lang="pt-BR" dirty="0" smtClean="0"/>
              <a:t>Tálamo e corpo estriado: estimulam movimento. Aumento de atividade: </a:t>
            </a:r>
            <a:r>
              <a:rPr lang="pt-BR" dirty="0" err="1" smtClean="0"/>
              <a:t>hipercinesia</a:t>
            </a:r>
            <a:endParaRPr lang="pt-BR" dirty="0" smtClean="0"/>
          </a:p>
          <a:p>
            <a:r>
              <a:rPr lang="pt-BR" dirty="0" smtClean="0"/>
              <a:t>Via Nigro-</a:t>
            </a:r>
            <a:r>
              <a:rPr lang="pt-BR" dirty="0" err="1" smtClean="0"/>
              <a:t>estriatal</a:t>
            </a:r>
            <a:r>
              <a:rPr lang="pt-BR" dirty="0" smtClean="0"/>
              <a:t>: 75% da produção de DA do SNC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20"/>
            <a:ext cx="9188182" cy="682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80" name="Rectangle 4"/>
          <p:cNvSpPr>
            <a:spLocks noGrp="1" noChangeArrowheads="1"/>
          </p:cNvSpPr>
          <p:nvPr>
            <p:ph type="title"/>
          </p:nvPr>
        </p:nvSpPr>
        <p:spPr>
          <a:xfrm>
            <a:off x="585415" y="260648"/>
            <a:ext cx="7947025" cy="64135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  <a:latin typeface="Arial" charset="0"/>
              </a:rPr>
              <a:t>Quadro </a:t>
            </a:r>
            <a:r>
              <a:rPr lang="pt-BR" b="1" dirty="0" smtClean="0">
                <a:solidFill>
                  <a:schemeClr val="accent1"/>
                </a:solidFill>
                <a:latin typeface="Arial" charset="0"/>
              </a:rPr>
              <a:t>Clínico</a:t>
            </a:r>
            <a:endParaRPr lang="pt-BR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7413625" cy="4114800"/>
          </a:xfrm>
          <a:noFill/>
          <a:ln/>
        </p:spPr>
        <p:txBody>
          <a:bodyPr/>
          <a:lstStyle/>
          <a:p>
            <a:pPr marL="342900" indent="-342900" algn="just"/>
            <a:r>
              <a:rPr lang="pt-BR" dirty="0">
                <a:latin typeface="Arial" charset="0"/>
              </a:rPr>
              <a:t>Na doença de Alzheimer as </a:t>
            </a:r>
            <a:r>
              <a:rPr lang="pt-BR" dirty="0" smtClean="0">
                <a:latin typeface="Arial" charset="0"/>
              </a:rPr>
              <a:t>alterações afetam preferencialmente três </a:t>
            </a:r>
            <a:r>
              <a:rPr lang="pt-BR" dirty="0">
                <a:latin typeface="Arial" charset="0"/>
              </a:rPr>
              <a:t>áreas:</a:t>
            </a:r>
          </a:p>
          <a:p>
            <a:pPr marL="342900" indent="-342900" algn="just"/>
            <a:endParaRPr lang="pt-BR" dirty="0">
              <a:latin typeface="Arial" charset="0"/>
            </a:endParaRPr>
          </a:p>
          <a:p>
            <a:pPr marL="742950" lvl="1" algn="just"/>
            <a:r>
              <a:rPr lang="pt-BR" dirty="0">
                <a:latin typeface="Arial" charset="0"/>
              </a:rPr>
              <a:t>cognição</a:t>
            </a:r>
          </a:p>
          <a:p>
            <a:pPr marL="742950" lvl="1" algn="just"/>
            <a:r>
              <a:rPr lang="pt-BR" dirty="0">
                <a:latin typeface="Arial" charset="0"/>
              </a:rPr>
              <a:t>atividades diárias</a:t>
            </a:r>
          </a:p>
          <a:p>
            <a:pPr marL="742950" lvl="1" algn="just"/>
            <a:r>
              <a:rPr lang="pt-BR" dirty="0">
                <a:latin typeface="Arial" charset="0"/>
              </a:rPr>
              <a:t>comportamento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4170</TotalTime>
  <Words>2361</Words>
  <Application>Microsoft Office PowerPoint</Application>
  <PresentationFormat>Apresentação na tela (4:3)</PresentationFormat>
  <Paragraphs>307</Paragraphs>
  <Slides>68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69" baseType="lpstr">
      <vt:lpstr>Origem</vt:lpstr>
      <vt:lpstr>Farmacologia das doenças Neurodegenerativas</vt:lpstr>
      <vt:lpstr>Apresentação do PowerPoint</vt:lpstr>
      <vt:lpstr>Mecanismos neurodegenerativos</vt:lpstr>
      <vt:lpstr>Apresentação do PowerPoint</vt:lpstr>
      <vt:lpstr>ANATOMIA E CONSIDERAÇÕES INICIAIS</vt:lpstr>
      <vt:lpstr>NEUROFISIOLOGIA MEMÓRIA</vt:lpstr>
      <vt:lpstr>NEUROFISIOLOGIA MOVIMENTO</vt:lpstr>
      <vt:lpstr>Apresentação do PowerPoint</vt:lpstr>
      <vt:lpstr>Quadro Clínico</vt:lpstr>
      <vt:lpstr>Apresentação do PowerPoint</vt:lpstr>
      <vt:lpstr>Apresentação do PowerPoint</vt:lpstr>
      <vt:lpstr>Patogênese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Abordagem Farmacológica</vt:lpstr>
      <vt:lpstr>TRATAMENTO</vt:lpstr>
      <vt:lpstr>TACRINA</vt:lpstr>
      <vt:lpstr>Donezepil</vt:lpstr>
      <vt:lpstr>Rivastigmina</vt:lpstr>
      <vt:lpstr>Galantamina</vt:lpstr>
      <vt:lpstr>Memantina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Doença de Parkinson</vt:lpstr>
      <vt:lpstr>Apresentação do PowerPoint</vt:lpstr>
      <vt:lpstr>Apresentação do PowerPoint</vt:lpstr>
      <vt:lpstr>Dopamina</vt:lpstr>
      <vt:lpstr>Apresentação do PowerPoint</vt:lpstr>
      <vt:lpstr>Apresentação do PowerPoint</vt:lpstr>
      <vt:lpstr>Apresentação do PowerPoint</vt:lpstr>
      <vt:lpstr>Tratamentos</vt:lpstr>
      <vt:lpstr>Apresentação do PowerPoint</vt:lpstr>
      <vt:lpstr>Apresentação do PowerPoint</vt:lpstr>
      <vt:lpstr>Apresentação do PowerPoint</vt:lpstr>
      <vt:lpstr>Esclerose Múltipla</vt:lpstr>
      <vt:lpstr>Apresentação do PowerPoint</vt:lpstr>
      <vt:lpstr>Apresentação do PowerPoint</vt:lpstr>
      <vt:lpstr>Apresentação do PowerPoint</vt:lpstr>
      <vt:lpstr>Abordagem Farmacológica</vt:lpstr>
      <vt:lpstr>Apresentação do PowerPoint</vt:lpstr>
      <vt:lpstr>Imunomoduladores</vt:lpstr>
      <vt:lpstr>Imunomoduladores na forma surto-remissão</vt:lpstr>
      <vt:lpstr>Apresentação do PowerPoint</vt:lpstr>
      <vt:lpstr>Apresentação do PowerPoint</vt:lpstr>
      <vt:lpstr>Imunossupressores</vt:lpstr>
      <vt:lpstr>Apresentação do PowerPoint</vt:lpstr>
      <vt:lpstr>Apresentação do PowerPoint</vt:lpstr>
      <vt:lpstr>Anticorpos monoclonais (AcM)</vt:lpstr>
      <vt:lpstr>Apresentação do PowerPoint</vt:lpstr>
      <vt:lpstr>Alemtuzumabe (Lemtrada)</vt:lpstr>
      <vt:lpstr>Apresentação do PowerPoint</vt:lpstr>
      <vt:lpstr>resposta</vt:lpstr>
      <vt:lpstr>Caso clínico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COMPROMETIMENTO COGNITIVO LEVE E DEMÊNCIA</dc:title>
  <dc:creator>Rychard Arruda</dc:creator>
  <cp:lastModifiedBy>user</cp:lastModifiedBy>
  <cp:revision>64</cp:revision>
  <dcterms:created xsi:type="dcterms:W3CDTF">2014-09-19T02:50:06Z</dcterms:created>
  <dcterms:modified xsi:type="dcterms:W3CDTF">2016-03-29T19:27:00Z</dcterms:modified>
</cp:coreProperties>
</file>