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17" r:id="rId35"/>
    <p:sldId id="316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15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14" r:id="rId7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B9043-E889-49EC-B6DB-ED7941FF7776}" type="datetimeFigureOut">
              <a:rPr lang="pt-BR" smtClean="0"/>
              <a:pPr/>
              <a:t>30/08/2016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8F05D-33D5-472E-81E6-C93DB5166B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1A2484C-F7F2-4FB2-9C8B-F5945E9E2999}" type="datetime1">
              <a:rPr lang="pt-BR" smtClean="0"/>
              <a:pPr/>
              <a:t>30/08/2016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3C771B1-5C3B-4FF6-862C-68BE410014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4D30-6550-4957-869D-DC496EE4B44F}" type="datetime1">
              <a:rPr lang="pt-BR" smtClean="0"/>
              <a:pPr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A841-3DC5-45FA-BED5-7C9AD11334C6}" type="datetime1">
              <a:rPr lang="pt-BR" smtClean="0"/>
              <a:pPr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E454D0-B9D4-472A-A659-F38C904356A4}" type="datetime1">
              <a:rPr lang="pt-BR" smtClean="0"/>
              <a:pPr/>
              <a:t>30/08/2016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C771B1-5C3B-4FF6-862C-68BE410014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6EE9CD-719A-4365-98A7-3A5CECBE968F}" type="datetime1">
              <a:rPr lang="pt-BR" smtClean="0"/>
              <a:pPr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3C771B1-5C3B-4FF6-862C-68BE410014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2F5C-FD1A-4E73-929E-BFDC11A932BF}" type="datetime1">
              <a:rPr lang="pt-BR" smtClean="0"/>
              <a:pPr/>
              <a:t>30/08/2016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75F2-1CB0-4D06-B35E-C3145FE7A55D}" type="datetime1">
              <a:rPr lang="pt-BR" smtClean="0"/>
              <a:pPr/>
              <a:t>30/08/2016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444392-979E-4DA8-B215-4494A591C40A}" type="datetime1">
              <a:rPr lang="pt-BR" smtClean="0"/>
              <a:pPr/>
              <a:t>30/08/2016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C771B1-5C3B-4FF6-862C-68BE410014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97BF-BFD9-45FC-A966-32AB30A93517}" type="datetime1">
              <a:rPr lang="pt-BR" smtClean="0"/>
              <a:pPr/>
              <a:t>30/08/2016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45ED16-A79B-42DB-B54B-6F45B18BC805}" type="datetime1">
              <a:rPr lang="pt-BR" smtClean="0"/>
              <a:pPr/>
              <a:t>30/08/2016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C771B1-5C3B-4FF6-862C-68BE410014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46C278-248C-4CD5-B01D-4F65AC327E6F}" type="datetime1">
              <a:rPr lang="pt-BR" smtClean="0"/>
              <a:pPr/>
              <a:t>30/08/2016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C771B1-5C3B-4FF6-862C-68BE410014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5FCD6B-6730-4819-BDC2-CC946DF3F254}" type="datetime1">
              <a:rPr lang="pt-BR" smtClean="0"/>
              <a:pPr/>
              <a:t>30/08/2016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3C771B1-5C3B-4FF6-862C-68BE410014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http://www.brasiledinheiro.com/wp-content/uploads/2012/06/Fungos-e-Bact%C3%A9rias-na-Alimenta%C3%A7%C3%A3o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28596" y="0"/>
            <a:ext cx="6357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Fármacos Antifúngicos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43438" y="5131370"/>
            <a:ext cx="4286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solidFill>
                  <a:schemeClr val="bg1"/>
                </a:solidFill>
              </a:rPr>
              <a:t>Acadêmicas: </a:t>
            </a:r>
          </a:p>
          <a:p>
            <a:r>
              <a:rPr lang="pt-BR" sz="2500" dirty="0" smtClean="0">
                <a:solidFill>
                  <a:schemeClr val="bg1"/>
                </a:solidFill>
              </a:rPr>
              <a:t>Gabriela Riva e </a:t>
            </a:r>
            <a:r>
              <a:rPr lang="pt-BR" sz="2500" dirty="0" err="1" smtClean="0">
                <a:solidFill>
                  <a:schemeClr val="bg1"/>
                </a:solidFill>
              </a:rPr>
              <a:t>Jordana</a:t>
            </a:r>
            <a:r>
              <a:rPr lang="pt-BR" sz="2500" dirty="0" smtClean="0">
                <a:solidFill>
                  <a:schemeClr val="bg1"/>
                </a:solidFill>
              </a:rPr>
              <a:t> Prado</a:t>
            </a:r>
            <a:endParaRPr lang="pt-BR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Histórico Tratamento infecções </a:t>
            </a:r>
            <a:r>
              <a:rPr lang="pt-BR" dirty="0" err="1" smtClean="0"/>
              <a:t>Fúngicas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97207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pt-BR" dirty="0"/>
              <a:t>1929: antibiótico – Penicilina – Fleming</a:t>
            </a:r>
          </a:p>
          <a:p>
            <a:pPr lvl="0"/>
            <a:r>
              <a:rPr lang="pt-BR" dirty="0"/>
              <a:t>1940- Iodo, ac. Salicílico, ac. </a:t>
            </a:r>
            <a:r>
              <a:rPr lang="pt-BR" dirty="0" err="1"/>
              <a:t>Benzoico</a:t>
            </a:r>
            <a:r>
              <a:rPr lang="pt-BR" dirty="0"/>
              <a:t> – micoses superficiais</a:t>
            </a:r>
          </a:p>
          <a:p>
            <a:r>
              <a:rPr lang="pt-BR" dirty="0"/>
              <a:t>         -Iodeto de potássio- oral – </a:t>
            </a:r>
            <a:r>
              <a:rPr lang="pt-BR" dirty="0" err="1"/>
              <a:t>esporotricose</a:t>
            </a:r>
            <a:endParaRPr lang="pt-BR" dirty="0"/>
          </a:p>
          <a:p>
            <a:r>
              <a:rPr lang="pt-BR" dirty="0"/>
              <a:t>         -Sulfas- paracoccidioidomicose</a:t>
            </a:r>
          </a:p>
          <a:p>
            <a:pPr lvl="0"/>
            <a:r>
              <a:rPr lang="pt-BR" dirty="0"/>
              <a:t>1951-</a:t>
            </a:r>
            <a:r>
              <a:rPr lang="pt-BR" dirty="0" err="1"/>
              <a:t>Nistatina</a:t>
            </a:r>
            <a:endParaRPr lang="pt-BR" dirty="0"/>
          </a:p>
          <a:p>
            <a:pPr lvl="0"/>
            <a:r>
              <a:rPr lang="pt-BR" dirty="0"/>
              <a:t>1956- </a:t>
            </a:r>
            <a:r>
              <a:rPr lang="pt-BR" dirty="0" err="1"/>
              <a:t>Anfotericina</a:t>
            </a:r>
            <a:r>
              <a:rPr lang="pt-BR" dirty="0"/>
              <a:t> B</a:t>
            </a:r>
          </a:p>
          <a:p>
            <a:pPr lvl="0"/>
            <a:r>
              <a:rPr lang="pt-BR" dirty="0"/>
              <a:t>1958- </a:t>
            </a:r>
            <a:r>
              <a:rPr lang="pt-BR" dirty="0" err="1"/>
              <a:t>Griseofulvina</a:t>
            </a:r>
            <a:endParaRPr lang="pt-BR" dirty="0"/>
          </a:p>
          <a:p>
            <a:pPr lvl="0"/>
            <a:r>
              <a:rPr lang="pt-BR" dirty="0"/>
              <a:t>1964- </a:t>
            </a:r>
            <a:r>
              <a:rPr lang="pt-BR" dirty="0" err="1"/>
              <a:t>Flucitosina</a:t>
            </a:r>
            <a:endParaRPr lang="pt-BR" dirty="0"/>
          </a:p>
          <a:p>
            <a:pPr lvl="0"/>
            <a:r>
              <a:rPr lang="pt-BR" dirty="0"/>
              <a:t>1967- </a:t>
            </a:r>
            <a:r>
              <a:rPr lang="pt-BR" dirty="0" err="1"/>
              <a:t>Miconazol</a:t>
            </a:r>
            <a:endParaRPr lang="pt-BR" dirty="0"/>
          </a:p>
          <a:p>
            <a:pPr lvl="0"/>
            <a:r>
              <a:rPr lang="pt-BR" dirty="0"/>
              <a:t>1967- </a:t>
            </a:r>
            <a:r>
              <a:rPr lang="pt-BR" dirty="0" err="1"/>
              <a:t>Cetoconazol</a:t>
            </a:r>
            <a:endParaRPr lang="pt-BR" dirty="0"/>
          </a:p>
          <a:p>
            <a:pPr lvl="0"/>
            <a:r>
              <a:rPr lang="pt-BR" dirty="0"/>
              <a:t>1990- </a:t>
            </a:r>
            <a:r>
              <a:rPr lang="pt-BR" dirty="0" err="1"/>
              <a:t>Fluconazol</a:t>
            </a:r>
            <a:endParaRPr lang="pt-BR" dirty="0"/>
          </a:p>
          <a:p>
            <a:pPr lvl="0"/>
            <a:r>
              <a:rPr lang="pt-BR" dirty="0"/>
              <a:t>1992- </a:t>
            </a:r>
            <a:r>
              <a:rPr lang="pt-BR" dirty="0" err="1"/>
              <a:t>Itraconazol</a:t>
            </a:r>
            <a:endParaRPr lang="pt-BR" dirty="0"/>
          </a:p>
          <a:p>
            <a:pPr lvl="0"/>
            <a:r>
              <a:rPr lang="pt-BR" dirty="0"/>
              <a:t>1993- </a:t>
            </a:r>
            <a:r>
              <a:rPr lang="pt-BR" dirty="0" err="1"/>
              <a:t>Terbinafina</a:t>
            </a:r>
            <a:endParaRPr lang="pt-BR" dirty="0"/>
          </a:p>
          <a:p>
            <a:pPr lvl="0"/>
            <a:r>
              <a:rPr lang="pt-BR" dirty="0"/>
              <a:t>2002- </a:t>
            </a:r>
            <a:r>
              <a:rPr lang="pt-BR" dirty="0" err="1"/>
              <a:t>Voriconazol</a:t>
            </a:r>
            <a:endParaRPr lang="pt-BR" dirty="0"/>
          </a:p>
          <a:p>
            <a:pPr lvl="0"/>
            <a:r>
              <a:rPr lang="pt-BR" dirty="0"/>
              <a:t>Até o presente- várias novas drogas contra a parede dos </a:t>
            </a:r>
            <a:r>
              <a:rPr lang="pt-BR" dirty="0" smtClean="0"/>
              <a:t>fungos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Fármacos Antifúngicos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4" name="Imagem 3" descr="FARMACO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74"/>
            <a:ext cx="8572560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/>
          </a:bodyPr>
          <a:lstStyle/>
          <a:p>
            <a:r>
              <a:rPr lang="pt-BR" sz="5000" dirty="0" smtClean="0"/>
              <a:t>Antifúngicos que inibem a síntese de ergosterol</a:t>
            </a:r>
            <a:endParaRPr lang="pt-BR" sz="5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7829576" cy="685791"/>
          </a:xfrm>
        </p:spPr>
        <p:txBody>
          <a:bodyPr/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14348" y="3857628"/>
            <a:ext cx="84296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4000" dirty="0" err="1" smtClean="0"/>
              <a:t>Polienos</a:t>
            </a:r>
            <a:r>
              <a:rPr lang="pt-BR" sz="4000" dirty="0" smtClean="0"/>
              <a:t>: </a:t>
            </a:r>
            <a:r>
              <a:rPr lang="pt-BR" sz="4000" dirty="0" err="1" smtClean="0"/>
              <a:t>Anfotericina</a:t>
            </a:r>
            <a:r>
              <a:rPr lang="pt-BR" sz="4000" dirty="0" smtClean="0"/>
              <a:t> B e </a:t>
            </a:r>
            <a:r>
              <a:rPr lang="pt-BR" sz="4000" dirty="0" err="1" smtClean="0"/>
              <a:t>Nistatina</a:t>
            </a:r>
            <a:endParaRPr lang="pt-BR" sz="4000" dirty="0"/>
          </a:p>
          <a:p>
            <a:pPr>
              <a:buFont typeface="Arial" pitchFamily="34" charset="0"/>
              <a:buChar char="•"/>
            </a:pPr>
            <a:r>
              <a:rPr lang="pt-BR" sz="4000" dirty="0" err="1" smtClean="0"/>
              <a:t>Azóis</a:t>
            </a:r>
            <a:r>
              <a:rPr lang="pt-BR" sz="4000" dirty="0" smtClean="0"/>
              <a:t>: </a:t>
            </a:r>
            <a:r>
              <a:rPr lang="pt-BR" sz="4000" dirty="0" err="1" smtClean="0"/>
              <a:t>Imidazólicos</a:t>
            </a:r>
            <a:r>
              <a:rPr lang="pt-BR" sz="4000" dirty="0"/>
              <a:t> </a:t>
            </a:r>
            <a:r>
              <a:rPr lang="pt-BR" sz="4000" dirty="0" smtClean="0"/>
              <a:t>e </a:t>
            </a:r>
            <a:r>
              <a:rPr lang="pt-BR" sz="4000" dirty="0" err="1" smtClean="0"/>
              <a:t>Triazólicos</a:t>
            </a:r>
            <a:endParaRPr lang="pt-BR" sz="4000" dirty="0" smtClean="0"/>
          </a:p>
          <a:p>
            <a:pPr>
              <a:buFont typeface="Arial" pitchFamily="34" charset="0"/>
              <a:buChar char="•"/>
            </a:pPr>
            <a:r>
              <a:rPr lang="pt-BR" sz="4000" dirty="0" err="1" smtClean="0"/>
              <a:t>Alilamina</a:t>
            </a:r>
            <a:r>
              <a:rPr lang="pt-BR" sz="4000" dirty="0" smtClean="0"/>
              <a:t> : </a:t>
            </a:r>
            <a:r>
              <a:rPr lang="pt-BR" sz="4000" dirty="0" err="1" smtClean="0"/>
              <a:t>Terbinafina</a:t>
            </a:r>
            <a:r>
              <a:rPr lang="pt-BR" sz="4000" dirty="0" smtClean="0"/>
              <a:t> e </a:t>
            </a:r>
            <a:r>
              <a:rPr lang="pt-BR" sz="4000" dirty="0" err="1" smtClean="0"/>
              <a:t>Naftifina</a:t>
            </a:r>
            <a:endParaRPr lang="pt-BR" sz="4000" dirty="0" smtClean="0"/>
          </a:p>
          <a:p>
            <a:endParaRPr lang="pt-BR" sz="20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Polienos</a:t>
            </a:r>
            <a:r>
              <a:rPr lang="pt-BR" dirty="0" smtClean="0"/>
              <a:t> – </a:t>
            </a:r>
            <a:r>
              <a:rPr lang="pt-BR" dirty="0" err="1" smtClean="0"/>
              <a:t>Anfotericina</a:t>
            </a:r>
            <a:r>
              <a:rPr lang="pt-BR" dirty="0" smtClean="0"/>
              <a:t> 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Produto natural derivado de </a:t>
            </a:r>
            <a:r>
              <a:rPr lang="pt-BR" dirty="0" err="1" smtClean="0"/>
              <a:t>Streptomyces</a:t>
            </a:r>
            <a:r>
              <a:rPr lang="pt-BR" dirty="0" smtClean="0"/>
              <a:t> </a:t>
            </a:r>
            <a:r>
              <a:rPr lang="pt-BR" dirty="0" err="1" smtClean="0"/>
              <a:t>nodosus</a:t>
            </a:r>
            <a:r>
              <a:rPr lang="pt-BR" dirty="0" smtClean="0"/>
              <a:t>;</a:t>
            </a:r>
          </a:p>
          <a:p>
            <a:r>
              <a:rPr lang="pt-BR" dirty="0" smtClean="0"/>
              <a:t>Tratamento efetivo para as micoses sistêmicas;</a:t>
            </a:r>
          </a:p>
          <a:p>
            <a:r>
              <a:rPr lang="pt-BR" dirty="0" smtClean="0"/>
              <a:t>Alta afinidade pelo ergosterol.</a:t>
            </a:r>
          </a:p>
          <a:p>
            <a:r>
              <a:rPr lang="pt-BR" dirty="0" smtClean="0"/>
              <a:t>Fungicida ou </a:t>
            </a:r>
            <a:r>
              <a:rPr lang="pt-BR" dirty="0" err="1" smtClean="0"/>
              <a:t>fungistática</a:t>
            </a:r>
            <a:r>
              <a:rPr lang="pt-BR" dirty="0" smtClean="0"/>
              <a:t>, </a:t>
            </a:r>
          </a:p>
          <a:p>
            <a:pPr>
              <a:buNone/>
            </a:pPr>
            <a:r>
              <a:rPr lang="pt-BR" dirty="0"/>
              <a:t>d</a:t>
            </a:r>
            <a:r>
              <a:rPr lang="pt-BR" dirty="0" smtClean="0"/>
              <a:t>ependendo da concentração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7170" name="Picture 2" descr="http://www.lablibra.com/productos/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543300"/>
            <a:ext cx="28575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Polienos</a:t>
            </a:r>
            <a:r>
              <a:rPr lang="pt-BR" dirty="0" smtClean="0"/>
              <a:t> – </a:t>
            </a:r>
            <a:r>
              <a:rPr lang="pt-BR" dirty="0" err="1" smtClean="0"/>
              <a:t>Anfotericina</a:t>
            </a:r>
            <a:r>
              <a:rPr lang="pt-BR" dirty="0" smtClean="0"/>
              <a:t> 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Farmacocinética: </a:t>
            </a:r>
          </a:p>
          <a:p>
            <a:pPr>
              <a:buNone/>
            </a:pPr>
            <a:r>
              <a:rPr lang="pt-BR" dirty="0" smtClean="0"/>
              <a:t>    Difícil absorção oral, aplicada por via intravenosa sob a forma de suspensão. Distribui-se amplamente a todos os tecidos. Excretada pelos rins, bile, etc.</a:t>
            </a:r>
          </a:p>
          <a:p>
            <a:r>
              <a:rPr lang="pt-BR" dirty="0" smtClean="0"/>
              <a:t>Mecanismo e espectro de ação:</a:t>
            </a:r>
          </a:p>
          <a:p>
            <a:pPr>
              <a:buNone/>
            </a:pPr>
            <a:r>
              <a:rPr lang="pt-BR" dirty="0" smtClean="0"/>
              <a:t>    Os </a:t>
            </a:r>
            <a:r>
              <a:rPr lang="pt-BR" dirty="0" err="1" smtClean="0"/>
              <a:t>polienos</a:t>
            </a:r>
            <a:r>
              <a:rPr lang="pt-BR" dirty="0" smtClean="0"/>
              <a:t> lesam a membrana da célula </a:t>
            </a:r>
            <a:r>
              <a:rPr lang="pt-BR" dirty="0" err="1" smtClean="0"/>
              <a:t>fúngica</a:t>
            </a:r>
            <a:r>
              <a:rPr lang="pt-BR" dirty="0" smtClean="0"/>
              <a:t>. Ligam-se intensamente a </a:t>
            </a:r>
            <a:r>
              <a:rPr lang="pt-BR" dirty="0" err="1" smtClean="0"/>
              <a:t>esteroides</a:t>
            </a:r>
            <a:r>
              <a:rPr lang="pt-BR" dirty="0" smtClean="0"/>
              <a:t>. A </a:t>
            </a:r>
            <a:r>
              <a:rPr lang="pt-BR" dirty="0" err="1" smtClean="0"/>
              <a:t>anfotericina</a:t>
            </a:r>
            <a:r>
              <a:rPr lang="pt-BR" dirty="0" smtClean="0"/>
              <a:t> B persiste como o agente mais eficaz para infecções </a:t>
            </a:r>
            <a:r>
              <a:rPr lang="pt-BR" dirty="0" err="1" smtClean="0"/>
              <a:t>fúngicas</a:t>
            </a:r>
            <a:r>
              <a:rPr lang="pt-BR" dirty="0" smtClean="0"/>
              <a:t> sistêmicas. 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Polienos</a:t>
            </a:r>
            <a:r>
              <a:rPr lang="pt-BR" dirty="0" smtClean="0"/>
              <a:t> – </a:t>
            </a:r>
            <a:r>
              <a:rPr lang="pt-BR" dirty="0" err="1" smtClean="0"/>
              <a:t>Anfotericina</a:t>
            </a:r>
            <a:r>
              <a:rPr lang="pt-BR" dirty="0" smtClean="0"/>
              <a:t> 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00634"/>
          </a:xfrm>
        </p:spPr>
        <p:txBody>
          <a:bodyPr>
            <a:noAutofit/>
          </a:bodyPr>
          <a:lstStyle/>
          <a:p>
            <a:r>
              <a:rPr lang="pt-BR" sz="2400" dirty="0" smtClean="0"/>
              <a:t>ANFORICINA B deve ser administrado por </a:t>
            </a:r>
            <a:r>
              <a:rPr lang="pt-BR" sz="2400" u="sng" dirty="0" smtClean="0"/>
              <a:t>infusão intravenosa lenta</a:t>
            </a:r>
            <a:r>
              <a:rPr lang="pt-BR" sz="2400" dirty="0" smtClean="0"/>
              <a:t>, aplicando durante um período de aproximadamente </a:t>
            </a:r>
            <a:r>
              <a:rPr lang="pt-BR" sz="2400" u="sng" dirty="0" smtClean="0"/>
              <a:t>2 a 6 horas.</a:t>
            </a:r>
            <a:r>
              <a:rPr lang="pt-BR" sz="2400" dirty="0" smtClean="0"/>
              <a:t> A concentração recomendada é de </a:t>
            </a:r>
            <a:r>
              <a:rPr lang="pt-BR" sz="2400" u="sng" dirty="0" smtClean="0"/>
              <a:t>0,1 </a:t>
            </a:r>
            <a:r>
              <a:rPr lang="pt-BR" sz="2400" u="sng" dirty="0" err="1" smtClean="0"/>
              <a:t>mg</a:t>
            </a:r>
            <a:r>
              <a:rPr lang="pt-BR" sz="2400" u="sng" dirty="0" smtClean="0"/>
              <a:t>/mL</a:t>
            </a:r>
            <a:r>
              <a:rPr lang="pt-BR" sz="2400" dirty="0" smtClean="0"/>
              <a:t> (1 </a:t>
            </a:r>
            <a:r>
              <a:rPr lang="pt-BR" sz="2400" dirty="0" err="1" smtClean="0"/>
              <a:t>mg</a:t>
            </a:r>
            <a:r>
              <a:rPr lang="pt-BR" sz="2400" dirty="0" smtClean="0"/>
              <a:t>/10mL). </a:t>
            </a:r>
          </a:p>
          <a:p>
            <a:r>
              <a:rPr lang="pt-BR" sz="2400" dirty="0" smtClean="0"/>
              <a:t>A dose diária total pode chegar até 1,0 </a:t>
            </a:r>
            <a:r>
              <a:rPr lang="pt-BR" sz="2400" dirty="0" err="1" smtClean="0"/>
              <a:t>mg</a:t>
            </a:r>
            <a:r>
              <a:rPr lang="pt-BR" sz="2400" dirty="0" smtClean="0"/>
              <a:t>/kg de peso corpóreo ou até 1,5 </a:t>
            </a:r>
            <a:r>
              <a:rPr lang="pt-BR" sz="2400" dirty="0" err="1" smtClean="0"/>
              <a:t>mg</a:t>
            </a:r>
            <a:r>
              <a:rPr lang="pt-BR" sz="2400" dirty="0" smtClean="0"/>
              <a:t>/kg</a:t>
            </a:r>
            <a:br>
              <a:rPr lang="pt-BR" sz="2400" dirty="0" smtClean="0"/>
            </a:br>
            <a:r>
              <a:rPr lang="pt-BR" sz="2400" dirty="0" smtClean="0"/>
              <a:t>quando administrada em dias alternados</a:t>
            </a:r>
          </a:p>
          <a:p>
            <a:r>
              <a:rPr lang="pt-BR" sz="2400" dirty="0" smtClean="0"/>
              <a:t>A </a:t>
            </a:r>
            <a:r>
              <a:rPr lang="pt-BR" sz="2400" dirty="0"/>
              <a:t>segurança e eficácia do uso em pacientes </a:t>
            </a:r>
            <a:r>
              <a:rPr lang="pt-BR" sz="2400" dirty="0" err="1" smtClean="0"/>
              <a:t>pediátri</a:t>
            </a:r>
            <a:r>
              <a:rPr lang="pt-BR" sz="2400" dirty="0" smtClean="0"/>
              <a:t> </a:t>
            </a:r>
            <a:r>
              <a:rPr lang="pt-BR" sz="2400" dirty="0" err="1" smtClean="0"/>
              <a:t>cos</a:t>
            </a:r>
            <a:r>
              <a:rPr lang="pt-BR" sz="2400" dirty="0" smtClean="0"/>
              <a:t> </a:t>
            </a:r>
            <a:r>
              <a:rPr lang="pt-BR" sz="2400" dirty="0"/>
              <a:t>não foram estabelecidas por estudos adequados </a:t>
            </a:r>
            <a:r>
              <a:rPr lang="pt-BR" sz="2400" dirty="0" smtClean="0"/>
              <a:t>e bem </a:t>
            </a:r>
            <a:r>
              <a:rPr lang="pt-BR" sz="2400" dirty="0"/>
              <a:t>controlados. Infecções </a:t>
            </a:r>
            <a:r>
              <a:rPr lang="pt-BR" sz="2400" dirty="0" err="1" smtClean="0"/>
              <a:t>fúngicas</a:t>
            </a:r>
            <a:r>
              <a:rPr lang="pt-BR" sz="2400" dirty="0" smtClean="0"/>
              <a:t> </a:t>
            </a:r>
            <a:r>
              <a:rPr lang="pt-BR" sz="2400" dirty="0"/>
              <a:t>sistêmicas têm sido tratadas em pacientes </a:t>
            </a:r>
            <a:r>
              <a:rPr lang="pt-BR" sz="2400" dirty="0" smtClean="0"/>
              <a:t>pediátricos </a:t>
            </a:r>
            <a:r>
              <a:rPr lang="pt-BR" sz="2400" dirty="0"/>
              <a:t>sem relato de efeitos adversos </a:t>
            </a:r>
            <a:r>
              <a:rPr lang="pt-BR" sz="2400" dirty="0" smtClean="0"/>
              <a:t>incomuns 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Polienos</a:t>
            </a:r>
            <a:r>
              <a:rPr lang="pt-BR" dirty="0" smtClean="0"/>
              <a:t> – </a:t>
            </a:r>
            <a:r>
              <a:rPr lang="pt-BR" dirty="0" err="1" smtClean="0"/>
              <a:t>Anfotericina</a:t>
            </a:r>
            <a:r>
              <a:rPr lang="pt-BR" dirty="0" smtClean="0"/>
              <a:t> 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Contra indicações: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Gravidez: Categoria de risco B. A </a:t>
            </a:r>
            <a:r>
              <a:rPr lang="pt-BR" dirty="0" err="1"/>
              <a:t>A</a:t>
            </a:r>
            <a:r>
              <a:rPr lang="pt-BR" dirty="0" err="1" smtClean="0"/>
              <a:t>nfotericina</a:t>
            </a:r>
            <a:r>
              <a:rPr lang="pt-BR" dirty="0" smtClean="0"/>
              <a:t> B atravessa a barreira placentária. (relativa)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Insuficiência renal (gera </a:t>
            </a:r>
            <a:r>
              <a:rPr lang="pt-BR" dirty="0" err="1"/>
              <a:t>v</a:t>
            </a:r>
            <a:r>
              <a:rPr lang="pt-BR" dirty="0" err="1" smtClean="0"/>
              <a:t>asoconstrição</a:t>
            </a:r>
            <a:r>
              <a:rPr lang="pt-BR" dirty="0" smtClean="0"/>
              <a:t> de arteríolas aferentes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Isquemia renal)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/>
              <a:t>Efeitos adversos: febres, calafrios, náuseas, vômitos, dores torácicas, </a:t>
            </a:r>
            <a:r>
              <a:rPr lang="pt-BR" dirty="0" err="1"/>
              <a:t>cefaleia</a:t>
            </a:r>
            <a:r>
              <a:rPr lang="pt-BR" dirty="0"/>
              <a:t>, flebite no local de aplicação e dores abdominais.</a:t>
            </a:r>
          </a:p>
          <a:p>
            <a:pPr>
              <a:buFont typeface="Wingdings" pitchFamily="2" charset="2"/>
              <a:buChar char="§"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Polienos</a:t>
            </a:r>
            <a:r>
              <a:rPr lang="pt-BR" dirty="0" smtClean="0"/>
              <a:t> – </a:t>
            </a:r>
            <a:r>
              <a:rPr lang="pt-BR" dirty="0" err="1" smtClean="0"/>
              <a:t>Anfotericina</a:t>
            </a:r>
            <a:r>
              <a:rPr lang="pt-BR" dirty="0" smtClean="0"/>
              <a:t> 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•	formulações lipídicas da </a:t>
            </a:r>
            <a:r>
              <a:rPr lang="pt-BR" dirty="0" err="1" smtClean="0"/>
              <a:t>anfotericina</a:t>
            </a:r>
            <a:r>
              <a:rPr lang="pt-BR" dirty="0" smtClean="0"/>
              <a:t> B foram desenvolvidas no esforço de evitar a natureza </a:t>
            </a:r>
            <a:r>
              <a:rPr lang="pt-BR" dirty="0" err="1" smtClean="0"/>
              <a:t>nefrotóxica</a:t>
            </a:r>
            <a:r>
              <a:rPr lang="pt-BR" dirty="0"/>
              <a:t> </a:t>
            </a:r>
            <a:r>
              <a:rPr lang="pt-BR" dirty="0" smtClean="0"/>
              <a:t> :  </a:t>
            </a:r>
            <a:r>
              <a:rPr lang="pt-BR" dirty="0" err="1" smtClean="0"/>
              <a:t>Anfotericina</a:t>
            </a:r>
            <a:r>
              <a:rPr lang="pt-BR" dirty="0" smtClean="0"/>
              <a:t> B </a:t>
            </a:r>
            <a:r>
              <a:rPr lang="pt-BR" dirty="0" err="1" smtClean="0"/>
              <a:t>Desoxicolato-adm</a:t>
            </a:r>
            <a:r>
              <a:rPr lang="pt-BR" dirty="0" smtClean="0"/>
              <a:t> IV </a:t>
            </a:r>
          </a:p>
          <a:p>
            <a:r>
              <a:rPr lang="pt-BR" dirty="0" smtClean="0"/>
              <a:t>-novas formulações (a partir da década de 90)</a:t>
            </a:r>
          </a:p>
          <a:p>
            <a:pPr>
              <a:buNone/>
            </a:pPr>
            <a:r>
              <a:rPr lang="pt-BR" dirty="0" smtClean="0"/>
              <a:t>-</a:t>
            </a:r>
            <a:r>
              <a:rPr lang="pt-BR" dirty="0" err="1" smtClean="0"/>
              <a:t>Anfotericina</a:t>
            </a:r>
            <a:r>
              <a:rPr lang="pt-BR" dirty="0" smtClean="0"/>
              <a:t> B em vesículas </a:t>
            </a:r>
            <a:r>
              <a:rPr lang="pt-BR" dirty="0" err="1" smtClean="0"/>
              <a:t>lipossomais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-</a:t>
            </a:r>
            <a:r>
              <a:rPr lang="pt-BR" dirty="0" err="1" smtClean="0"/>
              <a:t>Anfotericina</a:t>
            </a:r>
            <a:r>
              <a:rPr lang="pt-BR" dirty="0" smtClean="0"/>
              <a:t> em complexos lipídicos</a:t>
            </a:r>
          </a:p>
          <a:p>
            <a:pPr>
              <a:buNone/>
            </a:pPr>
            <a:r>
              <a:rPr lang="pt-BR" dirty="0" smtClean="0"/>
              <a:t>-</a:t>
            </a:r>
            <a:r>
              <a:rPr lang="pt-BR" dirty="0" err="1" smtClean="0"/>
              <a:t>Anfotericina</a:t>
            </a:r>
            <a:r>
              <a:rPr lang="pt-BR" dirty="0" smtClean="0"/>
              <a:t> B dispersão coloidal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Polienos</a:t>
            </a:r>
            <a:r>
              <a:rPr lang="pt-BR" dirty="0"/>
              <a:t> </a:t>
            </a:r>
            <a:r>
              <a:rPr lang="pt-BR" dirty="0" smtClean="0"/>
              <a:t>- </a:t>
            </a:r>
            <a:r>
              <a:rPr lang="pt-BR" dirty="0" err="1" smtClean="0"/>
              <a:t>Nistatina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•	Descoberta a partir do </a:t>
            </a:r>
            <a:r>
              <a:rPr lang="pt-BR" dirty="0" err="1" smtClean="0"/>
              <a:t>Streptomyces</a:t>
            </a:r>
            <a:r>
              <a:rPr lang="pt-BR" dirty="0" smtClean="0"/>
              <a:t> </a:t>
            </a:r>
            <a:r>
              <a:rPr lang="pt-BR" dirty="0" err="1" smtClean="0"/>
              <a:t>nursei</a:t>
            </a:r>
            <a:endParaRPr lang="pt-BR" dirty="0" smtClean="0"/>
          </a:p>
          <a:p>
            <a:r>
              <a:rPr lang="pt-BR" dirty="0" smtClean="0"/>
              <a:t>Composto estruturalmente semelhante à </a:t>
            </a:r>
            <a:r>
              <a:rPr lang="pt-BR" dirty="0" err="1" smtClean="0"/>
              <a:t>Anfotericina</a:t>
            </a:r>
            <a:r>
              <a:rPr lang="pt-BR" dirty="0" smtClean="0"/>
              <a:t> B.</a:t>
            </a:r>
          </a:p>
          <a:p>
            <a:r>
              <a:rPr lang="pt-BR" dirty="0"/>
              <a:t>B</a:t>
            </a:r>
            <a:r>
              <a:rPr lang="pt-BR" dirty="0" smtClean="0"/>
              <a:t>astante ativa contra leveduras,especialmente </a:t>
            </a:r>
            <a:r>
              <a:rPr lang="pt-BR" dirty="0" err="1" smtClean="0"/>
              <a:t>Candida</a:t>
            </a:r>
            <a:r>
              <a:rPr lang="pt-BR" dirty="0" smtClean="0"/>
              <a:t> </a:t>
            </a:r>
            <a:r>
              <a:rPr lang="pt-BR" dirty="0" err="1" smtClean="0"/>
              <a:t>albicans</a:t>
            </a:r>
            <a:endParaRPr lang="pt-BR" dirty="0" smtClean="0"/>
          </a:p>
          <a:p>
            <a:r>
              <a:rPr lang="pt-BR" dirty="0" smtClean="0"/>
              <a:t>Uso tópico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4" name="Imagem 3" descr="nistatina-e-triancinolona-topica-1024x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929198"/>
            <a:ext cx="3384376" cy="1616172"/>
          </a:xfrm>
          <a:prstGeom prst="rect">
            <a:avLst/>
          </a:prstGeom>
        </p:spPr>
      </p:pic>
      <p:pic>
        <p:nvPicPr>
          <p:cNvPr id="5" name="Imagem 4" descr="nistatina gener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193704"/>
            <a:ext cx="266429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Azóis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-Mecanismo de ação: inibição da síntese de ergosterol pela inibição da 14</a:t>
            </a:r>
            <a:r>
              <a:rPr lang="pt-BR" i="1" dirty="0"/>
              <a:t>x</a:t>
            </a:r>
            <a:r>
              <a:rPr lang="pt-BR" dirty="0"/>
              <a:t>-</a:t>
            </a:r>
            <a:r>
              <a:rPr lang="pt-BR" dirty="0" err="1"/>
              <a:t>demetilase</a:t>
            </a:r>
            <a:endParaRPr lang="pt-BR" dirty="0"/>
          </a:p>
          <a:p>
            <a:r>
              <a:rPr lang="pt-BR" dirty="0" smtClean="0"/>
              <a:t>Podem </a:t>
            </a:r>
            <a:r>
              <a:rPr lang="pt-BR" dirty="0"/>
              <a:t>ser </a:t>
            </a:r>
            <a:r>
              <a:rPr lang="pt-BR" dirty="0" err="1"/>
              <a:t>fungistáticos</a:t>
            </a:r>
            <a:r>
              <a:rPr lang="pt-BR" dirty="0"/>
              <a:t> ou fungicidas</a:t>
            </a:r>
          </a:p>
          <a:p>
            <a:r>
              <a:rPr lang="pt-BR" dirty="0" smtClean="0"/>
              <a:t>Resistência </a:t>
            </a:r>
            <a:r>
              <a:rPr lang="pt-BR" dirty="0"/>
              <a:t>aos </a:t>
            </a:r>
            <a:r>
              <a:rPr lang="pt-BR" dirty="0" err="1"/>
              <a:t>azóis</a:t>
            </a:r>
            <a:r>
              <a:rPr lang="pt-BR" dirty="0"/>
              <a:t>: </a:t>
            </a:r>
          </a:p>
          <a:p>
            <a:pPr>
              <a:buNone/>
            </a:pPr>
            <a:r>
              <a:rPr lang="pt-BR" dirty="0" smtClean="0"/>
              <a:t>   Utilização concomitante dos </a:t>
            </a:r>
            <a:r>
              <a:rPr lang="pt-BR" dirty="0" err="1"/>
              <a:t>azóis</a:t>
            </a:r>
            <a:r>
              <a:rPr lang="pt-BR" dirty="0"/>
              <a:t>, especialmente o </a:t>
            </a:r>
            <a:r>
              <a:rPr lang="pt-BR" dirty="0" err="1"/>
              <a:t>fluconazol</a:t>
            </a:r>
            <a:r>
              <a:rPr lang="pt-BR" dirty="0"/>
              <a:t>, no tratamento e prevenção de infecções </a:t>
            </a:r>
            <a:r>
              <a:rPr lang="pt-BR" dirty="0" err="1"/>
              <a:t>fúngicas</a:t>
            </a:r>
            <a:r>
              <a:rPr lang="pt-BR" dirty="0"/>
              <a:t>- aumento dos relatos de resistência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Componentes Gerais dos Fungos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mtClean="0"/>
              <a:t>Microrganismos encontrados no solo, na água, nos vegetais, no ar, nos animais e em detritos em geral;</a:t>
            </a:r>
          </a:p>
          <a:p>
            <a:pPr lvl="0"/>
            <a:r>
              <a:rPr lang="pt-BR" smtClean="0"/>
              <a:t> Célula Eucariótica;</a:t>
            </a:r>
          </a:p>
          <a:p>
            <a:pPr lvl="0"/>
            <a:r>
              <a:rPr lang="pt-BR" smtClean="0"/>
              <a:t>Seres Heterotróficos;</a:t>
            </a:r>
          </a:p>
          <a:p>
            <a:pPr lvl="0"/>
            <a:r>
              <a:rPr lang="pt-BR" smtClean="0"/>
              <a:t>Parede celular rígida contendo quitina;</a:t>
            </a:r>
          </a:p>
          <a:p>
            <a:pPr lvl="0"/>
            <a:r>
              <a:rPr lang="pt-BR" smtClean="0"/>
              <a:t>Membranas celulares possuindo Ergosterol;</a:t>
            </a:r>
          </a:p>
          <a:p>
            <a:pPr lvl="0"/>
            <a:r>
              <a:rPr lang="pt-BR" smtClean="0"/>
              <a:t>São conhecidas mais de 10 mil espécies, mas apenas cerca de 200 são patogênicas aos humanos e animais.</a:t>
            </a:r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Azóis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r>
              <a:rPr lang="pt-BR" dirty="0" smtClean="0"/>
              <a:t>Espectro de ação</a:t>
            </a:r>
          </a:p>
          <a:p>
            <a:pPr>
              <a:buNone/>
            </a:pPr>
            <a:r>
              <a:rPr lang="pt-BR" dirty="0"/>
              <a:t>-</a:t>
            </a:r>
            <a:r>
              <a:rPr lang="pt-BR" dirty="0" smtClean="0"/>
              <a:t>Maioria dos fungos que causam micoses superficiais, cutâneas, subcutâneas, profundas e oportunistas;</a:t>
            </a:r>
          </a:p>
          <a:p>
            <a:pPr>
              <a:buNone/>
            </a:pPr>
            <a:r>
              <a:rPr lang="pt-BR" dirty="0" smtClean="0"/>
              <a:t> -B.</a:t>
            </a:r>
            <a:r>
              <a:rPr lang="pt-BR" dirty="0" err="1" smtClean="0"/>
              <a:t>dermatitidis</a:t>
            </a:r>
            <a:r>
              <a:rPr lang="pt-BR" dirty="0" smtClean="0"/>
              <a:t>, </a:t>
            </a:r>
            <a:r>
              <a:rPr lang="pt-BR" dirty="0" err="1" smtClean="0"/>
              <a:t>Cryptococcus</a:t>
            </a:r>
            <a:r>
              <a:rPr lang="pt-BR" dirty="0" smtClean="0"/>
              <a:t> </a:t>
            </a:r>
            <a:r>
              <a:rPr lang="pt-BR" dirty="0" err="1" smtClean="0"/>
              <a:t>neoformans</a:t>
            </a:r>
            <a:r>
              <a:rPr lang="pt-BR" dirty="0" smtClean="0"/>
              <a:t>, H. </a:t>
            </a:r>
            <a:r>
              <a:rPr lang="pt-BR" dirty="0" err="1" smtClean="0"/>
              <a:t>capsulatum</a:t>
            </a:r>
            <a:r>
              <a:rPr lang="pt-BR" dirty="0" smtClean="0"/>
              <a:t>, P. </a:t>
            </a:r>
            <a:r>
              <a:rPr lang="pt-BR" dirty="0" err="1" smtClean="0"/>
              <a:t>brasiliensis</a:t>
            </a:r>
            <a:r>
              <a:rPr lang="pt-BR" dirty="0" smtClean="0"/>
              <a:t>, </a:t>
            </a:r>
            <a:r>
              <a:rPr lang="pt-BR" dirty="0" err="1" smtClean="0"/>
              <a:t>dermatófitos</a:t>
            </a:r>
            <a:r>
              <a:rPr lang="pt-BR" dirty="0" smtClean="0"/>
              <a:t> e maioria de </a:t>
            </a:r>
            <a:r>
              <a:rPr lang="pt-BR" dirty="0" err="1" smtClean="0"/>
              <a:t>Candida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4" name="Imagem 3" descr="Onicomic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4929198"/>
            <a:ext cx="352839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Azóis</a:t>
            </a:r>
            <a:r>
              <a:rPr lang="pt-BR" dirty="0" smtClean="0"/>
              <a:t> - </a:t>
            </a:r>
            <a:r>
              <a:rPr lang="pt-BR" dirty="0" err="1" smtClean="0"/>
              <a:t>Imidazólicos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-1 geração: uso tópico – </a:t>
            </a:r>
            <a:r>
              <a:rPr lang="pt-BR" dirty="0" err="1" smtClean="0"/>
              <a:t>clotrimazol</a:t>
            </a:r>
            <a:r>
              <a:rPr lang="pt-BR" dirty="0" smtClean="0"/>
              <a:t>, </a:t>
            </a:r>
            <a:r>
              <a:rPr lang="pt-BR" dirty="0" err="1" smtClean="0"/>
              <a:t>miconazol</a:t>
            </a:r>
            <a:r>
              <a:rPr lang="pt-BR" dirty="0" smtClean="0"/>
              <a:t>, </a:t>
            </a:r>
            <a:r>
              <a:rPr lang="pt-BR" dirty="0" err="1" smtClean="0"/>
              <a:t>econazol</a:t>
            </a:r>
            <a:r>
              <a:rPr lang="pt-BR" dirty="0" smtClean="0"/>
              <a:t>, </a:t>
            </a:r>
            <a:r>
              <a:rPr lang="pt-BR" dirty="0" err="1" smtClean="0"/>
              <a:t>etc</a:t>
            </a:r>
            <a:endParaRPr lang="pt-BR" dirty="0" smtClean="0"/>
          </a:p>
          <a:p>
            <a:r>
              <a:rPr lang="pt-BR" dirty="0" smtClean="0"/>
              <a:t>-2 geração: VO – </a:t>
            </a:r>
            <a:r>
              <a:rPr lang="pt-BR" dirty="0" err="1" smtClean="0"/>
              <a:t>cetoconazol</a:t>
            </a:r>
            <a:r>
              <a:rPr lang="pt-BR" dirty="0" smtClean="0"/>
              <a:t> – micoses superficiais e sistêmicas (</a:t>
            </a:r>
            <a:r>
              <a:rPr lang="pt-BR" dirty="0" err="1" smtClean="0"/>
              <a:t>paracoccidiodomicose</a:t>
            </a:r>
            <a:r>
              <a:rPr lang="pt-BR" dirty="0" smtClean="0"/>
              <a:t>, </a:t>
            </a:r>
            <a:r>
              <a:rPr lang="pt-BR" dirty="0" err="1" smtClean="0"/>
              <a:t>Histoplasmose</a:t>
            </a:r>
            <a:r>
              <a:rPr lang="pt-BR" dirty="0" smtClean="0"/>
              <a:t> e </a:t>
            </a:r>
            <a:r>
              <a:rPr lang="pt-BR" dirty="0" err="1" smtClean="0"/>
              <a:t>candidíase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pt-BR" dirty="0" smtClean="0"/>
              <a:t>Efeitos colaterais </a:t>
            </a:r>
            <a:r>
              <a:rPr lang="pt-BR" dirty="0" err="1" smtClean="0"/>
              <a:t>Cetoconazol</a:t>
            </a:r>
            <a:r>
              <a:rPr lang="pt-BR" dirty="0" smtClean="0"/>
              <a:t>: Náuseas, vômitos, anorexia, disfunção hepática, insuficiência </a:t>
            </a:r>
            <a:r>
              <a:rPr lang="pt-BR" dirty="0" err="1" smtClean="0"/>
              <a:t>suprarrenal</a:t>
            </a:r>
            <a:r>
              <a:rPr lang="pt-BR" dirty="0" smtClean="0"/>
              <a:t> persistente, TERATOGENICO</a:t>
            </a:r>
          </a:p>
          <a:p>
            <a:pPr>
              <a:buNone/>
            </a:pPr>
            <a:r>
              <a:rPr lang="pt-BR" dirty="0" smtClean="0"/>
              <a:t>    Altas doses: </a:t>
            </a:r>
            <a:r>
              <a:rPr lang="pt-BR" dirty="0" err="1" smtClean="0"/>
              <a:t>ginecomastia</a:t>
            </a:r>
            <a:r>
              <a:rPr lang="pt-BR" dirty="0" smtClean="0"/>
              <a:t> e impotência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Azóis</a:t>
            </a:r>
            <a:r>
              <a:rPr lang="pt-BR" dirty="0" smtClean="0"/>
              <a:t> -  </a:t>
            </a:r>
            <a:r>
              <a:rPr lang="pt-BR" dirty="0" err="1" smtClean="0"/>
              <a:t>Imidazólicos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3600" u="sng" dirty="0" smtClean="0"/>
              <a:t>Uso Clínico </a:t>
            </a:r>
            <a:r>
              <a:rPr lang="pt-BR" sz="3600" u="sng" dirty="0" err="1" smtClean="0"/>
              <a:t>Cetoconazol</a:t>
            </a:r>
            <a:endParaRPr lang="pt-BR" sz="3600" u="sng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Tópico: tratamento de infecções comuns por </a:t>
            </a:r>
            <a:r>
              <a:rPr lang="pt-BR" dirty="0" err="1" smtClean="0"/>
              <a:t>dermatófitos</a:t>
            </a:r>
            <a:r>
              <a:rPr lang="pt-BR" dirty="0" smtClean="0"/>
              <a:t> e dermatite </a:t>
            </a:r>
            <a:r>
              <a:rPr lang="pt-BR" dirty="0" err="1" smtClean="0"/>
              <a:t>seborréica</a:t>
            </a:r>
            <a:r>
              <a:rPr lang="pt-BR" dirty="0" smtClean="0"/>
              <a:t> e atividade antiinflamatória;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Creme contêm sulfitos, devendo ser evitado em pacientes com hipersensibilidade, causando asma e anafilaxia.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4" name="Imagem 3" descr="dermatite-210x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071810"/>
            <a:ext cx="352839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Azóis</a:t>
            </a:r>
            <a:r>
              <a:rPr lang="pt-BR" dirty="0" smtClean="0"/>
              <a:t> - </a:t>
            </a:r>
            <a:r>
              <a:rPr lang="pt-BR" dirty="0" err="1" smtClean="0"/>
              <a:t>Triazólicos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3 geração: VO ou IV- amplo espectro</a:t>
            </a:r>
          </a:p>
          <a:p>
            <a:pPr>
              <a:buNone/>
            </a:pPr>
            <a:r>
              <a:rPr lang="pt-BR" dirty="0"/>
              <a:t>-</a:t>
            </a:r>
            <a:r>
              <a:rPr lang="pt-BR" dirty="0" err="1" smtClean="0"/>
              <a:t>itraconazol</a:t>
            </a:r>
            <a:r>
              <a:rPr lang="pt-BR" dirty="0" smtClean="0"/>
              <a:t>, </a:t>
            </a:r>
            <a:r>
              <a:rPr lang="pt-BR" dirty="0" err="1" smtClean="0"/>
              <a:t>fluconazol</a:t>
            </a:r>
            <a:r>
              <a:rPr lang="pt-BR" dirty="0" smtClean="0"/>
              <a:t>(</a:t>
            </a:r>
            <a:r>
              <a:rPr lang="pt-BR" dirty="0" err="1" smtClean="0"/>
              <a:t>triazol</a:t>
            </a:r>
            <a:r>
              <a:rPr lang="pt-BR" dirty="0" smtClean="0"/>
              <a:t> de 1 geração)</a:t>
            </a:r>
          </a:p>
          <a:p>
            <a:pPr>
              <a:buNone/>
            </a:pPr>
            <a:r>
              <a:rPr lang="pt-BR" dirty="0" smtClean="0"/>
              <a:t>-</a:t>
            </a:r>
            <a:r>
              <a:rPr lang="pt-BR" dirty="0" err="1" smtClean="0"/>
              <a:t>voriconazol</a:t>
            </a:r>
            <a:r>
              <a:rPr lang="pt-BR" dirty="0" smtClean="0"/>
              <a:t>(</a:t>
            </a:r>
            <a:r>
              <a:rPr lang="pt-BR" dirty="0" err="1" smtClean="0"/>
              <a:t>triazol</a:t>
            </a:r>
            <a:r>
              <a:rPr lang="pt-BR" dirty="0" smtClean="0"/>
              <a:t> de 2 geração) </a:t>
            </a:r>
          </a:p>
          <a:p>
            <a:pPr>
              <a:buNone/>
            </a:pPr>
            <a:r>
              <a:rPr lang="pt-BR" dirty="0" smtClean="0"/>
              <a:t>-micoses superficiais e sistêmicas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857628"/>
            <a:ext cx="388843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Azóis</a:t>
            </a:r>
            <a:r>
              <a:rPr lang="pt-BR" dirty="0" smtClean="0"/>
              <a:t> – </a:t>
            </a:r>
            <a:r>
              <a:rPr lang="pt-BR" dirty="0" err="1" smtClean="0"/>
              <a:t>Triazólicos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b="1" dirty="0" smtClean="0"/>
              <a:t>ITRACONAZOL</a:t>
            </a:r>
          </a:p>
          <a:p>
            <a:pPr>
              <a:buNone/>
            </a:pPr>
            <a:r>
              <a:rPr lang="pt-BR" dirty="0" smtClean="0"/>
              <a:t>-uso oral e endovenoso</a:t>
            </a:r>
          </a:p>
          <a:p>
            <a:pPr>
              <a:buNone/>
            </a:pPr>
            <a:r>
              <a:rPr lang="pt-BR" dirty="0" smtClean="0"/>
              <a:t>-amplo espectro de ação</a:t>
            </a:r>
          </a:p>
          <a:p>
            <a:pPr>
              <a:buNone/>
            </a:pPr>
            <a:r>
              <a:rPr lang="pt-BR" dirty="0" smtClean="0"/>
              <a:t>- absorção máxima no ambiente gástrico ácido;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5" name="Imagem 4" descr="itraconaz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571876"/>
            <a:ext cx="3456384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Azóis</a:t>
            </a:r>
            <a:r>
              <a:rPr lang="pt-BR" dirty="0" smtClean="0"/>
              <a:t> - </a:t>
            </a:r>
            <a:r>
              <a:rPr lang="pt-BR" dirty="0" err="1" smtClean="0"/>
              <a:t>Triazólicos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ITRACONAZOL</a:t>
            </a:r>
          </a:p>
          <a:p>
            <a:pPr>
              <a:buNone/>
            </a:pPr>
            <a:r>
              <a:rPr lang="pt-BR" dirty="0" smtClean="0"/>
              <a:t>- Uso clínico</a:t>
            </a:r>
            <a:endParaRPr lang="pt-BR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None/>
            </a:pPr>
            <a:endParaRPr lang="pt-BR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None/>
            </a:pP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Tem atividade variável contra </a:t>
            </a:r>
            <a:r>
              <a:rPr lang="pt-BR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Sporotrix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pt-BR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schenkii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pt-BR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Trycophiton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pt-BR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Candida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pt-BR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krusei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 e outras espécies de </a:t>
            </a:r>
            <a:r>
              <a:rPr lang="pt-BR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Candida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;</a:t>
            </a:r>
          </a:p>
          <a:p>
            <a:pPr>
              <a:buNone/>
            </a:pPr>
            <a:endParaRPr lang="pt-BR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None/>
            </a:pP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Substituiu o </a:t>
            </a:r>
            <a:r>
              <a:rPr lang="pt-BR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Cetaconazol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oral no tratamento de micoses;</a:t>
            </a:r>
          </a:p>
          <a:p>
            <a:pPr>
              <a:buNone/>
            </a:pPr>
            <a:endParaRPr lang="pt-BR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None/>
            </a:pP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Está indicado em </a:t>
            </a:r>
            <a:r>
              <a:rPr lang="pt-BR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aspergilose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pt-BR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blastomicose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e </a:t>
            </a:r>
            <a:r>
              <a:rPr lang="pt-BR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histoplasmose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4" name="Imagem 3" descr="cocciodioidomic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143512"/>
            <a:ext cx="2160240" cy="1419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Azóis</a:t>
            </a:r>
            <a:r>
              <a:rPr lang="pt-BR" dirty="0" smtClean="0"/>
              <a:t> - </a:t>
            </a:r>
            <a:r>
              <a:rPr lang="pt-BR" dirty="0" err="1" smtClean="0"/>
              <a:t>Triazólicos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b="1" dirty="0" smtClean="0"/>
              <a:t>ITRACONAZOL</a:t>
            </a:r>
            <a:endParaRPr lang="pt-BR" b="1" u="sng" dirty="0" smtClean="0"/>
          </a:p>
          <a:p>
            <a:r>
              <a:rPr lang="pt-BR" u="sng" dirty="0" smtClean="0"/>
              <a:t>Efeitos adversos</a:t>
            </a:r>
          </a:p>
          <a:p>
            <a:pPr>
              <a:buNone/>
            </a:pPr>
            <a:r>
              <a:rPr lang="pt-BR" dirty="0"/>
              <a:t>-</a:t>
            </a:r>
            <a:r>
              <a:rPr lang="pt-BR" dirty="0" err="1" smtClean="0"/>
              <a:t>Hepatoxicidade</a:t>
            </a:r>
            <a:r>
              <a:rPr lang="pt-BR" dirty="0" smtClean="0"/>
              <a:t>;</a:t>
            </a:r>
          </a:p>
          <a:p>
            <a:pPr>
              <a:buNone/>
            </a:pPr>
            <a:r>
              <a:rPr lang="pt-BR" dirty="0"/>
              <a:t>-</a:t>
            </a:r>
            <a:r>
              <a:rPr lang="pt-BR" dirty="0" smtClean="0"/>
              <a:t>Náusea, vômitos, dor abdominal, diarréia, </a:t>
            </a:r>
            <a:r>
              <a:rPr lang="pt-BR" dirty="0" err="1" smtClean="0"/>
              <a:t>hipocalemia</a:t>
            </a:r>
            <a:r>
              <a:rPr lang="pt-BR" dirty="0" smtClean="0"/>
              <a:t>, edema dos pés e queda dos cabelos.</a:t>
            </a:r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32772" name="Picture 4" descr="http://www.theorganicprepper.ca/wp-content/uploads/2013/01/naus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14794"/>
            <a:ext cx="2643206" cy="2643206"/>
          </a:xfrm>
          <a:prstGeom prst="rect">
            <a:avLst/>
          </a:prstGeom>
          <a:noFill/>
        </p:spPr>
      </p:pic>
      <p:pic>
        <p:nvPicPr>
          <p:cNvPr id="32774" name="Picture 6" descr="http://www.minutofarmacia.com.br/uploads/posts/299/tomar-paracetamol-para-curar-ressaca-pode-causar-lesao-hepa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896741"/>
            <a:ext cx="3786214" cy="1961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Azóis</a:t>
            </a:r>
            <a:r>
              <a:rPr lang="pt-BR" dirty="0" smtClean="0"/>
              <a:t> - </a:t>
            </a:r>
            <a:r>
              <a:rPr lang="pt-BR" dirty="0" err="1" smtClean="0"/>
              <a:t>Triazólicos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ITRACONAZOL</a:t>
            </a:r>
          </a:p>
          <a:p>
            <a:pPr>
              <a:buNone/>
            </a:pPr>
            <a:r>
              <a:rPr lang="pt-BR" u="sng" dirty="0" smtClean="0"/>
              <a:t>Interações medicamentosas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-</a:t>
            </a:r>
            <a:r>
              <a:rPr lang="pt-BR" dirty="0" err="1" smtClean="0"/>
              <a:t>Rifampicina</a:t>
            </a:r>
            <a:r>
              <a:rPr lang="pt-BR" dirty="0" smtClean="0"/>
              <a:t> e Fenobarbital induzem enzimas hepáticas, acelerando seu metabolismo e reduzindo sua efetividade;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r>
              <a:rPr lang="pt-BR" dirty="0" smtClean="0"/>
              <a:t>-Administração concomitante com </a:t>
            </a:r>
            <a:r>
              <a:rPr lang="pt-BR" dirty="0" err="1" smtClean="0"/>
              <a:t>Quinidina</a:t>
            </a:r>
            <a:r>
              <a:rPr lang="pt-BR" dirty="0" smtClean="0"/>
              <a:t> é </a:t>
            </a:r>
            <a:r>
              <a:rPr lang="pt-BR" dirty="0" err="1" smtClean="0"/>
              <a:t>contraindicado</a:t>
            </a:r>
            <a:r>
              <a:rPr lang="pt-BR" dirty="0" smtClean="0"/>
              <a:t>, ocorrendo a elevação do seu nível sérico e causando eventos cardiovasculares fatais.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Azóis</a:t>
            </a:r>
            <a:r>
              <a:rPr lang="pt-BR" dirty="0" smtClean="0"/>
              <a:t> - </a:t>
            </a:r>
            <a:r>
              <a:rPr lang="pt-BR" dirty="0" err="1" smtClean="0"/>
              <a:t>Triazólicos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FLUCONAZOL</a:t>
            </a:r>
          </a:p>
          <a:p>
            <a:pPr>
              <a:buNone/>
            </a:pPr>
            <a:r>
              <a:rPr lang="pt-BR" dirty="0" smtClean="0"/>
              <a:t>-Características gerais</a:t>
            </a:r>
          </a:p>
          <a:p>
            <a:pPr>
              <a:buNone/>
            </a:pPr>
            <a:r>
              <a:rPr lang="pt-BR" dirty="0" smtClean="0"/>
              <a:t>Amplamente utilizado</a:t>
            </a:r>
          </a:p>
          <a:p>
            <a:pPr>
              <a:buNone/>
            </a:pPr>
            <a:r>
              <a:rPr lang="pt-BR" dirty="0" smtClean="0"/>
              <a:t>Forma Oral e Intravenosa </a:t>
            </a:r>
          </a:p>
          <a:p>
            <a:pPr>
              <a:buNone/>
            </a:pPr>
            <a:r>
              <a:rPr lang="pt-BR" dirty="0" smtClean="0"/>
              <a:t>Rápida Resistência dos Fungos</a:t>
            </a:r>
          </a:p>
          <a:p>
            <a:pPr>
              <a:buNone/>
            </a:pPr>
            <a:r>
              <a:rPr lang="pt-BR" dirty="0" smtClean="0"/>
              <a:t>Excreção: Rins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47106" name="Picture 2" descr="http://fluconazol.com.br/wp-content/uploads/2015/12/fluconazol-comprimi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714884"/>
            <a:ext cx="2857500" cy="2857500"/>
          </a:xfrm>
          <a:prstGeom prst="rect">
            <a:avLst/>
          </a:prstGeom>
          <a:noFill/>
        </p:spPr>
      </p:pic>
      <p:pic>
        <p:nvPicPr>
          <p:cNvPr id="47108" name="Picture 4" descr="http://www.sidefarma.pt/img/produtos/genericos_hospitalares/fluconazol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276849"/>
            <a:ext cx="2381250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Azóis</a:t>
            </a:r>
            <a:r>
              <a:rPr lang="pt-BR" dirty="0" smtClean="0"/>
              <a:t> - </a:t>
            </a:r>
            <a:r>
              <a:rPr lang="pt-BR" dirty="0" err="1" smtClean="0"/>
              <a:t>Triazólicos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b="1" dirty="0" smtClean="0"/>
              <a:t>FLUCONAZOL</a:t>
            </a:r>
          </a:p>
          <a:p>
            <a:pPr>
              <a:buNone/>
            </a:pPr>
            <a:r>
              <a:rPr lang="pt-BR" u="sng" dirty="0" smtClean="0"/>
              <a:t>Uso Clínico</a:t>
            </a:r>
          </a:p>
          <a:p>
            <a:r>
              <a:rPr lang="pt-BR" dirty="0" err="1" smtClean="0"/>
              <a:t>Candidíase</a:t>
            </a:r>
            <a:r>
              <a:rPr lang="pt-BR" dirty="0" smtClean="0"/>
              <a:t> Sistêmica</a:t>
            </a:r>
          </a:p>
          <a:p>
            <a:r>
              <a:rPr lang="pt-BR" dirty="0" smtClean="0"/>
              <a:t>Meningite </a:t>
            </a:r>
            <a:r>
              <a:rPr lang="pt-BR" dirty="0" err="1" smtClean="0"/>
              <a:t>Criptocócica</a:t>
            </a:r>
            <a:endParaRPr lang="pt-BR" dirty="0" smtClean="0"/>
          </a:p>
          <a:p>
            <a:r>
              <a:rPr lang="pt-BR" dirty="0" err="1" smtClean="0"/>
              <a:t>Menigite</a:t>
            </a:r>
            <a:r>
              <a:rPr lang="pt-BR" dirty="0" smtClean="0"/>
              <a:t> por Coccídeos</a:t>
            </a:r>
          </a:p>
          <a:p>
            <a:pPr>
              <a:buNone/>
            </a:pPr>
            <a:r>
              <a:rPr lang="pt-BR" dirty="0" smtClean="0"/>
              <a:t> *</a:t>
            </a:r>
            <a:r>
              <a:rPr lang="pt-BR" dirty="0" err="1" smtClean="0"/>
              <a:t>Aspergilose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*</a:t>
            </a:r>
            <a:r>
              <a:rPr lang="pt-BR" dirty="0" err="1" smtClean="0"/>
              <a:t>Blastomicose</a:t>
            </a:r>
            <a:r>
              <a:rPr lang="pt-BR" dirty="0" smtClean="0"/>
              <a:t>, </a:t>
            </a:r>
            <a:r>
              <a:rPr lang="pt-BR" dirty="0" err="1" smtClean="0"/>
              <a:t>Histoplasmose</a:t>
            </a:r>
            <a:r>
              <a:rPr lang="pt-BR" dirty="0" smtClean="0"/>
              <a:t> e </a:t>
            </a:r>
            <a:r>
              <a:rPr lang="pt-BR" dirty="0" err="1" smtClean="0"/>
              <a:t>Esporocicose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46082" name="Picture 2" descr="http://1.bp.blogspot.com/-SJe8G_43Q6A/TYZZFPSc2vI/AAAAAAAAByM/xOeDP4dC1TQ/w1200-h630-p-nu/candidi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57298"/>
            <a:ext cx="394835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Componentes da Parede Celular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7829576" cy="1757361"/>
          </a:xfrm>
        </p:spPr>
        <p:txBody>
          <a:bodyPr>
            <a:normAutofit lnSpcReduction="10000"/>
          </a:bodyPr>
          <a:lstStyle/>
          <a:p>
            <a:pPr lvl="0"/>
            <a:r>
              <a:rPr lang="pt-BR" dirty="0"/>
              <a:t>Quitina</a:t>
            </a:r>
          </a:p>
          <a:p>
            <a:pPr lvl="0"/>
            <a:r>
              <a:rPr lang="pt-BR" dirty="0"/>
              <a:t>B-(1,3)-</a:t>
            </a:r>
            <a:r>
              <a:rPr lang="pt-BR" dirty="0" err="1"/>
              <a:t>D-glicano</a:t>
            </a:r>
            <a:endParaRPr lang="pt-BR" dirty="0"/>
          </a:p>
          <a:p>
            <a:pPr lvl="0"/>
            <a:r>
              <a:rPr lang="pt-BR" dirty="0"/>
              <a:t>B-(1,6)-</a:t>
            </a:r>
            <a:r>
              <a:rPr lang="pt-BR" dirty="0" err="1"/>
              <a:t>D-glicano</a:t>
            </a:r>
            <a:endParaRPr lang="pt-BR" dirty="0"/>
          </a:p>
          <a:p>
            <a:pPr lvl="0"/>
            <a:r>
              <a:rPr lang="pt-BR" dirty="0" err="1"/>
              <a:t>Glicoproteínas</a:t>
            </a:r>
            <a:r>
              <a:rPr lang="pt-BR" dirty="0"/>
              <a:t> (</a:t>
            </a:r>
            <a:r>
              <a:rPr lang="pt-BR" dirty="0" err="1"/>
              <a:t>manoproteínas</a:t>
            </a:r>
            <a:r>
              <a:rPr lang="pt-BR" dirty="0"/>
              <a:t>)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4" name="Imagem 3" descr="FARMACOO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38" y="3214686"/>
            <a:ext cx="721523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Azóis</a:t>
            </a:r>
            <a:r>
              <a:rPr lang="pt-BR" dirty="0" smtClean="0"/>
              <a:t> - </a:t>
            </a:r>
            <a:r>
              <a:rPr lang="pt-BR" dirty="0" err="1" smtClean="0"/>
              <a:t>Triazólico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b="1" dirty="0" smtClean="0"/>
              <a:t>FLUCONAZOL</a:t>
            </a:r>
          </a:p>
          <a:p>
            <a:pPr>
              <a:buNone/>
            </a:pPr>
            <a:r>
              <a:rPr lang="pt-BR" u="sng" dirty="0" smtClean="0"/>
              <a:t>Interações medicamentosa</a:t>
            </a:r>
          </a:p>
          <a:p>
            <a:pPr>
              <a:buNone/>
            </a:pPr>
            <a:r>
              <a:rPr lang="pt-BR" dirty="0" smtClean="0"/>
              <a:t>-Aumenta os níveis : </a:t>
            </a:r>
            <a:r>
              <a:rPr lang="pt-BR" dirty="0" err="1" smtClean="0"/>
              <a:t>Amitriptilina</a:t>
            </a:r>
            <a:r>
              <a:rPr lang="pt-BR" dirty="0" smtClean="0"/>
              <a:t>, </a:t>
            </a:r>
            <a:r>
              <a:rPr lang="pt-BR" dirty="0" err="1" smtClean="0"/>
              <a:t>ciclosporina</a:t>
            </a:r>
            <a:r>
              <a:rPr lang="pt-BR" dirty="0" smtClean="0"/>
              <a:t>,</a:t>
            </a:r>
          </a:p>
          <a:p>
            <a:pPr>
              <a:buNone/>
            </a:pPr>
            <a:r>
              <a:rPr lang="pt-BR" dirty="0" err="1" smtClean="0"/>
              <a:t>fenitoína</a:t>
            </a:r>
            <a:r>
              <a:rPr lang="pt-BR" dirty="0" smtClean="0"/>
              <a:t>, </a:t>
            </a:r>
            <a:r>
              <a:rPr lang="pt-BR" dirty="0" err="1" smtClean="0"/>
              <a:t>varfarina</a:t>
            </a:r>
            <a:endParaRPr lang="pt-BR" dirty="0" smtClean="0"/>
          </a:p>
          <a:p>
            <a:pPr>
              <a:buNone/>
            </a:pPr>
            <a:r>
              <a:rPr lang="pt-BR" dirty="0"/>
              <a:t>-</a:t>
            </a:r>
            <a:r>
              <a:rPr lang="pt-BR" dirty="0" smtClean="0"/>
              <a:t>Reduz os Níveis: </a:t>
            </a:r>
            <a:r>
              <a:rPr lang="pt-BR" dirty="0" err="1" smtClean="0"/>
              <a:t>Carbamazepina</a:t>
            </a:r>
            <a:r>
              <a:rPr lang="pt-BR" dirty="0" smtClean="0"/>
              <a:t>, </a:t>
            </a:r>
            <a:r>
              <a:rPr lang="pt-BR" dirty="0" err="1" smtClean="0"/>
              <a:t>isoniazida</a:t>
            </a:r>
            <a:r>
              <a:rPr lang="pt-BR" dirty="0" smtClean="0"/>
              <a:t> e fenobarbital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Azóis</a:t>
            </a:r>
            <a:r>
              <a:rPr lang="pt-BR" dirty="0" smtClean="0"/>
              <a:t> - </a:t>
            </a:r>
            <a:r>
              <a:rPr lang="pt-BR" dirty="0" err="1" smtClean="0"/>
              <a:t>Triazólicos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EM ESTUDO: RAVULCONAZOL</a:t>
            </a:r>
          </a:p>
          <a:p>
            <a:pPr>
              <a:buNone/>
            </a:pPr>
            <a:r>
              <a:rPr lang="pt-BR" dirty="0" smtClean="0"/>
              <a:t>-Derivado do </a:t>
            </a:r>
            <a:r>
              <a:rPr lang="pt-BR" dirty="0" err="1" smtClean="0"/>
              <a:t>Fluconazol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-Efetivo contra: </a:t>
            </a:r>
            <a:r>
              <a:rPr lang="pt-BR" dirty="0" err="1" smtClean="0"/>
              <a:t>Aspergillus</a:t>
            </a:r>
            <a:r>
              <a:rPr lang="pt-BR" dirty="0" smtClean="0"/>
              <a:t>, </a:t>
            </a:r>
            <a:r>
              <a:rPr lang="pt-BR" dirty="0" err="1" smtClean="0"/>
              <a:t>Candida</a:t>
            </a:r>
            <a:r>
              <a:rPr lang="pt-BR" dirty="0" smtClean="0"/>
              <a:t> </a:t>
            </a:r>
            <a:r>
              <a:rPr lang="pt-BR" dirty="0" err="1" smtClean="0"/>
              <a:t>krusei</a:t>
            </a:r>
            <a:r>
              <a:rPr lang="pt-BR" dirty="0" smtClean="0"/>
              <a:t> e </a:t>
            </a:r>
            <a:r>
              <a:rPr lang="pt-BR" dirty="0" err="1" smtClean="0"/>
              <a:t>Candida</a:t>
            </a:r>
            <a:r>
              <a:rPr lang="pt-BR" dirty="0" smtClean="0"/>
              <a:t> </a:t>
            </a:r>
            <a:r>
              <a:rPr lang="pt-BR" dirty="0" err="1" smtClean="0"/>
              <a:t>glabrata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857628"/>
            <a:ext cx="396044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Azóis</a:t>
            </a:r>
            <a:r>
              <a:rPr lang="pt-BR" dirty="0" smtClean="0"/>
              <a:t> - </a:t>
            </a:r>
            <a:r>
              <a:rPr lang="pt-BR" dirty="0" err="1" smtClean="0"/>
              <a:t>Triazólicos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VORICONAZOL</a:t>
            </a:r>
          </a:p>
          <a:p>
            <a:pPr>
              <a:buNone/>
            </a:pPr>
            <a:r>
              <a:rPr lang="pt-BR" dirty="0" smtClean="0"/>
              <a:t>Forma Oral e parenteral</a:t>
            </a:r>
          </a:p>
          <a:p>
            <a:pPr>
              <a:buNone/>
            </a:pPr>
            <a:r>
              <a:rPr lang="pt-BR" dirty="0" smtClean="0"/>
              <a:t>Inibe enzimas P450 hepáticas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u="sng" dirty="0" smtClean="0"/>
              <a:t>Uso Clínico</a:t>
            </a:r>
          </a:p>
          <a:p>
            <a:pPr>
              <a:buNone/>
            </a:pPr>
            <a:r>
              <a:rPr lang="pt-BR" dirty="0" err="1" smtClean="0"/>
              <a:t>Aspergillus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Espécies de </a:t>
            </a:r>
            <a:r>
              <a:rPr lang="pt-BR" dirty="0" err="1" smtClean="0"/>
              <a:t>Candida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Fungos emergentes</a:t>
            </a:r>
          </a:p>
          <a:p>
            <a:pPr>
              <a:buNone/>
            </a:pPr>
            <a:r>
              <a:rPr lang="pt-BR" dirty="0" smtClean="0"/>
              <a:t>Infecções no SNC e Infecções disseminadas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32</a:t>
            </a:fld>
            <a:endParaRPr lang="pt-BR"/>
          </a:p>
        </p:txBody>
      </p:sp>
      <p:pic>
        <p:nvPicPr>
          <p:cNvPr id="43010" name="Picture 2" descr="https://healthy.kaiserpermanente.org/static/drugency/images/MYN62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143116"/>
            <a:ext cx="3286148" cy="246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Azóis</a:t>
            </a:r>
            <a:r>
              <a:rPr lang="pt-BR" dirty="0" smtClean="0"/>
              <a:t> - </a:t>
            </a:r>
            <a:r>
              <a:rPr lang="pt-BR" dirty="0" err="1" smtClean="0"/>
              <a:t>Triazólicos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b="1" dirty="0" smtClean="0"/>
              <a:t>VORICONAZOL</a:t>
            </a:r>
          </a:p>
          <a:p>
            <a:pPr>
              <a:buNone/>
            </a:pPr>
            <a:r>
              <a:rPr lang="pt-BR" u="sng" dirty="0" smtClean="0"/>
              <a:t>Interações Medicamentosas</a:t>
            </a:r>
          </a:p>
          <a:p>
            <a:pPr>
              <a:buNone/>
            </a:pPr>
            <a:r>
              <a:rPr lang="pt-BR" dirty="0" err="1" smtClean="0"/>
              <a:t>Ciclosporina</a:t>
            </a:r>
            <a:r>
              <a:rPr lang="pt-BR" dirty="0" smtClean="0"/>
              <a:t> ou </a:t>
            </a:r>
            <a:r>
              <a:rPr lang="pt-BR" dirty="0" err="1" smtClean="0"/>
              <a:t>Tacrolino</a:t>
            </a:r>
            <a:endParaRPr lang="pt-BR" dirty="0" smtClean="0"/>
          </a:p>
          <a:p>
            <a:pPr>
              <a:buNone/>
            </a:pPr>
            <a:r>
              <a:rPr lang="pt-BR" dirty="0" err="1" smtClean="0"/>
              <a:t>Ritonavir</a:t>
            </a:r>
            <a:r>
              <a:rPr lang="pt-BR" dirty="0" smtClean="0"/>
              <a:t>, </a:t>
            </a:r>
            <a:r>
              <a:rPr lang="pt-BR" dirty="0" err="1" smtClean="0"/>
              <a:t>Rifampicina</a:t>
            </a:r>
            <a:r>
              <a:rPr lang="pt-BR" dirty="0" smtClean="0"/>
              <a:t> e </a:t>
            </a:r>
            <a:r>
              <a:rPr lang="pt-BR" dirty="0" err="1" smtClean="0"/>
              <a:t>Rifabutina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u="sng" dirty="0" smtClean="0"/>
              <a:t>Contra Indicação</a:t>
            </a:r>
          </a:p>
          <a:p>
            <a:pPr>
              <a:buNone/>
            </a:pPr>
            <a:r>
              <a:rPr lang="pt-BR" dirty="0" smtClean="0"/>
              <a:t> Formulação IV em pacientes com Insuficiência renal.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u="sng" dirty="0" smtClean="0"/>
              <a:t>Reações Adversas</a:t>
            </a:r>
          </a:p>
          <a:p>
            <a:pPr>
              <a:buNone/>
            </a:pPr>
            <a:r>
              <a:rPr lang="pt-BR" dirty="0" err="1" smtClean="0"/>
              <a:t>Hepatotoxidade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Fotofobia e luzes coloridas</a:t>
            </a:r>
          </a:p>
          <a:p>
            <a:pPr>
              <a:buNone/>
            </a:pPr>
            <a:r>
              <a:rPr lang="pt-BR" dirty="0" smtClean="0"/>
              <a:t>Sintomas duram de 30 a 60 minutos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4" name="Imagem 3" descr="FARMACOO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1502" y="214290"/>
            <a:ext cx="9215502" cy="628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dosefarmaco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61511" y="1000108"/>
            <a:ext cx="9205511" cy="5197493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Alilaminas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Mecanismo de ação: inibição da </a:t>
            </a:r>
            <a:r>
              <a:rPr lang="pt-BR" dirty="0" err="1" smtClean="0"/>
              <a:t>esqualeno</a:t>
            </a:r>
            <a:r>
              <a:rPr lang="pt-BR" dirty="0" smtClean="0"/>
              <a:t> </a:t>
            </a:r>
            <a:r>
              <a:rPr lang="pt-BR" dirty="0" err="1" smtClean="0"/>
              <a:t>epoxidase</a:t>
            </a:r>
            <a:r>
              <a:rPr lang="pt-BR" dirty="0" smtClean="0"/>
              <a:t>, impedindo a formação de </a:t>
            </a:r>
            <a:r>
              <a:rPr lang="pt-BR" dirty="0" err="1" smtClean="0"/>
              <a:t>Lanosterol</a:t>
            </a:r>
            <a:r>
              <a:rPr lang="pt-BR" dirty="0" smtClean="0"/>
              <a:t> pelo </a:t>
            </a:r>
            <a:r>
              <a:rPr lang="pt-BR" dirty="0" err="1" smtClean="0"/>
              <a:t>Esqualeno</a:t>
            </a:r>
            <a:r>
              <a:rPr lang="pt-BR" dirty="0" smtClean="0"/>
              <a:t>, causando ruptura da membrana celular </a:t>
            </a:r>
            <a:r>
              <a:rPr lang="pt-BR" dirty="0" err="1" smtClean="0"/>
              <a:t>fúngica</a:t>
            </a:r>
            <a:r>
              <a:rPr lang="pt-BR" dirty="0" smtClean="0"/>
              <a:t>.</a:t>
            </a:r>
          </a:p>
          <a:p>
            <a:pPr>
              <a:buNone/>
            </a:pPr>
            <a:r>
              <a:rPr lang="pt-BR" dirty="0" smtClean="0"/>
              <a:t> -São: </a:t>
            </a:r>
            <a:r>
              <a:rPr lang="pt-BR" dirty="0" err="1" smtClean="0"/>
              <a:t>Terbinafina</a:t>
            </a:r>
            <a:r>
              <a:rPr lang="pt-BR" dirty="0" smtClean="0"/>
              <a:t> e </a:t>
            </a:r>
            <a:r>
              <a:rPr lang="pt-BR" dirty="0" err="1" smtClean="0"/>
              <a:t>Nafitifina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36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14818"/>
            <a:ext cx="3600400" cy="18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143380"/>
            <a:ext cx="2997775" cy="192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Alilaminas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t-BR" b="1" dirty="0" smtClean="0"/>
              <a:t>TERBINAFINA</a:t>
            </a:r>
          </a:p>
          <a:p>
            <a:pPr>
              <a:buNone/>
            </a:pPr>
            <a:r>
              <a:rPr lang="pt-BR" u="sng" dirty="0" smtClean="0"/>
              <a:t>-Uso oral e tópico</a:t>
            </a:r>
          </a:p>
          <a:p>
            <a:pPr>
              <a:buNone/>
            </a:pPr>
            <a:r>
              <a:rPr lang="pt-BR" u="sng" dirty="0" smtClean="0"/>
              <a:t>-Uso Clínico</a:t>
            </a:r>
          </a:p>
          <a:p>
            <a:pPr>
              <a:buNone/>
            </a:pPr>
            <a:r>
              <a:rPr lang="pt-BR" dirty="0" smtClean="0"/>
              <a:t>Tratamento da </a:t>
            </a:r>
            <a:r>
              <a:rPr lang="pt-BR" dirty="0" err="1" smtClean="0"/>
              <a:t>Onicomicose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Tinha do corpo</a:t>
            </a:r>
          </a:p>
          <a:p>
            <a:pPr>
              <a:buNone/>
            </a:pPr>
            <a:r>
              <a:rPr lang="pt-BR" dirty="0" smtClean="0"/>
              <a:t>Tinha crural, do pé e couro cabeludo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37</a:t>
            </a:fld>
            <a:endParaRPr lang="pt-BR"/>
          </a:p>
        </p:txBody>
      </p:sp>
      <p:pic>
        <p:nvPicPr>
          <p:cNvPr id="39938" name="Picture 2" descr="http://www.dermis.net/bilder/CD005/550px/img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835654"/>
            <a:ext cx="3214710" cy="2022346"/>
          </a:xfrm>
          <a:prstGeom prst="rect">
            <a:avLst/>
          </a:prstGeom>
          <a:noFill/>
        </p:spPr>
      </p:pic>
      <p:pic>
        <p:nvPicPr>
          <p:cNvPr id="39940" name="Picture 4" descr="http://www.dermis.net/bilder/CD016/550px/img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114675"/>
            <a:ext cx="24193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Alilaminas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b="1" dirty="0" smtClean="0"/>
              <a:t>TERBINAFINA</a:t>
            </a:r>
          </a:p>
          <a:p>
            <a:pPr>
              <a:buNone/>
            </a:pPr>
            <a:r>
              <a:rPr lang="pt-BR" dirty="0" smtClean="0"/>
              <a:t>-</a:t>
            </a:r>
            <a:r>
              <a:rPr lang="pt-BR" u="sng" dirty="0" smtClean="0"/>
              <a:t>Contra Indicações</a:t>
            </a:r>
          </a:p>
          <a:p>
            <a:pPr>
              <a:buNone/>
            </a:pPr>
            <a:r>
              <a:rPr lang="pt-BR" dirty="0" smtClean="0"/>
              <a:t>Pacientes com insuficiência renal</a:t>
            </a:r>
          </a:p>
          <a:p>
            <a:pPr>
              <a:buNone/>
            </a:pPr>
            <a:r>
              <a:rPr lang="pt-BR" dirty="0" smtClean="0"/>
              <a:t>Insuficiência Hepática</a:t>
            </a:r>
          </a:p>
          <a:p>
            <a:pPr>
              <a:buNone/>
            </a:pPr>
            <a:r>
              <a:rPr lang="pt-BR" dirty="0" smtClean="0"/>
              <a:t>Mulheres grávidas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-</a:t>
            </a:r>
            <a:r>
              <a:rPr lang="pt-BR" u="sng" dirty="0" smtClean="0"/>
              <a:t>Efeitos Adversos</a:t>
            </a:r>
          </a:p>
          <a:p>
            <a:pPr>
              <a:buNone/>
            </a:pPr>
            <a:r>
              <a:rPr lang="pt-BR" dirty="0" err="1" smtClean="0"/>
              <a:t>Hepatotoxidade</a:t>
            </a:r>
            <a:endParaRPr lang="pt-BR" dirty="0" smtClean="0"/>
          </a:p>
          <a:p>
            <a:pPr>
              <a:buNone/>
            </a:pPr>
            <a:r>
              <a:rPr lang="pt-BR" dirty="0" err="1" smtClean="0"/>
              <a:t>Neutropenia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Síndrome de Stevens-Johnson</a:t>
            </a:r>
          </a:p>
          <a:p>
            <a:pPr>
              <a:buNone/>
            </a:pPr>
            <a:r>
              <a:rPr lang="pt-BR" dirty="0" smtClean="0"/>
              <a:t>Exacerbação: Lúpus eritematoso cutâneo subjugado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Alilaminas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NAFITIFINA</a:t>
            </a:r>
          </a:p>
          <a:p>
            <a:pPr>
              <a:buNone/>
            </a:pPr>
            <a:r>
              <a:rPr lang="pt-BR" dirty="0" smtClean="0"/>
              <a:t>-</a:t>
            </a:r>
            <a:r>
              <a:rPr lang="pt-BR" u="sng" dirty="0" smtClean="0"/>
              <a:t>Forma Tópica:</a:t>
            </a:r>
            <a:r>
              <a:rPr lang="pt-BR" dirty="0" smtClean="0"/>
              <a:t>Creme ou gel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-</a:t>
            </a:r>
            <a:r>
              <a:rPr lang="pt-BR" u="sng" dirty="0" smtClean="0"/>
              <a:t>Uso Clínico</a:t>
            </a:r>
          </a:p>
          <a:p>
            <a:pPr>
              <a:buNone/>
            </a:pPr>
            <a:r>
              <a:rPr lang="pt-BR" dirty="0" smtClean="0"/>
              <a:t>Tinha do pé</a:t>
            </a:r>
          </a:p>
          <a:p>
            <a:pPr>
              <a:buNone/>
            </a:pPr>
            <a:r>
              <a:rPr lang="pt-BR" dirty="0" smtClean="0"/>
              <a:t>Tinha crural </a:t>
            </a:r>
          </a:p>
          <a:p>
            <a:pPr>
              <a:buNone/>
            </a:pPr>
            <a:r>
              <a:rPr lang="pt-BR" dirty="0" smtClean="0"/>
              <a:t>Tinha do corpo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39</a:t>
            </a:fld>
            <a:endParaRPr lang="pt-BR"/>
          </a:p>
        </p:txBody>
      </p:sp>
      <p:sp>
        <p:nvSpPr>
          <p:cNvPr id="37890" name="AutoShape 2" descr="data:image/jpeg;base64,/9j/4AAQSkZJRgABAQAAAQABAAD/2wCEAAkGBxMTEhUTEhMVFRUXGBcXFxgYFR8XHxUfFR0XFhcXGBcYHSgnGCQlKxcYITEhJSkrLy41Fx8zODMtQigtLisBCgoKDg0OGhAQGislHyUrLS0tLSstNy0tLS0tLy04Ky0tLTgtLTMtLi0yLS0tNy0tLSsrLSstLS0tLS0rKzctLf/AABEIALcBEwMBIgACEQEDEQH/xAAbAAACAwEBAQAAAAAAAAAAAAAEBQIDBgABB//EAEEQAAEDAgIFCAgGAAQHAAAAAAEAAhEDIQQxBRJBUWEicYGRobHB8AYTIzJScrLRM0JikuHxQ1OC0hQVJGNzg6P/xAAZAQADAQEBAAAAAAAAAAAAAAABAgMABAX/xAAjEQACAgIDAQADAAMAAAAAAAAAAQIRAyEEEjFBIjJRI2Fx/9oADAMBAAIRAxEAPwDD6QxtX1tT2lT33/nd8R4qtuNqn/Fqfvd917jqftan/kf9RXjGJjy23Z7VxdaA0VakuMDlutvOaatqVA0AVH/vd90u0ezXqk7GiB0p16tIzsxLrEr/AOIqR+I/P4z9070diHwOW79x+6VClbpTXACyVj2NRVfHvO/cUx0fWcW+87rKWNCY6LHJKUdDClVd8R6yjqNU2uetBURtRdMIWPQwZUMZnrQkPk3N+JRVISvalHd0pn4NH0FM7z1qipO89ZRjhsVVZKNJCvEOd8TuspZjHO+J3WU5rsSzFtWFZi/SatUDS4PeMsnkbedKaeLqQPaP/efum/pIeQ4cw7UiY2wTw8OPkvaDdE4qp6+9R+XxnhxW0wr3R7zusrF6BpzXcdw8VvcHTsll6Wxfohhgi74ndZRrSd7usqvCMsiGtSlok6YO89ZRAm0E9ZUQyArMNTm5TIaqLgCBmesoDFVDvI3XKY1za6WVgjYEgJ9RxPvHrKGqucI5TusolwQ1UpbNJC/GVXz7zuspPjq74s937j900xT5JSnFp0c7ETsRUP8AiPz+M/dTNWoWkesf+8/dSNLNTpMRFTM+zF1RLTVqS0x+I7o2rjjKv+bU/e77qWlKOpV4OEdSpLU6OTKqkWtx1X/Mqfvd91yrAXIkbL8YPa1Pnf8AUVCFdjR7Wp87/qKHxBIaerrWD6xj6OUuQXbySnIpoTQ1DVptHBM4SHoeA7qaMwgURTsrMMgwoY0wmejRZLqATXAtgJBwqmEawWQrRJEIto2JCtBuEJhXVD2IeiSEULhONFfQGqUNUtdHVqaX1zsWoLaB3vlAYrIo8tQmJbIhLYrR8/8ASEy4D9V+gIL1SO07T1ajZ3qhVj4edyn+ZLQQ9q7mHit9g2QAsX6M0pqOdxA6lvMO2ynL068K/BBGHej8NTkygKTbpvhSEEVLTT3LymyPOSuhSA6EyGZS87EFVaEW/ihKh2pWMgF9OEJUamNVA1kASE+JElKcS1OqwlLMQ2U6OaQufRsup0kW1kr1tNOSM36RUuRO4ghLNVaTT1DWpuG2Cs7TMtB4JokM/wAZANXKwL1Mc1l2NPtanzv7yhqjNZ7G8Z6kXjh7Sp87/qKrwTJrDg3vQfhbErmjQ4ZsBFNYqMJTIbfNHUWpDtfp6W2UqNNWgWVjWJGMi1gTHByRwS6m2TCe4doDYWCv4idDgiaYkyhmiCimuSlVaGNMWRVIWyQWHq2AR1KIVEbbRRihaBml1SlHOmVQoLENhK3ZRRoAe2yCqtsjqplCVUhpLZhfSxgBYf1fdK9ZPvS8DUHzDvWfq5HmVYeHm8pfmh56I0JaXb3H7La4dtlnPRajFFnNPXdaWgFNndBVFIJptuiRI5lVSp7UyoUwQshuurLKVMxOYVxyXtBkZLzEOAT0I5Pxi/EOv1oYyVLEzmojJIxovQLiDKHrtsrq0qitUslozkL6rEpxGcJw9spbXpcpOjnkVU6VlBzUeynZDVGpxBfjWS08yx1JsazdxI8Vt8QJCxjmcuoP1eATRI5v1OBXKwN4rkxxnuNHtanzv+or3RAmq48w6v7U8YPa1Pnd9RXugAJJ3kntQk9HXx1cmaegzJFtpoWjVjmTClBU7OvozmsVlMK1tNWinCATzCU+VKZ0jeUFTnZ2oxhQbKRjoJDJVjQqqSvAQQ7LsO5MabrJfTHQjqQTDQR1QoSsZCY1KQhBVWWKI72KqjYKEqJhVbdAYuxU2LIx3pa06oOzWHekFf3StP6VCaLuF55r+CzIGsWN3ub91SHh5/JjeSJutBU9Wm0bgE+wrJSzR1PkgJ3hqcBTO9qkE4ZlyjaNlRQpouLJhl4EMAhC4lsq6i5VYh6b4SktgNdnFDkInEZISUjMkD4y7ZS9yZVxPMgMQEBHplBCFqsui2heOpJkJJA4ZZD1WSjqghUGmnJijEsgFY2t+LUHMt1j2WKxGLHtXcw7yinsllX4MiFykAuTnCWY38Sp87+8qXo+3khQx/v1fmf3lXaEZ7MHekyeHdxP2ZoqDUXScJHchcLTNpyRDaJkEb1M9SMUxvR2K1DtqHVgZjaqRiCBG2ULJrExmxivpobBukXRbBmtZutFlM3RtKkgqLTKZUzZFGrZ6xqKouVDRKLY2U6NZCo/gqKjlfWcIhBvKVl4rRRVbeUvx7E3IQGOp8lKwVsxOnzNNwi8Hz53pFoZmtWZuDZ8Fo9N0uSTsKSeibZLz+rVH+lZPRGeK5xf8PoGjGWTyhSgbylGjNgC0FBm9CKGlpnlMwrA5eEBQIuqUNHwNpttKFxIRTLNQrryi/CP0CqtQhGzcjq4sg3U1McHqqis2UVWCpcNqBN7KGsXrmhetcqqzjsWsFWU1Qh3IlxVJbYymTJuFC3SJsVhqpmq88AFtdKv5JWIpulzz+qOpPH0hmdQZYBwXLguVDzyOmDBqn9T+8pvoijDWiNg6Em0yeW8f9w/UVpNEZBLI9LiL1jjBYe0ZqDHQ+OlHYIhoJslOLf7VhHGVM9BWNi5VlutbYvGnfuVtEgnePMpaKJ0T1iIjeE0w7wRx4pdAdbaiKTi1wnpQM1aGDK8TrCOO9HUXHNLhW1jcWTCgRCItUgpvmyJbsQ9MyJuES1vFMmSlojWYEA5omExcBkUDWAlZlccrOyVNcSIXVHod1RKylWZjTOGs7pKT+i9CATlynTz6xWm0peUp0PTgOH6n95SWO19NToshPGPEJDo5tk4YyU6OeSXYIe5SphUXCsa7cmsErSCw5UPbK4OsoGrvWbJpMprNkShwBHFEVnSCAlmrqzfakbHStHmJcNiEe8zbLaoVMVrGOKpxOII22EShYelaLXFdAKHNUEE71CniLRkZQFcGlZHHnVC91YZ0IXSDpeycpnqHnqTGvGoOpNQXuJlNNVoaVk8P7s7yT2rW6dpS08xWRww5AVoHncrSQS165Vhi5OcB5pgcqpwe49Tin+h6stHGElxl6tSfjf9RRWgJnV3EjxHgkmd/DyJNpmx9fDQ1AGnNUcAT1/0VIVIEuOShh32J2m5Uz029BgbJRdGnHntUcBSm/GAi8fUa0hoz2nfkUaCmDU3EOhFNBm8oT1l0TRJJB2JR7CMNUOtGxNMLUNrSltBl5MEphhnCcisCY1Y5W0nIJhJbxBv4ImmeaEUc8ib3b0LV3wrnOVNW9lrMtPQO92/z0INyMfTshSsytsW45u9KtH5kfqPemmlMkm0E+XPnY8juPipspejWYRsQmFKtCW4V8oywzngnRF7CBV3KTzt8UKyNhXuIqhouRzLBim5UWQ4/mVbnObfZxzUGYoHLvVWKduI4388QsqLtBLKhIJlAYka0xbzmp0axFueZQtd0GZ6kgiTTAPVBsmTPHmtZUueCINz9kXXeIMxO5LnOumoZe2Hhki3UqK9Et51UyvBbJjb1JtpGsAyYzHUsgNiTFs/NtBBjvTCjU1mRntCWurKqhXN2tGXciQbptME026Gu5isjQEMHMnfpDiCeReT5KVRsVYHm82abSRNrBC9UWZLk5wleOb7Wp87vqK7DVSxwc3pGUhW4w+1qfO76iqlmrHUmnaGw0kHw24JOR4eR1p1hGz3LI4e1Rh+Ydy1ej6lwpNUz1sE3ONsf4NmqAdg8k+dyTYysTVnZyu8Jx60BvQfPas/ij7Ro3j7IM6F4MMNyjAzTNtMtz3dyH0ayCCc+/gmmlans5OrYzbO+ztnoWrRTsLqL3BxvN01oPsk+AdMdaazZKFytUMadfk969GMGql7XmDKX1MXdw3Qevz2oWT6jlmOvCL17LKYXFEvM7m9pP2Cf0zZYWtlrnoKvUhEObF0HWk5o3oooi7SVbkpFoHEcqr88jpAHgU20gDELN6IPtAN4M84J+5QS0JOXWUV/TbYKpxR1STbb3pfgGXCbCEB3rYNSJB4ZL3SLsirqzWtvtS3SGJkcVhlbdlWBxUgyfIR2jiCNY/m8wszSrxrgbTb/V/ZWjwzCGCFnoe7Rbi3xkldasbo8nPpS/G2RqwOVIEZLzq32zHDZPnJX4ykBkLjt8+K70fYDWzsXDwN+0o/TFh525+eCZR0LKdpGfqGXN5+whyete19PVIFv5WcxBIewjfftTHDvMEeboeE0DYzVaIHnNJ34/1bg4kiZHPtHcmukWrL6SfL2jdJ8PFFLZDPLrFs7GVzVeXnmA3D+UOWqcryVZKjxpybdlQXKyOZcmEPMafa1Pnf3lQa5Sx34tT5395VYKw30m45HcZ8D3rRYCtELPwmmhngnVdmN+3cpzX07uJlr8TSvr6zQNyAe8GoOA7/AOu1FVKIABac8xuKWj8U8wSHpppxNDg7jpEdp+yP0uyGO27ecRfzxS/AGYBO3+E4xwaGTHvCMsttvO1H4BPZn9DVJA4eFkzNZJtFQC6PiPemNN0lIxoejBlTkrNYrFhtR8mAAPFPWmxWK0pVmq855NA4n+1ok82TorQ00XiPWVCdk9cT9+xbGm4kQDFlk9DYfVha/Cwgxor+l722QOJKKq1QBmEDUfKRsvFC/SRkLLaHH/UOG6e260WPqFIdHgCu/fDT9Q8E6ehcsV2ibHBe7xTKnvuk2Hf/AEm1CuCEjHmiddspNpGpeAmVbEjInuSzE8L71kxUzK4rE6lQTYOIHMZstnhq3JAnYshp7DTTdGeY4EXB7AtHo2HND+E9af8A6L42GesiZS3SB37vujnNvvS3SNSRbZbJFGb0W+jYvrHKXT1HLqR2lOc9JyzjzxQno9k3zvKs0nVEx5sm+Ct6EGkHW4jwTjA4dx1TlawiSRsMbBY3MDihsNgw90kSAQADcE534DPjYSJlaCm4ZRM3MuzmBL3RtiAADMG0DkhK9sn3oUYrANqTDiIzyEdRI2HbsWc0h6NvkvY7W2AOGqbGDBBIztBIJtAW0xFRuesOVtAAadxzcSLkSEP60E5i5g2vJgw5pNjygJm5MWMTRI5sr7qmfN3MIMEEEWI3c6gVsPSTRoe31jRDmifmAElvGLkbg1wtACyBTnmZIdXR6JXL1q9WJEMaPa1Pnd9RVYU8Yfa1Pnf9RUJRGfpa1WUKhaZGxVsUoQCm07Q0ZphwHujr/hVYPFk1SXH3hbo2dqBCmx+qWu3HsyPnglcV8OrHyJ9lbNto54F8kyrVtZsTl4be1ZrBPDnC9oBHHzCf6TpMZTY5hzBDhO0XB4KaR6ilsUYB3KPzHvTSkk2jvi3yeu6YMqnrSseKtjE+6VhXXrf+w9gK2bqvIMrD1TDy7c89tvFGKIcjTjf9NfgCBG9NfWgEtvORjYbJFo2vHK3CekCfBNsLUaI7fFKdPzQzxDQ5t2/z2JM9jmmBkU4r1bJNj8VqtM5mAOlaVAUnEDx74zzWcpVoq6+ydU82SY6axNzGZNkpDREdCpGNnJzeR1lGjcYJ4MDZvROFpbTzieKzOhsbYNJu2x8CnmGxU2P5Tq9WSR6OuM+8U0PalOWZDqSxlOHapu13J+UmwPcjsJVkEQTb4vCLpRjcTqzvEHqWbXpqpiPS1g6bebpz6Nt9i35R3BZ70srTLR+aeo3KdaFq6tJsfCEDOVyoZ1ALpNpPaAjTWvmg8Y4QZRQJqi7Q1XVph03QmPxwJO0qfo65og1BIbNjtg2kKjTVZsyYuZ6M0atCSlQZox8UxMZF1/1Oc0j/AObeoqnF454xNNjQYk6waJ2uZInIANnpdvVWhSytTLXxZ1hOWbmC19tSd1s8i2FMB4hvKNgYuBd8XMzMuIiSHCByXEVSpHFKTm9MqewktMAw4zL5tIiCWEu2EC14lU6PYAXte18io6Nckh4qgTqOAhjbuBAFjJJEkIgYpvrCyQ0kgNk6v5dZ0E+9HKn8wGwSC+NOjJa8thwDhDomXNaHU5aI1ZFMuLY/CAEiziGvh43DuLtZzyWkNGrA3gOuN9+gr59UbBI3EhfQsTWDGa5yaJBkXDIzjOTDeBcN6+duuZROTkfDwE8Fyk1cicp5jPxX/O7vKrJUsZ+JU+d/1FVysO/S5isCpYVaHLAJMAJuYzvE8whegqAK9lYwXhMUWEZwOzmR+L0sHN1RrSTF+NpzSYHzuXpv56kjidOPkzjr4aRjyAIvzIijX2EQeNks0ZpMNs6JtwmNv8Jv/wAzZFxI3D+FOj1MefVok5x1SsuTOtxJ7yE0xWkItt3JQwJoI5edlTSQ20HibOYTeI8JT3BmI1utY9ji0h7dnamdLTG+R54JZQ2VwcmEo1J7Ndi69PJpdltbHikeLqjM7Mp70vqaYGyT0JdicW5+dhuW62Nk5GOC9s8rVtdxds2fdRXkrpVUqPHyTc5NssY4tcHNz7+CfYHSTXxe+3YVnpXFoz89iWULL4OU8entH0PRemadJ2tBcYNrd6T6QxLHGRIHzT4BZYVXDJ7vPQoucTmSec+CXpqjpfNh6ky7G1fWVCdgGqPFO9D1wKLZOzuWfV1DEllsxu3Si4aJ4OT/AJG5/TS1MNUIBa2BxIS/Eaw96FE6fsBDsuH+5KsXi3VDew3b0FA6J8tVtnYbSD2k6pBaSSJHRsKrxVcvuY5gIVRK8LslRJI82eacvWE6OxhpO1swbOGUjPPYQQCDsIC2GGxrKjZBBG3hBnlN/Lzm05E3Czmh9H06rJe6DravvhsCBFiDObv2xtTLDaBYIf614cIOqDBE7nQNxg5G17mCUxd0v9DFleo55bD9QAQ48oGcxLgSf4yUzUa0E2tYyQdWNjiTDRdxAJjdnCXuwUuI9flMOcabtbbZzhI/rjAuK0Q1/v4gu1Qc3gi35W3tnw8Vi3aS+C30g0x63kMJLZkn4omAJvGZk3JM25IaiJT3SuhWUqZc2prEH4m8LADPPOdnOAiqNWOPJfb8j0FeKMcy5EQ7G/iVPnf9RUOdcuWC/SbCrAuXLGOXq5csYmGr0LxcgAkApNbC5csNbRIDgpNC5csLdk9VeQuXLGs7VXQvFywLOgr0grxcsY9EroK5csY9uvBO5eLlgkg5dn56Vy5YxHW2KLly5YxErnCy5csYgV47zdeLkTENVeELlyxiJCgZXLljHgcVy5csY//Z"/>
          <p:cNvSpPr>
            <a:spLocks noChangeAspect="1" noChangeArrowheads="1"/>
          </p:cNvSpPr>
          <p:nvPr/>
        </p:nvSpPr>
        <p:spPr bwMode="auto">
          <a:xfrm>
            <a:off x="1555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892" name="AutoShape 4" descr="data:image/jpeg;base64,/9j/4AAQSkZJRgABAQAAAQABAAD/2wCEAAkGBxMTEhUTEhMVFRUXGBcXFxgYFR8XHxUfFR0XFhcXGBcYHSgnGCQlKxcYITEhJSkrLy41Fx8zODMtQigtLisBCgoKDg0OGhAQGislHyUrLS0tLSstNy0tLS0tLy04Ky0tLTgtLTMtLi0yLS0tNy0tLSsrLSstLS0tLS0rKzctLf/AABEIALcBEwMBIgACEQEDEQH/xAAbAAACAwEBAQAAAAAAAAAAAAAEBQIDBgABB//EAEEQAAEDAgIFCAgGAAQHAAAAAAEAAhEDIQQxBRJBUWEicYGRobHB8AYTIzJScrLRM0JikuHxQ1OC0hQVJGNzg6P/xAAZAQADAQEBAAAAAAAAAAAAAAABAgMABAX/xAAjEQACAgIDAQADAAMAAAAAAAAAAQIRAyEEEjFBIjJRI2Fx/9oADAMBAAIRAxEAPwDD6QxtX1tT2lT33/nd8R4qtuNqn/Fqfvd917jqftan/kf9RXjGJjy23Z7VxdaA0VakuMDlutvOaatqVA0AVH/vd90u0ezXqk7GiB0p16tIzsxLrEr/AOIqR+I/P4z9070diHwOW79x+6VClbpTXACyVj2NRVfHvO/cUx0fWcW+87rKWNCY6LHJKUdDClVd8R6yjqNU2uetBURtRdMIWPQwZUMZnrQkPk3N+JRVISvalHd0pn4NH0FM7z1qipO89ZRjhsVVZKNJCvEOd8TuspZjHO+J3WU5rsSzFtWFZi/SatUDS4PeMsnkbedKaeLqQPaP/efum/pIeQ4cw7UiY2wTw8OPkvaDdE4qp6+9R+XxnhxW0wr3R7zusrF6BpzXcdw8VvcHTsll6Wxfohhgi74ndZRrSd7usqvCMsiGtSlok6YO89ZRAm0E9ZUQyArMNTm5TIaqLgCBmesoDFVDvI3XKY1za6WVgjYEgJ9RxPvHrKGqucI5TusolwQ1UpbNJC/GVXz7zuspPjq74s937j900xT5JSnFp0c7ETsRUP8AiPz+M/dTNWoWkesf+8/dSNLNTpMRFTM+zF1RLTVqS0x+I7o2rjjKv+bU/e77qWlKOpV4OEdSpLU6OTKqkWtx1X/Mqfvd91yrAXIkbL8YPa1Pnf8AUVCFdjR7Wp87/qKHxBIaerrWD6xj6OUuQXbySnIpoTQ1DVptHBM4SHoeA7qaMwgURTsrMMgwoY0wmejRZLqATXAtgJBwqmEawWQrRJEIto2JCtBuEJhXVD2IeiSEULhONFfQGqUNUtdHVqaX1zsWoLaB3vlAYrIo8tQmJbIhLYrR8/8ASEy4D9V+gIL1SO07T1ajZ3qhVj4edyn+ZLQQ9q7mHit9g2QAsX6M0pqOdxA6lvMO2ynL068K/BBGHej8NTkygKTbpvhSEEVLTT3LymyPOSuhSA6EyGZS87EFVaEW/ihKh2pWMgF9OEJUamNVA1kASE+JElKcS1OqwlLMQ2U6OaQufRsup0kW1kr1tNOSM36RUuRO4ghLNVaTT1DWpuG2Cs7TMtB4JokM/wAZANXKwL1Mc1l2NPtanzv7yhqjNZ7G8Z6kXjh7Sp87/qKrwTJrDg3vQfhbErmjQ4ZsBFNYqMJTIbfNHUWpDtfp6W2UqNNWgWVjWJGMi1gTHByRwS6m2TCe4doDYWCv4idDgiaYkyhmiCimuSlVaGNMWRVIWyQWHq2AR1KIVEbbRRihaBml1SlHOmVQoLENhK3ZRRoAe2yCqtsjqplCVUhpLZhfSxgBYf1fdK9ZPvS8DUHzDvWfq5HmVYeHm8pfmh56I0JaXb3H7La4dtlnPRajFFnNPXdaWgFNndBVFIJptuiRI5lVSp7UyoUwQshuurLKVMxOYVxyXtBkZLzEOAT0I5Pxi/EOv1oYyVLEzmojJIxovQLiDKHrtsrq0qitUslozkL6rEpxGcJw9spbXpcpOjnkVU6VlBzUeynZDVGpxBfjWS08yx1JsazdxI8Vt8QJCxjmcuoP1eATRI5v1OBXKwN4rkxxnuNHtanzv+or3RAmq48w6v7U8YPa1Pnd9RXugAJJ3kntQk9HXx1cmaegzJFtpoWjVjmTClBU7OvozmsVlMK1tNWinCATzCU+VKZ0jeUFTnZ2oxhQbKRjoJDJVjQqqSvAQQ7LsO5MabrJfTHQjqQTDQR1QoSsZCY1KQhBVWWKI72KqjYKEqJhVbdAYuxU2LIx3pa06oOzWHekFf3StP6VCaLuF55r+CzIGsWN3ub91SHh5/JjeSJutBU9Wm0bgE+wrJSzR1PkgJ3hqcBTO9qkE4ZlyjaNlRQpouLJhl4EMAhC4lsq6i5VYh6b4SktgNdnFDkInEZISUjMkD4y7ZS9yZVxPMgMQEBHplBCFqsui2heOpJkJJA4ZZD1WSjqghUGmnJijEsgFY2t+LUHMt1j2WKxGLHtXcw7yinsllX4MiFykAuTnCWY38Sp87+8qXo+3khQx/v1fmf3lXaEZ7MHekyeHdxP2ZoqDUXScJHchcLTNpyRDaJkEb1M9SMUxvR2K1DtqHVgZjaqRiCBG2ULJrExmxivpobBukXRbBmtZutFlM3RtKkgqLTKZUzZFGrZ6xqKouVDRKLY2U6NZCo/gqKjlfWcIhBvKVl4rRRVbeUvx7E3IQGOp8lKwVsxOnzNNwi8Hz53pFoZmtWZuDZ8Fo9N0uSTsKSeibZLz+rVH+lZPRGeK5xf8PoGjGWTyhSgbylGjNgC0FBm9CKGlpnlMwrA5eEBQIuqUNHwNpttKFxIRTLNQrryi/CP0CqtQhGzcjq4sg3U1McHqqis2UVWCpcNqBN7KGsXrmhetcqqzjsWsFWU1Qh3IlxVJbYymTJuFC3SJsVhqpmq88AFtdKv5JWIpulzz+qOpPH0hmdQZYBwXLguVDzyOmDBqn9T+8pvoijDWiNg6Em0yeW8f9w/UVpNEZBLI9LiL1jjBYe0ZqDHQ+OlHYIhoJslOLf7VhHGVM9BWNi5VlutbYvGnfuVtEgnePMpaKJ0T1iIjeE0w7wRx4pdAdbaiKTi1wnpQM1aGDK8TrCOO9HUXHNLhW1jcWTCgRCItUgpvmyJbsQ9MyJuES1vFMmSlojWYEA5omExcBkUDWAlZlccrOyVNcSIXVHod1RKylWZjTOGs7pKT+i9CATlynTz6xWm0peUp0PTgOH6n95SWO19NToshPGPEJDo5tk4YyU6OeSXYIe5SphUXCsa7cmsErSCw5UPbK4OsoGrvWbJpMprNkShwBHFEVnSCAlmrqzfakbHStHmJcNiEe8zbLaoVMVrGOKpxOII22EShYelaLXFdAKHNUEE71CniLRkZQFcGlZHHnVC91YZ0IXSDpeycpnqHnqTGvGoOpNQXuJlNNVoaVk8P7s7yT2rW6dpS08xWRww5AVoHncrSQS165Vhi5OcB5pgcqpwe49Tin+h6stHGElxl6tSfjf9RRWgJnV3EjxHgkmd/DyJNpmx9fDQ1AGnNUcAT1/0VIVIEuOShh32J2m5Uz029BgbJRdGnHntUcBSm/GAi8fUa0hoz2nfkUaCmDU3EOhFNBm8oT1l0TRJJB2JR7CMNUOtGxNMLUNrSltBl5MEphhnCcisCY1Y5W0nIJhJbxBv4ImmeaEUc8ib3b0LV3wrnOVNW9lrMtPQO92/z0INyMfTshSsytsW45u9KtH5kfqPemmlMkm0E+XPnY8juPipspejWYRsQmFKtCW4V8oywzngnRF7CBV3KTzt8UKyNhXuIqhouRzLBim5UWQ4/mVbnObfZxzUGYoHLvVWKduI4388QsqLtBLKhIJlAYka0xbzmp0axFueZQtd0GZ6kgiTTAPVBsmTPHmtZUueCINz9kXXeIMxO5LnOumoZe2Hhki3UqK9Et51UyvBbJjb1JtpGsAyYzHUsgNiTFs/NtBBjvTCjU1mRntCWurKqhXN2tGXciQbptME026Gu5isjQEMHMnfpDiCeReT5KVRsVYHm82abSRNrBC9UWZLk5wleOb7Wp87vqK7DVSxwc3pGUhW4w+1qfO76iqlmrHUmnaGw0kHw24JOR4eR1p1hGz3LI4e1Rh+Ydy1ej6lwpNUz1sE3ONsf4NmqAdg8k+dyTYysTVnZyu8Jx60BvQfPas/ij7Ro3j7IM6F4MMNyjAzTNtMtz3dyH0ayCCc+/gmmlans5OrYzbO+ztnoWrRTsLqL3BxvN01oPsk+AdMdaazZKFytUMadfk969GMGql7XmDKX1MXdw3Qevz2oWT6jlmOvCL17LKYXFEvM7m9pP2Cf0zZYWtlrnoKvUhEObF0HWk5o3oooi7SVbkpFoHEcqr88jpAHgU20gDELN6IPtAN4M84J+5QS0JOXWUV/TbYKpxR1STbb3pfgGXCbCEB3rYNSJB4ZL3SLsirqzWtvtS3SGJkcVhlbdlWBxUgyfIR2jiCNY/m8wszSrxrgbTb/V/ZWjwzCGCFnoe7Rbi3xkldasbo8nPpS/G2RqwOVIEZLzq32zHDZPnJX4ykBkLjt8+K70fYDWzsXDwN+0o/TFh525+eCZR0LKdpGfqGXN5+whyete19PVIFv5WcxBIewjfftTHDvMEeboeE0DYzVaIHnNJ34/1bg4kiZHPtHcmukWrL6SfL2jdJ8PFFLZDPLrFs7GVzVeXnmA3D+UOWqcryVZKjxpybdlQXKyOZcmEPMafa1Pnf3lQa5Sx34tT5395VYKw30m45HcZ8D3rRYCtELPwmmhngnVdmN+3cpzX07uJlr8TSvr6zQNyAe8GoOA7/AOu1FVKIABac8xuKWj8U8wSHpppxNDg7jpEdp+yP0uyGO27ecRfzxS/AGYBO3+E4xwaGTHvCMsttvO1H4BPZn9DVJA4eFkzNZJtFQC6PiPemNN0lIxoejBlTkrNYrFhtR8mAAPFPWmxWK0pVmq855NA4n+1ok82TorQ00XiPWVCdk9cT9+xbGm4kQDFlk9DYfVha/Cwgxor+l722QOJKKq1QBmEDUfKRsvFC/SRkLLaHH/UOG6e260WPqFIdHgCu/fDT9Q8E6ehcsV2ibHBe7xTKnvuk2Hf/AEm1CuCEjHmiddspNpGpeAmVbEjInuSzE8L71kxUzK4rE6lQTYOIHMZstnhq3JAnYshp7DTTdGeY4EXB7AtHo2HND+E9af8A6L42GesiZS3SB37vujnNvvS3SNSRbZbJFGb0W+jYvrHKXT1HLqR2lOc9JyzjzxQno9k3zvKs0nVEx5sm+Ct6EGkHW4jwTjA4dx1TlawiSRsMbBY3MDihsNgw90kSAQADcE534DPjYSJlaCm4ZRM3MuzmBL3RtiAADMG0DkhK9sn3oUYrANqTDiIzyEdRI2HbsWc0h6NvkvY7W2AOGqbGDBBIztBIJtAW0xFRuesOVtAAadxzcSLkSEP60E5i5g2vJgw5pNjygJm5MWMTRI5sr7qmfN3MIMEEEWI3c6gVsPSTRoe31jRDmifmAElvGLkbg1wtACyBTnmZIdXR6JXL1q9WJEMaPa1Pnd9RVYU8Yfa1Pnf9RUJRGfpa1WUKhaZGxVsUoQCm07Q0ZphwHujr/hVYPFk1SXH3hbo2dqBCmx+qWu3HsyPnglcV8OrHyJ9lbNto54F8kyrVtZsTl4be1ZrBPDnC9oBHHzCf6TpMZTY5hzBDhO0XB4KaR6ilsUYB3KPzHvTSkk2jvi3yeu6YMqnrSseKtjE+6VhXXrf+w9gK2bqvIMrD1TDy7c89tvFGKIcjTjf9NfgCBG9NfWgEtvORjYbJFo2vHK3CekCfBNsLUaI7fFKdPzQzxDQ5t2/z2JM9jmmBkU4r1bJNj8VqtM5mAOlaVAUnEDx74zzWcpVoq6+ydU82SY6axNzGZNkpDREdCpGNnJzeR1lGjcYJ4MDZvROFpbTzieKzOhsbYNJu2x8CnmGxU2P5Tq9WSR6OuM+8U0PalOWZDqSxlOHapu13J+UmwPcjsJVkEQTb4vCLpRjcTqzvEHqWbXpqpiPS1g6bebpz6Nt9i35R3BZ70srTLR+aeo3KdaFq6tJsfCEDOVyoZ1ALpNpPaAjTWvmg8Y4QZRQJqi7Q1XVph03QmPxwJO0qfo65og1BIbNjtg2kKjTVZsyYuZ6M0atCSlQZox8UxMZF1/1Oc0j/AObeoqnF454xNNjQYk6waJ2uZInIANnpdvVWhSytTLXxZ1hOWbmC19tSd1s8i2FMB4hvKNgYuBd8XMzMuIiSHCByXEVSpHFKTm9MqewktMAw4zL5tIiCWEu2EC14lU6PYAXte18io6Nckh4qgTqOAhjbuBAFjJJEkIgYpvrCyQ0kgNk6v5dZ0E+9HKn8wGwSC+NOjJa8thwDhDomXNaHU5aI1ZFMuLY/CAEiziGvh43DuLtZzyWkNGrA3gOuN9+gr59UbBI3EhfQsTWDGa5yaJBkXDIzjOTDeBcN6+duuZROTkfDwE8Fyk1cicp5jPxX/O7vKrJUsZ+JU+d/1FVysO/S5isCpYVaHLAJMAJuYzvE8whegqAK9lYwXhMUWEZwOzmR+L0sHN1RrSTF+NpzSYHzuXpv56kjidOPkzjr4aRjyAIvzIijX2EQeNks0ZpMNs6JtwmNv8Jv/wAzZFxI3D+FOj1MefVok5x1SsuTOtxJ7yE0xWkItt3JQwJoI5edlTSQ20HibOYTeI8JT3BmI1utY9ji0h7dnamdLTG+R54JZQ2VwcmEo1J7Ndi69PJpdltbHikeLqjM7Mp70vqaYGyT0JdicW5+dhuW62Nk5GOC9s8rVtdxds2fdRXkrpVUqPHyTc5NssY4tcHNz7+CfYHSTXxe+3YVnpXFoz89iWULL4OU8entH0PRemadJ2tBcYNrd6T6QxLHGRIHzT4BZYVXDJ7vPQoucTmSec+CXpqjpfNh6ky7G1fWVCdgGqPFO9D1wKLZOzuWfV1DEllsxu3Si4aJ4OT/AJG5/TS1MNUIBa2BxIS/Eaw96FE6fsBDsuH+5KsXi3VDew3b0FA6J8tVtnYbSD2k6pBaSSJHRsKrxVcvuY5gIVRK8LslRJI82eacvWE6OxhpO1swbOGUjPPYQQCDsIC2GGxrKjZBBG3hBnlN/Lzm05E3Czmh9H06rJe6DravvhsCBFiDObv2xtTLDaBYIf614cIOqDBE7nQNxg5G17mCUxd0v9DFleo55bD9QAQ48oGcxLgSf4yUzUa0E2tYyQdWNjiTDRdxAJjdnCXuwUuI9flMOcabtbbZzhI/rjAuK0Q1/v4gu1Qc3gi35W3tnw8Vi3aS+C30g0x63kMJLZkn4omAJvGZk3JM25IaiJT3SuhWUqZc2prEH4m8LADPPOdnOAiqNWOPJfb8j0FeKMcy5EQ7G/iVPnf9RUOdcuWC/SbCrAuXLGOXq5csYmGr0LxcgAkApNbC5csNbRIDgpNC5csLdk9VeQuXLGs7VXQvFywLOgr0grxcsY9EroK5csY9uvBO5eLlgkg5dn56Vy5YxHW2KLly5YxErnCy5csYgV47zdeLkTENVeELlyxiJCgZXLljHgcVy5csY//Z"/>
          <p:cNvSpPr>
            <a:spLocks noChangeAspect="1" noChangeArrowheads="1"/>
          </p:cNvSpPr>
          <p:nvPr/>
        </p:nvSpPr>
        <p:spPr bwMode="auto">
          <a:xfrm>
            <a:off x="1555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894" name="AutoShape 6" descr="data:image/jpeg;base64,/9j/4AAQSkZJRgABAQAAAQABAAD/2wCEAAkGBxMTEhUTEhMVFRUXGBcXFxgYFR8XHxUfFR0XFhcXGBcYHSgnGCQlKxcYITEhJSkrLy41Fx8zODMtQigtLisBCgoKDg0OGhAQGislHyUrLS0tLSstNy0tLS0tLy04Ky0tLTgtLTMtLi0yLS0tNy0tLSsrLSstLS0tLS0rKzctLf/AABEIALcBEwMBIgACEQEDEQH/xAAbAAACAwEBAQAAAAAAAAAAAAAEBQIDBgABB//EAEEQAAEDAgIFCAgGAAQHAAAAAAEAAhEDIQQxBRJBUWEicYGRobHB8AYTIzJScrLRM0JikuHxQ1OC0hQVJGNzg6P/xAAZAQADAQEBAAAAAAAAAAAAAAABAgMABAX/xAAjEQACAgIDAQADAAMAAAAAAAAAAQIRAyEEEjFBIjJRI2Fx/9oADAMBAAIRAxEAPwDD6QxtX1tT2lT33/nd8R4qtuNqn/Fqfvd917jqftan/kf9RXjGJjy23Z7VxdaA0VakuMDlutvOaatqVA0AVH/vd90u0ezXqk7GiB0p16tIzsxLrEr/AOIqR+I/P4z9070diHwOW79x+6VClbpTXACyVj2NRVfHvO/cUx0fWcW+87rKWNCY6LHJKUdDClVd8R6yjqNU2uetBURtRdMIWPQwZUMZnrQkPk3N+JRVISvalHd0pn4NH0FM7z1qipO89ZRjhsVVZKNJCvEOd8TuspZjHO+J3WU5rsSzFtWFZi/SatUDS4PeMsnkbedKaeLqQPaP/efum/pIeQ4cw7UiY2wTw8OPkvaDdE4qp6+9R+XxnhxW0wr3R7zusrF6BpzXcdw8VvcHTsll6Wxfohhgi74ndZRrSd7usqvCMsiGtSlok6YO89ZRAm0E9ZUQyArMNTm5TIaqLgCBmesoDFVDvI3XKY1za6WVgjYEgJ9RxPvHrKGqucI5TusolwQ1UpbNJC/GVXz7zuspPjq74s937j900xT5JSnFp0c7ETsRUP8AiPz+M/dTNWoWkesf+8/dSNLNTpMRFTM+zF1RLTVqS0x+I7o2rjjKv+bU/e77qWlKOpV4OEdSpLU6OTKqkWtx1X/Mqfvd91yrAXIkbL8YPa1Pnf8AUVCFdjR7Wp87/qKHxBIaerrWD6xj6OUuQXbySnIpoTQ1DVptHBM4SHoeA7qaMwgURTsrMMgwoY0wmejRZLqATXAtgJBwqmEawWQrRJEIto2JCtBuEJhXVD2IeiSEULhONFfQGqUNUtdHVqaX1zsWoLaB3vlAYrIo8tQmJbIhLYrR8/8ASEy4D9V+gIL1SO07T1ajZ3qhVj4edyn+ZLQQ9q7mHit9g2QAsX6M0pqOdxA6lvMO2ynL068K/BBGHej8NTkygKTbpvhSEEVLTT3LymyPOSuhSA6EyGZS87EFVaEW/ihKh2pWMgF9OEJUamNVA1kASE+JElKcS1OqwlLMQ2U6OaQufRsup0kW1kr1tNOSM36RUuRO4ghLNVaTT1DWpuG2Cs7TMtB4JokM/wAZANXKwL1Mc1l2NPtanzv7yhqjNZ7G8Z6kXjh7Sp87/qKrwTJrDg3vQfhbErmjQ4ZsBFNYqMJTIbfNHUWpDtfp6W2UqNNWgWVjWJGMi1gTHByRwS6m2TCe4doDYWCv4idDgiaYkyhmiCimuSlVaGNMWRVIWyQWHq2AR1KIVEbbRRihaBml1SlHOmVQoLENhK3ZRRoAe2yCqtsjqplCVUhpLZhfSxgBYf1fdK9ZPvS8DUHzDvWfq5HmVYeHm8pfmh56I0JaXb3H7La4dtlnPRajFFnNPXdaWgFNndBVFIJptuiRI5lVSp7UyoUwQshuurLKVMxOYVxyXtBkZLzEOAT0I5Pxi/EOv1oYyVLEzmojJIxovQLiDKHrtsrq0qitUslozkL6rEpxGcJw9spbXpcpOjnkVU6VlBzUeynZDVGpxBfjWS08yx1JsazdxI8Vt8QJCxjmcuoP1eATRI5v1OBXKwN4rkxxnuNHtanzv+or3RAmq48w6v7U8YPa1Pnd9RXugAJJ3kntQk9HXx1cmaegzJFtpoWjVjmTClBU7OvozmsVlMK1tNWinCATzCU+VKZ0jeUFTnZ2oxhQbKRjoJDJVjQqqSvAQQ7LsO5MabrJfTHQjqQTDQR1QoSsZCY1KQhBVWWKI72KqjYKEqJhVbdAYuxU2LIx3pa06oOzWHekFf3StP6VCaLuF55r+CzIGsWN3ub91SHh5/JjeSJutBU9Wm0bgE+wrJSzR1PkgJ3hqcBTO9qkE4ZlyjaNlRQpouLJhl4EMAhC4lsq6i5VYh6b4SktgNdnFDkInEZISUjMkD4y7ZS9yZVxPMgMQEBHplBCFqsui2heOpJkJJA4ZZD1WSjqghUGmnJijEsgFY2t+LUHMt1j2WKxGLHtXcw7yinsllX4MiFykAuTnCWY38Sp87+8qXo+3khQx/v1fmf3lXaEZ7MHekyeHdxP2ZoqDUXScJHchcLTNpyRDaJkEb1M9SMUxvR2K1DtqHVgZjaqRiCBG2ULJrExmxivpobBukXRbBmtZutFlM3RtKkgqLTKZUzZFGrZ6xqKouVDRKLY2U6NZCo/gqKjlfWcIhBvKVl4rRRVbeUvx7E3IQGOp8lKwVsxOnzNNwi8Hz53pFoZmtWZuDZ8Fo9N0uSTsKSeibZLz+rVH+lZPRGeK5xf8PoGjGWTyhSgbylGjNgC0FBm9CKGlpnlMwrA5eEBQIuqUNHwNpttKFxIRTLNQrryi/CP0CqtQhGzcjq4sg3U1McHqqis2UVWCpcNqBN7KGsXrmhetcqqzjsWsFWU1Qh3IlxVJbYymTJuFC3SJsVhqpmq88AFtdKv5JWIpulzz+qOpPH0hmdQZYBwXLguVDzyOmDBqn9T+8pvoijDWiNg6Em0yeW8f9w/UVpNEZBLI9LiL1jjBYe0ZqDHQ+OlHYIhoJslOLf7VhHGVM9BWNi5VlutbYvGnfuVtEgnePMpaKJ0T1iIjeE0w7wRx4pdAdbaiKTi1wnpQM1aGDK8TrCOO9HUXHNLhW1jcWTCgRCItUgpvmyJbsQ9MyJuES1vFMmSlojWYEA5omExcBkUDWAlZlccrOyVNcSIXVHod1RKylWZjTOGs7pKT+i9CATlynTz6xWm0peUp0PTgOH6n95SWO19NToshPGPEJDo5tk4YyU6OeSXYIe5SphUXCsa7cmsErSCw5UPbK4OsoGrvWbJpMprNkShwBHFEVnSCAlmrqzfakbHStHmJcNiEe8zbLaoVMVrGOKpxOII22EShYelaLXFdAKHNUEE71CniLRkZQFcGlZHHnVC91YZ0IXSDpeycpnqHnqTGvGoOpNQXuJlNNVoaVk8P7s7yT2rW6dpS08xWRww5AVoHncrSQS165Vhi5OcB5pgcqpwe49Tin+h6stHGElxl6tSfjf9RRWgJnV3EjxHgkmd/DyJNpmx9fDQ1AGnNUcAT1/0VIVIEuOShh32J2m5Uz029BgbJRdGnHntUcBSm/GAi8fUa0hoz2nfkUaCmDU3EOhFNBm8oT1l0TRJJB2JR7CMNUOtGxNMLUNrSltBl5MEphhnCcisCY1Y5W0nIJhJbxBv4ImmeaEUc8ib3b0LV3wrnOVNW9lrMtPQO92/z0INyMfTshSsytsW45u9KtH5kfqPemmlMkm0E+XPnY8juPipspejWYRsQmFKtCW4V8oywzngnRF7CBV3KTzt8UKyNhXuIqhouRzLBim5UWQ4/mVbnObfZxzUGYoHLvVWKduI4388QsqLtBLKhIJlAYka0xbzmp0axFueZQtd0GZ6kgiTTAPVBsmTPHmtZUueCINz9kXXeIMxO5LnOumoZe2Hhki3UqK9Et51UyvBbJjb1JtpGsAyYzHUsgNiTFs/NtBBjvTCjU1mRntCWurKqhXN2tGXciQbptME026Gu5isjQEMHMnfpDiCeReT5KVRsVYHm82abSRNrBC9UWZLk5wleOb7Wp87vqK7DVSxwc3pGUhW4w+1qfO76iqlmrHUmnaGw0kHw24JOR4eR1p1hGz3LI4e1Rh+Ydy1ej6lwpNUz1sE3ONsf4NmqAdg8k+dyTYysTVnZyu8Jx60BvQfPas/ij7Ro3j7IM6F4MMNyjAzTNtMtz3dyH0ayCCc+/gmmlans5OrYzbO+ztnoWrRTsLqL3BxvN01oPsk+AdMdaazZKFytUMadfk969GMGql7XmDKX1MXdw3Qevz2oWT6jlmOvCL17LKYXFEvM7m9pP2Cf0zZYWtlrnoKvUhEObF0HWk5o3oooi7SVbkpFoHEcqr88jpAHgU20gDELN6IPtAN4M84J+5QS0JOXWUV/TbYKpxR1STbb3pfgGXCbCEB3rYNSJB4ZL3SLsirqzWtvtS3SGJkcVhlbdlWBxUgyfIR2jiCNY/m8wszSrxrgbTb/V/ZWjwzCGCFnoe7Rbi3xkldasbo8nPpS/G2RqwOVIEZLzq32zHDZPnJX4ykBkLjt8+K70fYDWzsXDwN+0o/TFh525+eCZR0LKdpGfqGXN5+whyete19PVIFv5WcxBIewjfftTHDvMEeboeE0DYzVaIHnNJ34/1bg4kiZHPtHcmukWrL6SfL2jdJ8PFFLZDPLrFs7GVzVeXnmA3D+UOWqcryVZKjxpybdlQXKyOZcmEPMafa1Pnf3lQa5Sx34tT5395VYKw30m45HcZ8D3rRYCtELPwmmhngnVdmN+3cpzX07uJlr8TSvr6zQNyAe8GoOA7/AOu1FVKIABac8xuKWj8U8wSHpppxNDg7jpEdp+yP0uyGO27ecRfzxS/AGYBO3+E4xwaGTHvCMsttvO1H4BPZn9DVJA4eFkzNZJtFQC6PiPemNN0lIxoejBlTkrNYrFhtR8mAAPFPWmxWK0pVmq855NA4n+1ok82TorQ00XiPWVCdk9cT9+xbGm4kQDFlk9DYfVha/Cwgxor+l722QOJKKq1QBmEDUfKRsvFC/SRkLLaHH/UOG6e260WPqFIdHgCu/fDT9Q8E6ehcsV2ibHBe7xTKnvuk2Hf/AEm1CuCEjHmiddspNpGpeAmVbEjInuSzE8L71kxUzK4rE6lQTYOIHMZstnhq3JAnYshp7DTTdGeY4EXB7AtHo2HND+E9af8A6L42GesiZS3SB37vujnNvvS3SNSRbZbJFGb0W+jYvrHKXT1HLqR2lOc9JyzjzxQno9k3zvKs0nVEx5sm+Ct6EGkHW4jwTjA4dx1TlawiSRsMbBY3MDihsNgw90kSAQADcE534DPjYSJlaCm4ZRM3MuzmBL3RtiAADMG0DkhK9sn3oUYrANqTDiIzyEdRI2HbsWc0h6NvkvY7W2AOGqbGDBBIztBIJtAW0xFRuesOVtAAadxzcSLkSEP60E5i5g2vJgw5pNjygJm5MWMTRI5sr7qmfN3MIMEEEWI3c6gVsPSTRoe31jRDmifmAElvGLkbg1wtACyBTnmZIdXR6JXL1q9WJEMaPa1Pnd9RVYU8Yfa1Pnf9RUJRGfpa1WUKhaZGxVsUoQCm07Q0ZphwHujr/hVYPFk1SXH3hbo2dqBCmx+qWu3HsyPnglcV8OrHyJ9lbNto54F8kyrVtZsTl4be1ZrBPDnC9oBHHzCf6TpMZTY5hzBDhO0XB4KaR6ilsUYB3KPzHvTSkk2jvi3yeu6YMqnrSseKtjE+6VhXXrf+w9gK2bqvIMrD1TDy7c89tvFGKIcjTjf9NfgCBG9NfWgEtvORjYbJFo2vHK3CekCfBNsLUaI7fFKdPzQzxDQ5t2/z2JM9jmmBkU4r1bJNj8VqtM5mAOlaVAUnEDx74zzWcpVoq6+ydU82SY6axNzGZNkpDREdCpGNnJzeR1lGjcYJ4MDZvROFpbTzieKzOhsbYNJu2x8CnmGxU2P5Tq9WSR6OuM+8U0PalOWZDqSxlOHapu13J+UmwPcjsJVkEQTb4vCLpRjcTqzvEHqWbXpqpiPS1g6bebpz6Nt9i35R3BZ70srTLR+aeo3KdaFq6tJsfCEDOVyoZ1ALpNpPaAjTWvmg8Y4QZRQJqi7Q1XVph03QmPxwJO0qfo65og1BIbNjtg2kKjTVZsyYuZ6M0atCSlQZox8UxMZF1/1Oc0j/AObeoqnF454xNNjQYk6waJ2uZInIANnpdvVWhSytTLXxZ1hOWbmC19tSd1s8i2FMB4hvKNgYuBd8XMzMuIiSHCByXEVSpHFKTm9MqewktMAw4zL5tIiCWEu2EC14lU6PYAXte18io6Nckh4qgTqOAhjbuBAFjJJEkIgYpvrCyQ0kgNk6v5dZ0E+9HKn8wGwSC+NOjJa8thwDhDomXNaHU5aI1ZFMuLY/CAEiziGvh43DuLtZzyWkNGrA3gOuN9+gr59UbBI3EhfQsTWDGa5yaJBkXDIzjOTDeBcN6+duuZROTkfDwE8Fyk1cicp5jPxX/O7vKrJUsZ+JU+d/1FVysO/S5isCpYVaHLAJMAJuYzvE8whegqAK9lYwXhMUWEZwOzmR+L0sHN1RrSTF+NpzSYHzuXpv56kjidOPkzjr4aRjyAIvzIijX2EQeNks0ZpMNs6JtwmNv8Jv/wAzZFxI3D+FOj1MefVok5x1SsuTOtxJ7yE0xWkItt3JQwJoI5edlTSQ20HibOYTeI8JT3BmI1utY9ji0h7dnamdLTG+R54JZQ2VwcmEo1J7Ndi69PJpdltbHikeLqjM7Mp70vqaYGyT0JdicW5+dhuW62Nk5GOC9s8rVtdxds2fdRXkrpVUqPHyTc5NssY4tcHNz7+CfYHSTXxe+3YVnpXFoz89iWULL4OU8entH0PRemadJ2tBcYNrd6T6QxLHGRIHzT4BZYVXDJ7vPQoucTmSec+CXpqjpfNh6ky7G1fWVCdgGqPFO9D1wKLZOzuWfV1DEllsxu3Si4aJ4OT/AJG5/TS1MNUIBa2BxIS/Eaw96FE6fsBDsuH+5KsXi3VDew3b0FA6J8tVtnYbSD2k6pBaSSJHRsKrxVcvuY5gIVRK8LslRJI82eacvWE6OxhpO1swbOGUjPPYQQCDsIC2GGxrKjZBBG3hBnlN/Lzm05E3Czmh9H06rJe6DravvhsCBFiDObv2xtTLDaBYIf614cIOqDBE7nQNxg5G17mCUxd0v9DFleo55bD9QAQ48oGcxLgSf4yUzUa0E2tYyQdWNjiTDRdxAJjdnCXuwUuI9flMOcabtbbZzhI/rjAuK0Q1/v4gu1Qc3gi35W3tnw8Vi3aS+C30g0x63kMJLZkn4omAJvGZk3JM25IaiJT3SuhWUqZc2prEH4m8LADPPOdnOAiqNWOPJfb8j0FeKMcy5EQ7G/iVPnf9RUOdcuWC/SbCrAuXLGOXq5csYmGr0LxcgAkApNbC5csNbRIDgpNC5csLdk9VeQuXLGs7VXQvFywLOgr0grxcsY9EroK5csY9uvBO5eLlgkg5dn56Vy5YxHW2KLly5YxErnCy5csYgV47zdeLkTENVeELlyxiJCgZXLljHgcVy5csY//Z"/>
          <p:cNvSpPr>
            <a:spLocks noChangeAspect="1" noChangeArrowheads="1"/>
          </p:cNvSpPr>
          <p:nvPr/>
        </p:nvSpPr>
        <p:spPr bwMode="auto">
          <a:xfrm>
            <a:off x="1555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896" name="AutoShape 8" descr="data:image/jpeg;base64,/9j/4AAQSkZJRgABAQAAAQABAAD/2wCEAAkGBxMTEhUTEhMVFRUXGBcXFxgYFR8XHxUfFR0XFhcXGBcYHSgnGCQlKxcYITEhJSkrLy41Fx8zODMtQigtLisBCgoKDg0OGhAQGislHyUrLS0tLSstNy0tLS0tLy04Ky0tLTgtLTMtLi0yLS0tNy0tLSsrLSstLS0tLS0rKzctLf/AABEIALcBEwMBIgACEQEDEQH/xAAbAAACAwEBAQAAAAAAAAAAAAAEBQIDBgABB//EAEEQAAEDAgIFCAgGAAQHAAAAAAEAAhEDIQQxBRJBUWEicYGRobHB8AYTIzJScrLRM0JikuHxQ1OC0hQVJGNzg6P/xAAZAQADAQEBAAAAAAAAAAAAAAABAgMABAX/xAAjEQACAgIDAQADAAMAAAAAAAAAAQIRAyEEEjFBIjJRI2Fx/9oADAMBAAIRAxEAPwDD6QxtX1tT2lT33/nd8R4qtuNqn/Fqfvd917jqftan/kf9RXjGJjy23Z7VxdaA0VakuMDlutvOaatqVA0AVH/vd90u0ezXqk7GiB0p16tIzsxLrEr/AOIqR+I/P4z9070diHwOW79x+6VClbpTXACyVj2NRVfHvO/cUx0fWcW+87rKWNCY6LHJKUdDClVd8R6yjqNU2uetBURtRdMIWPQwZUMZnrQkPk3N+JRVISvalHd0pn4NH0FM7z1qipO89ZRjhsVVZKNJCvEOd8TuspZjHO+J3WU5rsSzFtWFZi/SatUDS4PeMsnkbedKaeLqQPaP/efum/pIeQ4cw7UiY2wTw8OPkvaDdE4qp6+9R+XxnhxW0wr3R7zusrF6BpzXcdw8VvcHTsll6Wxfohhgi74ndZRrSd7usqvCMsiGtSlok6YO89ZRAm0E9ZUQyArMNTm5TIaqLgCBmesoDFVDvI3XKY1za6WVgjYEgJ9RxPvHrKGqucI5TusolwQ1UpbNJC/GVXz7zuspPjq74s937j900xT5JSnFp0c7ETsRUP8AiPz+M/dTNWoWkesf+8/dSNLNTpMRFTM+zF1RLTVqS0x+I7o2rjjKv+bU/e77qWlKOpV4OEdSpLU6OTKqkWtx1X/Mqfvd91yrAXIkbL8YPa1Pnf8AUVCFdjR7Wp87/qKHxBIaerrWD6xj6OUuQXbySnIpoTQ1DVptHBM4SHoeA7qaMwgURTsrMMgwoY0wmejRZLqATXAtgJBwqmEawWQrRJEIto2JCtBuEJhXVD2IeiSEULhONFfQGqUNUtdHVqaX1zsWoLaB3vlAYrIo8tQmJbIhLYrR8/8ASEy4D9V+gIL1SO07T1ajZ3qhVj4edyn+ZLQQ9q7mHit9g2QAsX6M0pqOdxA6lvMO2ynL068K/BBGHej8NTkygKTbpvhSEEVLTT3LymyPOSuhSA6EyGZS87EFVaEW/ihKh2pWMgF9OEJUamNVA1kASE+JElKcS1OqwlLMQ2U6OaQufRsup0kW1kr1tNOSM36RUuRO4ghLNVaTT1DWpuG2Cs7TMtB4JokM/wAZANXKwL1Mc1l2NPtanzv7yhqjNZ7G8Z6kXjh7Sp87/qKrwTJrDg3vQfhbErmjQ4ZsBFNYqMJTIbfNHUWpDtfp6W2UqNNWgWVjWJGMi1gTHByRwS6m2TCe4doDYWCv4idDgiaYkyhmiCimuSlVaGNMWRVIWyQWHq2AR1KIVEbbRRihaBml1SlHOmVQoLENhK3ZRRoAe2yCqtsjqplCVUhpLZhfSxgBYf1fdK9ZPvS8DUHzDvWfq5HmVYeHm8pfmh56I0JaXb3H7La4dtlnPRajFFnNPXdaWgFNndBVFIJptuiRI5lVSp7UyoUwQshuurLKVMxOYVxyXtBkZLzEOAT0I5Pxi/EOv1oYyVLEzmojJIxovQLiDKHrtsrq0qitUslozkL6rEpxGcJw9spbXpcpOjnkVU6VlBzUeynZDVGpxBfjWS08yx1JsazdxI8Vt8QJCxjmcuoP1eATRI5v1OBXKwN4rkxxnuNHtanzv+or3RAmq48w6v7U8YPa1Pnd9RXugAJJ3kntQk9HXx1cmaegzJFtpoWjVjmTClBU7OvozmsVlMK1tNWinCATzCU+VKZ0jeUFTnZ2oxhQbKRjoJDJVjQqqSvAQQ7LsO5MabrJfTHQjqQTDQR1QoSsZCY1KQhBVWWKI72KqjYKEqJhVbdAYuxU2LIx3pa06oOzWHekFf3StP6VCaLuF55r+CzIGsWN3ub91SHh5/JjeSJutBU9Wm0bgE+wrJSzR1PkgJ3hqcBTO9qkE4ZlyjaNlRQpouLJhl4EMAhC4lsq6i5VYh6b4SktgNdnFDkInEZISUjMkD4y7ZS9yZVxPMgMQEBHplBCFqsui2heOpJkJJA4ZZD1WSjqghUGmnJijEsgFY2t+LUHMt1j2WKxGLHtXcw7yinsllX4MiFykAuTnCWY38Sp87+8qXo+3khQx/v1fmf3lXaEZ7MHekyeHdxP2ZoqDUXScJHchcLTNpyRDaJkEb1M9SMUxvR2K1DtqHVgZjaqRiCBG2ULJrExmxivpobBukXRbBmtZutFlM3RtKkgqLTKZUzZFGrZ6xqKouVDRKLY2U6NZCo/gqKjlfWcIhBvKVl4rRRVbeUvx7E3IQGOp8lKwVsxOnzNNwi8Hz53pFoZmtWZuDZ8Fo9N0uSTsKSeibZLz+rVH+lZPRGeK5xf8PoGjGWTyhSgbylGjNgC0FBm9CKGlpnlMwrA5eEBQIuqUNHwNpttKFxIRTLNQrryi/CP0CqtQhGzcjq4sg3U1McHqqis2UVWCpcNqBN7KGsXrmhetcqqzjsWsFWU1Qh3IlxVJbYymTJuFC3SJsVhqpmq88AFtdKv5JWIpulzz+qOpPH0hmdQZYBwXLguVDzyOmDBqn9T+8pvoijDWiNg6Em0yeW8f9w/UVpNEZBLI9LiL1jjBYe0ZqDHQ+OlHYIhoJslOLf7VhHGVM9BWNi5VlutbYvGnfuVtEgnePMpaKJ0T1iIjeE0w7wRx4pdAdbaiKTi1wnpQM1aGDK8TrCOO9HUXHNLhW1jcWTCgRCItUgpvmyJbsQ9MyJuES1vFMmSlojWYEA5omExcBkUDWAlZlccrOyVNcSIXVHod1RKylWZjTOGs7pKT+i9CATlynTz6xWm0peUp0PTgOH6n95SWO19NToshPGPEJDo5tk4YyU6OeSXYIe5SphUXCsa7cmsErSCw5UPbK4OsoGrvWbJpMprNkShwBHFEVnSCAlmrqzfakbHStHmJcNiEe8zbLaoVMVrGOKpxOII22EShYelaLXFdAKHNUEE71CniLRkZQFcGlZHHnVC91YZ0IXSDpeycpnqHnqTGvGoOpNQXuJlNNVoaVk8P7s7yT2rW6dpS08xWRww5AVoHncrSQS165Vhi5OcB5pgcqpwe49Tin+h6stHGElxl6tSfjf9RRWgJnV3EjxHgkmd/DyJNpmx9fDQ1AGnNUcAT1/0VIVIEuOShh32J2m5Uz029BgbJRdGnHntUcBSm/GAi8fUa0hoz2nfkUaCmDU3EOhFNBm8oT1l0TRJJB2JR7CMNUOtGxNMLUNrSltBl5MEphhnCcisCY1Y5W0nIJhJbxBv4ImmeaEUc8ib3b0LV3wrnOVNW9lrMtPQO92/z0INyMfTshSsytsW45u9KtH5kfqPemmlMkm0E+XPnY8juPipspejWYRsQmFKtCW4V8oywzngnRF7CBV3KTzt8UKyNhXuIqhouRzLBim5UWQ4/mVbnObfZxzUGYoHLvVWKduI4388QsqLtBLKhIJlAYka0xbzmp0axFueZQtd0GZ6kgiTTAPVBsmTPHmtZUueCINz9kXXeIMxO5LnOumoZe2Hhki3UqK9Et51UyvBbJjb1JtpGsAyYzHUsgNiTFs/NtBBjvTCjU1mRntCWurKqhXN2tGXciQbptME026Gu5isjQEMHMnfpDiCeReT5KVRsVYHm82abSRNrBC9UWZLk5wleOb7Wp87vqK7DVSxwc3pGUhW4w+1qfO76iqlmrHUmnaGw0kHw24JOR4eR1p1hGz3LI4e1Rh+Ydy1ej6lwpNUz1sE3ONsf4NmqAdg8k+dyTYysTVnZyu8Jx60BvQfPas/ij7Ro3j7IM6F4MMNyjAzTNtMtz3dyH0ayCCc+/gmmlans5OrYzbO+ztnoWrRTsLqL3BxvN01oPsk+AdMdaazZKFytUMadfk969GMGql7XmDKX1MXdw3Qevz2oWT6jlmOvCL17LKYXFEvM7m9pP2Cf0zZYWtlrnoKvUhEObF0HWk5o3oooi7SVbkpFoHEcqr88jpAHgU20gDELN6IPtAN4M84J+5QS0JOXWUV/TbYKpxR1STbb3pfgGXCbCEB3rYNSJB4ZL3SLsirqzWtvtS3SGJkcVhlbdlWBxUgyfIR2jiCNY/m8wszSrxrgbTb/V/ZWjwzCGCFnoe7Rbi3xkldasbo8nPpS/G2RqwOVIEZLzq32zHDZPnJX4ykBkLjt8+K70fYDWzsXDwN+0o/TFh525+eCZR0LKdpGfqGXN5+whyete19PVIFv5WcxBIewjfftTHDvMEeboeE0DYzVaIHnNJ34/1bg4kiZHPtHcmukWrL6SfL2jdJ8PFFLZDPLrFs7GVzVeXnmA3D+UOWqcryVZKjxpybdlQXKyOZcmEPMafa1Pnf3lQa5Sx34tT5395VYKw30m45HcZ8D3rRYCtELPwmmhngnVdmN+3cpzX07uJlr8TSvr6zQNyAe8GoOA7/AOu1FVKIABac8xuKWj8U8wSHpppxNDg7jpEdp+yP0uyGO27ecRfzxS/AGYBO3+E4xwaGTHvCMsttvO1H4BPZn9DVJA4eFkzNZJtFQC6PiPemNN0lIxoejBlTkrNYrFhtR8mAAPFPWmxWK0pVmq855NA4n+1ok82TorQ00XiPWVCdk9cT9+xbGm4kQDFlk9DYfVha/Cwgxor+l722QOJKKq1QBmEDUfKRsvFC/SRkLLaHH/UOG6e260WPqFIdHgCu/fDT9Q8E6ehcsV2ibHBe7xTKnvuk2Hf/AEm1CuCEjHmiddspNpGpeAmVbEjInuSzE8L71kxUzK4rE6lQTYOIHMZstnhq3JAnYshp7DTTdGeY4EXB7AtHo2HND+E9af8A6L42GesiZS3SB37vujnNvvS3SNSRbZbJFGb0W+jYvrHKXT1HLqR2lOc9JyzjzxQno9k3zvKs0nVEx5sm+Ct6EGkHW4jwTjA4dx1TlawiSRsMbBY3MDihsNgw90kSAQADcE534DPjYSJlaCm4ZRM3MuzmBL3RtiAADMG0DkhK9sn3oUYrANqTDiIzyEdRI2HbsWc0h6NvkvY7W2AOGqbGDBBIztBIJtAW0xFRuesOVtAAadxzcSLkSEP60E5i5g2vJgw5pNjygJm5MWMTRI5sr7qmfN3MIMEEEWI3c6gVsPSTRoe31jRDmifmAElvGLkbg1wtACyBTnmZIdXR6JXL1q9WJEMaPa1Pnd9RVYU8Yfa1Pnf9RUJRGfpa1WUKhaZGxVsUoQCm07Q0ZphwHujr/hVYPFk1SXH3hbo2dqBCmx+qWu3HsyPnglcV8OrHyJ9lbNto54F8kyrVtZsTl4be1ZrBPDnC9oBHHzCf6TpMZTY5hzBDhO0XB4KaR6ilsUYB3KPzHvTSkk2jvi3yeu6YMqnrSseKtjE+6VhXXrf+w9gK2bqvIMrD1TDy7c89tvFGKIcjTjf9NfgCBG9NfWgEtvORjYbJFo2vHK3CekCfBNsLUaI7fFKdPzQzxDQ5t2/z2JM9jmmBkU4r1bJNj8VqtM5mAOlaVAUnEDx74zzWcpVoq6+ydU82SY6axNzGZNkpDREdCpGNnJzeR1lGjcYJ4MDZvROFpbTzieKzOhsbYNJu2x8CnmGxU2P5Tq9WSR6OuM+8U0PalOWZDqSxlOHapu13J+UmwPcjsJVkEQTb4vCLpRjcTqzvEHqWbXpqpiPS1g6bebpz6Nt9i35R3BZ70srTLR+aeo3KdaFq6tJsfCEDOVyoZ1ALpNpPaAjTWvmg8Y4QZRQJqi7Q1XVph03QmPxwJO0qfo65og1BIbNjtg2kKjTVZsyYuZ6M0atCSlQZox8UxMZF1/1Oc0j/AObeoqnF454xNNjQYk6waJ2uZInIANnpdvVWhSytTLXxZ1hOWbmC19tSd1s8i2FMB4hvKNgYuBd8XMzMuIiSHCByXEVSpHFKTm9MqewktMAw4zL5tIiCWEu2EC14lU6PYAXte18io6Nckh4qgTqOAhjbuBAFjJJEkIgYpvrCyQ0kgNk6v5dZ0E+9HKn8wGwSC+NOjJa8thwDhDomXNaHU5aI1ZFMuLY/CAEiziGvh43DuLtZzyWkNGrA3gOuN9+gr59UbBI3EhfQsTWDGa5yaJBkXDIzjOTDeBcN6+duuZROTkfDwE8Fyk1cicp5jPxX/O7vKrJUsZ+JU+d/1FVysO/S5isCpYVaHLAJMAJuYzvE8whegqAK9lYwXhMUWEZwOzmR+L0sHN1RrSTF+NpzSYHzuXpv56kjidOPkzjr4aRjyAIvzIijX2EQeNks0ZpMNs6JtwmNv8Jv/wAzZFxI3D+FOj1MefVok5x1SsuTOtxJ7yE0xWkItt3JQwJoI5edlTSQ20HibOYTeI8JT3BmI1utY9ji0h7dnamdLTG+R54JZQ2VwcmEo1J7Ndi69PJpdltbHikeLqjM7Mp70vqaYGyT0JdicW5+dhuW62Nk5GOC9s8rVtdxds2fdRXkrpVUqPHyTc5NssY4tcHNz7+CfYHSTXxe+3YVnpXFoz89iWULL4OU8entH0PRemadJ2tBcYNrd6T6QxLHGRIHzT4BZYVXDJ7vPQoucTmSec+CXpqjpfNh6ky7G1fWVCdgGqPFO9D1wKLZOzuWfV1DEllsxu3Si4aJ4OT/AJG5/TS1MNUIBa2BxIS/Eaw96FE6fsBDsuH+5KsXi3VDew3b0FA6J8tVtnYbSD2k6pBaSSJHRsKrxVcvuY5gIVRK8LslRJI82eacvWE6OxhpO1swbOGUjPPYQQCDsIC2GGxrKjZBBG3hBnlN/Lzm05E3Czmh9H06rJe6DravvhsCBFiDObv2xtTLDaBYIf614cIOqDBE7nQNxg5G17mCUxd0v9DFleo55bD9QAQ48oGcxLgSf4yUzUa0E2tYyQdWNjiTDRdxAJjdnCXuwUuI9flMOcabtbbZzhI/rjAuK0Q1/v4gu1Qc3gi35W3tnw8Vi3aS+C30g0x63kMJLZkn4omAJvGZk3JM25IaiJT3SuhWUqZc2prEH4m8LADPPOdnOAiqNWOPJfb8j0FeKMcy5EQ7G/iVPnf9RUOdcuWC/SbCrAuXLGOXq5csYmGr0LxcgAkApNbC5csNbRIDgpNC5csLdk9VeQuXLGs7VXQvFywLOgr0grxcsY9EroK5csY9uvBO5eLlgkg5dn56Vy5YxHW2KLly5YxErnCy5csYgV47zdeLkTENVeELlyxiJCgZXLljHgcVy5csY//Z"/>
          <p:cNvSpPr>
            <a:spLocks noChangeAspect="1" noChangeArrowheads="1"/>
          </p:cNvSpPr>
          <p:nvPr/>
        </p:nvSpPr>
        <p:spPr bwMode="auto">
          <a:xfrm>
            <a:off x="1555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7898" name="Picture 10" descr="http://www.dermis.net/bilder/CD023/550px/img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371849"/>
            <a:ext cx="5238750" cy="3486151"/>
          </a:xfrm>
          <a:prstGeom prst="rect">
            <a:avLst/>
          </a:prstGeom>
          <a:noFill/>
        </p:spPr>
      </p:pic>
      <p:pic>
        <p:nvPicPr>
          <p:cNvPr id="37900" name="Picture 12" descr="http://www.moreirajr.com.br/images/revistas/8/477/micose_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150" y="1142984"/>
            <a:ext cx="337185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Classificação Fisiopatológica das infecções </a:t>
            </a:r>
            <a:r>
              <a:rPr lang="pt-BR" dirty="0" err="1" smtClean="0"/>
              <a:t>Fúngicas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642910" y="1714488"/>
            <a:ext cx="7786742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/>
          </a:bodyPr>
          <a:lstStyle/>
          <a:p>
            <a:r>
              <a:rPr lang="pt-BR" dirty="0" smtClean="0"/>
              <a:t>ANTIFÚNGICOS INIBIDORES DE ÁCIDO NUCLEICO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286124"/>
            <a:ext cx="8229600" cy="2840039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-</a:t>
            </a:r>
            <a:r>
              <a:rPr lang="pt-BR" dirty="0" err="1" smtClean="0"/>
              <a:t>Flucitosina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Flucitosina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Único antifúngico que atua como </a:t>
            </a:r>
            <a:r>
              <a:rPr lang="pt-BR" dirty="0" err="1" smtClean="0"/>
              <a:t>antimetabólico</a:t>
            </a:r>
            <a:r>
              <a:rPr lang="pt-BR" dirty="0" smtClean="0"/>
              <a:t>.</a:t>
            </a:r>
          </a:p>
          <a:p>
            <a:r>
              <a:rPr lang="pt-BR" dirty="0" smtClean="0"/>
              <a:t>Via oral</a:t>
            </a:r>
          </a:p>
          <a:p>
            <a:r>
              <a:rPr lang="pt-BR" dirty="0"/>
              <a:t>A</a:t>
            </a:r>
            <a:r>
              <a:rPr lang="pt-BR" dirty="0" smtClean="0"/>
              <a:t>tua na </a:t>
            </a:r>
            <a:r>
              <a:rPr lang="pt-BR" dirty="0" err="1" smtClean="0"/>
              <a:t>biossíntese</a:t>
            </a:r>
            <a:r>
              <a:rPr lang="pt-BR" dirty="0" smtClean="0"/>
              <a:t> de DNA ou RNA pela inibição do </a:t>
            </a:r>
            <a:r>
              <a:rPr lang="pt-BR" dirty="0" err="1" smtClean="0"/>
              <a:t>Timidilatosintase</a:t>
            </a:r>
            <a:endParaRPr lang="pt-BR" dirty="0" smtClean="0"/>
          </a:p>
          <a:p>
            <a:r>
              <a:rPr lang="pt-BR" dirty="0" smtClean="0"/>
              <a:t>Captada seletivamente pelas células </a:t>
            </a:r>
            <a:r>
              <a:rPr lang="pt-BR" dirty="0" err="1" smtClean="0"/>
              <a:t>fúngicas</a:t>
            </a:r>
            <a:r>
              <a:rPr lang="pt-BR" dirty="0" smtClean="0"/>
              <a:t>  -&gt;      </a:t>
            </a:r>
            <a:r>
              <a:rPr lang="pt-BR" dirty="0" err="1" smtClean="0"/>
              <a:t>Permeases</a:t>
            </a:r>
            <a:endParaRPr lang="pt-BR" dirty="0" smtClean="0"/>
          </a:p>
          <a:p>
            <a:r>
              <a:rPr lang="pt-BR" dirty="0" smtClean="0"/>
              <a:t>Células dos mamíferos protegidas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41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500042"/>
            <a:ext cx="2095500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Flucitosina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é utilizada em associação com </a:t>
            </a:r>
            <a:r>
              <a:rPr lang="pt-BR" dirty="0" err="1" smtClean="0"/>
              <a:t>Anfotericina</a:t>
            </a:r>
            <a:r>
              <a:rPr lang="pt-BR" dirty="0" smtClean="0"/>
              <a:t> B e </a:t>
            </a:r>
            <a:r>
              <a:rPr lang="pt-BR" dirty="0" err="1" smtClean="0"/>
              <a:t>fluconazol</a:t>
            </a:r>
            <a:r>
              <a:rPr lang="pt-BR" dirty="0" smtClean="0"/>
              <a:t>. (</a:t>
            </a:r>
            <a:r>
              <a:rPr lang="pt-BR" dirty="0" err="1" smtClean="0"/>
              <a:t>monoterapia</a:t>
            </a:r>
            <a:r>
              <a:rPr lang="pt-BR" dirty="0" smtClean="0"/>
              <a:t> não é utilizada devido a propensão a resistência secundária)</a:t>
            </a:r>
          </a:p>
          <a:p>
            <a:r>
              <a:rPr lang="pt-BR" dirty="0" smtClean="0"/>
              <a:t>em terapia conjunta, a </a:t>
            </a:r>
            <a:r>
              <a:rPr lang="pt-BR" dirty="0" err="1" smtClean="0"/>
              <a:t>anfotericina</a:t>
            </a:r>
            <a:r>
              <a:rPr lang="pt-BR" dirty="0" smtClean="0"/>
              <a:t> B apresenta sinergismo, sendo indicada para </a:t>
            </a:r>
            <a:r>
              <a:rPr lang="pt-BR" dirty="0" err="1" smtClean="0"/>
              <a:t>criptococose</a:t>
            </a:r>
            <a:endParaRPr lang="pt-BR" dirty="0" smtClean="0"/>
          </a:p>
          <a:p>
            <a:r>
              <a:rPr lang="pt-BR" dirty="0" smtClean="0"/>
              <a:t>Espectro de ação limitado: Cândida </a:t>
            </a:r>
            <a:r>
              <a:rPr lang="pt-BR" dirty="0" err="1" smtClean="0"/>
              <a:t>spp</a:t>
            </a:r>
            <a:r>
              <a:rPr lang="pt-BR" dirty="0" smtClean="0"/>
              <a:t>, C. </a:t>
            </a:r>
            <a:r>
              <a:rPr lang="pt-BR" dirty="0" err="1" smtClean="0"/>
              <a:t>neoformans</a:t>
            </a:r>
            <a:r>
              <a:rPr lang="pt-BR" dirty="0" smtClean="0"/>
              <a:t>, </a:t>
            </a:r>
            <a:r>
              <a:rPr lang="pt-BR" dirty="0" err="1" smtClean="0"/>
              <a:t>Saccharomyces</a:t>
            </a:r>
            <a:r>
              <a:rPr lang="pt-BR" dirty="0" smtClean="0"/>
              <a:t> </a:t>
            </a:r>
            <a:r>
              <a:rPr lang="pt-BR" dirty="0" err="1" smtClean="0"/>
              <a:t>cerevisiae</a:t>
            </a:r>
            <a:r>
              <a:rPr lang="pt-BR" dirty="0" smtClean="0"/>
              <a:t> e </a:t>
            </a:r>
            <a:r>
              <a:rPr lang="pt-BR" dirty="0" err="1" smtClean="0"/>
              <a:t>dermáceos</a:t>
            </a:r>
            <a:endParaRPr lang="pt-BR" dirty="0" smtClean="0"/>
          </a:p>
          <a:p>
            <a:r>
              <a:rPr lang="pt-BR" dirty="0" smtClean="0"/>
              <a:t>rara resistência primaria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Flucitosina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Aspectos farmacocinéticos:</a:t>
            </a:r>
          </a:p>
          <a:p>
            <a:pPr>
              <a:buNone/>
            </a:pPr>
            <a:r>
              <a:rPr lang="pt-BR" dirty="0" smtClean="0"/>
              <a:t>-Via intravenosa</a:t>
            </a:r>
          </a:p>
          <a:p>
            <a:pPr>
              <a:buNone/>
            </a:pPr>
            <a:r>
              <a:rPr lang="pt-BR" dirty="0" smtClean="0"/>
              <a:t>-Via oral* </a:t>
            </a:r>
          </a:p>
          <a:p>
            <a:pPr>
              <a:buNone/>
            </a:pPr>
            <a:r>
              <a:rPr lang="pt-BR" dirty="0" smtClean="0"/>
              <a:t>-Volume de distribuição com excelente penetração no SNC, olhos e </a:t>
            </a:r>
            <a:r>
              <a:rPr lang="pt-BR" dirty="0" err="1" smtClean="0"/>
              <a:t>T.urinário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-90% excretado de modo inalterado pelos rins</a:t>
            </a:r>
          </a:p>
          <a:p>
            <a:pPr>
              <a:buNone/>
            </a:pPr>
            <a:r>
              <a:rPr lang="pt-BR" dirty="0" smtClean="0"/>
              <a:t>-Meia vida plasmática: 3 a 5 horas.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Flucitosina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u="sng" dirty="0" smtClean="0"/>
              <a:t>Efeitos adversos</a:t>
            </a:r>
          </a:p>
          <a:p>
            <a:pPr>
              <a:buNone/>
            </a:pPr>
            <a:r>
              <a:rPr lang="pt-BR" dirty="0" smtClean="0"/>
              <a:t>Supressão da medula óssea</a:t>
            </a:r>
          </a:p>
          <a:p>
            <a:pPr>
              <a:buNone/>
            </a:pPr>
            <a:r>
              <a:rPr lang="pt-BR" dirty="0" smtClean="0"/>
              <a:t>     - </a:t>
            </a:r>
            <a:r>
              <a:rPr lang="pt-BR" dirty="0" err="1" smtClean="0"/>
              <a:t>Leucopenia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    - </a:t>
            </a:r>
            <a:r>
              <a:rPr lang="pt-BR" dirty="0" err="1" smtClean="0"/>
              <a:t>Trombocitopenia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Náuseas</a:t>
            </a:r>
          </a:p>
          <a:p>
            <a:pPr>
              <a:buNone/>
            </a:pPr>
            <a:r>
              <a:rPr lang="pt-BR" dirty="0" smtClean="0"/>
              <a:t>Vômitos</a:t>
            </a:r>
          </a:p>
          <a:p>
            <a:pPr>
              <a:buNone/>
            </a:pPr>
            <a:r>
              <a:rPr lang="pt-BR" dirty="0" err="1" smtClean="0"/>
              <a:t>Diarreia</a:t>
            </a:r>
            <a:r>
              <a:rPr lang="pt-BR" dirty="0" smtClean="0"/>
              <a:t> </a:t>
            </a:r>
          </a:p>
          <a:p>
            <a:pPr>
              <a:buNone/>
            </a:pPr>
            <a:r>
              <a:rPr lang="pt-BR" dirty="0" smtClean="0"/>
              <a:t>Disfunção hepática</a:t>
            </a:r>
          </a:p>
          <a:p>
            <a:pPr>
              <a:buNone/>
            </a:pPr>
            <a:endParaRPr lang="pt-BR" u="sng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44</a:t>
            </a:fld>
            <a:endParaRPr lang="pt-BR"/>
          </a:p>
        </p:txBody>
      </p:sp>
      <p:pic>
        <p:nvPicPr>
          <p:cNvPr id="72706" name="Picture 2" descr="http://leucopenia.net/files/img/leucope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429000"/>
            <a:ext cx="427531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2654296"/>
          </a:xfrm>
        </p:spPr>
        <p:txBody>
          <a:bodyPr>
            <a:normAutofit/>
          </a:bodyPr>
          <a:lstStyle/>
          <a:p>
            <a:r>
              <a:rPr lang="pt-BR" dirty="0"/>
              <a:t>ANTIFÚNGICOS INIBIDORES DA DIVISÃO CELULAR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929066"/>
            <a:ext cx="8229600" cy="2197097"/>
          </a:xfrm>
        </p:spPr>
        <p:txBody>
          <a:bodyPr/>
          <a:lstStyle/>
          <a:p>
            <a:r>
              <a:rPr lang="pt-BR" dirty="0" err="1" smtClean="0"/>
              <a:t>Griseofulvina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45</a:t>
            </a:fld>
            <a:endParaRPr lang="pt-BR"/>
          </a:p>
        </p:txBody>
      </p:sp>
      <p:pic>
        <p:nvPicPr>
          <p:cNvPr id="71682" name="Picture 2" descr="http://www.pequenasespecies.schutze-segen.com/img/productos/griseofulv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786190"/>
            <a:ext cx="333375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Griseofulvina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•	Produzido a partir do </a:t>
            </a:r>
            <a:r>
              <a:rPr lang="pt-BR" dirty="0" err="1" smtClean="0"/>
              <a:t>Penicillium</a:t>
            </a:r>
            <a:r>
              <a:rPr lang="pt-BR" dirty="0" smtClean="0"/>
              <a:t> </a:t>
            </a:r>
            <a:r>
              <a:rPr lang="pt-BR" dirty="0" err="1" smtClean="0"/>
              <a:t>griseofulvum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•	Agente de segunda linha no tratamento de </a:t>
            </a:r>
            <a:r>
              <a:rPr lang="pt-BR" dirty="0" err="1" smtClean="0"/>
              <a:t>dermatofitoses</a:t>
            </a:r>
            <a:r>
              <a:rPr lang="pt-BR" dirty="0" smtClean="0"/>
              <a:t>. Ação seletiva sobre </a:t>
            </a:r>
            <a:r>
              <a:rPr lang="pt-BR" dirty="0" err="1" smtClean="0"/>
              <a:t>dermatófitos</a:t>
            </a:r>
            <a:r>
              <a:rPr lang="pt-BR" dirty="0" smtClean="0"/>
              <a:t>, não afetando outros fungos</a:t>
            </a:r>
          </a:p>
          <a:p>
            <a:pPr>
              <a:buNone/>
            </a:pPr>
            <a:r>
              <a:rPr lang="pt-BR" dirty="0" smtClean="0"/>
              <a:t>•	In </a:t>
            </a:r>
            <a:r>
              <a:rPr lang="pt-BR" dirty="0" err="1" smtClean="0"/>
              <a:t>vitro</a:t>
            </a:r>
            <a:r>
              <a:rPr lang="pt-BR" dirty="0" smtClean="0"/>
              <a:t> a ação é </a:t>
            </a:r>
            <a:r>
              <a:rPr lang="pt-BR" dirty="0" err="1" smtClean="0"/>
              <a:t>fungistática</a:t>
            </a:r>
            <a:r>
              <a:rPr lang="pt-BR" dirty="0" smtClean="0"/>
              <a:t>, podendo ser letal para células </a:t>
            </a:r>
            <a:r>
              <a:rPr lang="pt-BR" dirty="0" err="1" smtClean="0"/>
              <a:t>fúngicas</a:t>
            </a:r>
            <a:r>
              <a:rPr lang="pt-BR" dirty="0" smtClean="0"/>
              <a:t> jovens</a:t>
            </a:r>
          </a:p>
          <a:p>
            <a:pPr>
              <a:buNone/>
            </a:pPr>
            <a:r>
              <a:rPr lang="pt-BR" dirty="0" smtClean="0"/>
              <a:t>•	Mecanismo de ação: a </a:t>
            </a:r>
            <a:r>
              <a:rPr lang="pt-BR" dirty="0" err="1" smtClean="0"/>
              <a:t>griseofulvina</a:t>
            </a:r>
            <a:r>
              <a:rPr lang="pt-BR" dirty="0" smtClean="0"/>
              <a:t> interage com os </a:t>
            </a:r>
            <a:r>
              <a:rPr lang="pt-BR" dirty="0" err="1" smtClean="0"/>
              <a:t>microtúbulos</a:t>
            </a:r>
            <a:r>
              <a:rPr lang="pt-BR" dirty="0" smtClean="0"/>
              <a:t> intactos, impedindo a separação dos cromossomos. Acumula-se nas células precursoras de queratina e liga-se firmemente à queratina de células diferenciadas.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Griseofulvina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80" cy="5257800"/>
          </a:xfrm>
        </p:spPr>
        <p:txBody>
          <a:bodyPr>
            <a:normAutofit/>
          </a:bodyPr>
          <a:lstStyle/>
          <a:p>
            <a:r>
              <a:rPr lang="pt-BR" u="sng" dirty="0" smtClean="0"/>
              <a:t>Uso Cínico</a:t>
            </a:r>
          </a:p>
          <a:p>
            <a:pPr>
              <a:buNone/>
            </a:pPr>
            <a:r>
              <a:rPr lang="pt-BR" dirty="0" smtClean="0"/>
              <a:t>Tratamento de infecções </a:t>
            </a:r>
            <a:r>
              <a:rPr lang="pt-BR" dirty="0" err="1" smtClean="0"/>
              <a:t>fungicas</a:t>
            </a:r>
            <a:r>
              <a:rPr lang="pt-BR" dirty="0" smtClean="0"/>
              <a:t> de: pele, cabelo, unhas(</a:t>
            </a:r>
            <a:r>
              <a:rPr lang="pt-BR" dirty="0" err="1" smtClean="0"/>
              <a:t>Trichophyton</a:t>
            </a:r>
            <a:r>
              <a:rPr lang="pt-BR" dirty="0" smtClean="0"/>
              <a:t>, </a:t>
            </a:r>
            <a:r>
              <a:rPr lang="pt-BR" dirty="0" err="1" smtClean="0"/>
              <a:t>Microsporum</a:t>
            </a:r>
            <a:r>
              <a:rPr lang="pt-BR" dirty="0" smtClean="0"/>
              <a:t>, </a:t>
            </a:r>
            <a:r>
              <a:rPr lang="pt-BR" dirty="0" err="1" smtClean="0"/>
              <a:t>Epidermophyton</a:t>
            </a:r>
            <a:r>
              <a:rPr lang="pt-BR" dirty="0" smtClean="0"/>
              <a:t>). Continuar tratamento até substituição completa</a:t>
            </a:r>
          </a:p>
          <a:p>
            <a:pPr>
              <a:buNone/>
            </a:pPr>
            <a:r>
              <a:rPr lang="pt-BR" dirty="0" smtClean="0"/>
              <a:t>-OBS: absorção aumentada pela </a:t>
            </a:r>
            <a:r>
              <a:rPr lang="pt-BR" dirty="0" err="1" smtClean="0"/>
              <a:t>ingesta</a:t>
            </a:r>
            <a:r>
              <a:rPr lang="pt-BR" dirty="0" smtClean="0"/>
              <a:t> de alimentos gordurosos</a:t>
            </a:r>
          </a:p>
          <a:p>
            <a:pPr>
              <a:buNone/>
            </a:pPr>
            <a:r>
              <a:rPr lang="pt-BR" dirty="0" smtClean="0"/>
              <a:t>•</a:t>
            </a:r>
            <a:r>
              <a:rPr lang="pt-BR" u="sng" dirty="0" smtClean="0"/>
              <a:t>	Efeitos adversos</a:t>
            </a:r>
            <a:r>
              <a:rPr lang="pt-BR" dirty="0" smtClean="0"/>
              <a:t>: </a:t>
            </a:r>
          </a:p>
          <a:p>
            <a:pPr>
              <a:buNone/>
            </a:pPr>
            <a:r>
              <a:rPr lang="pt-BR" dirty="0" err="1" smtClean="0"/>
              <a:t>cefaleia</a:t>
            </a:r>
            <a:r>
              <a:rPr lang="pt-BR" dirty="0" smtClean="0"/>
              <a:t>, letargia, vertigem, visão embaçada</a:t>
            </a:r>
          </a:p>
          <a:p>
            <a:pPr>
              <a:buNone/>
            </a:pPr>
            <a:r>
              <a:rPr lang="pt-BR" dirty="0" smtClean="0"/>
              <a:t>OBS: CI gestação – anormalidades fetais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AGENTES QUE ATUAM NA SÍNTESE DE PROTEÍNAS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3071810"/>
            <a:ext cx="8229600" cy="3554419"/>
          </a:xfrm>
        </p:spPr>
        <p:txBody>
          <a:bodyPr>
            <a:normAutofit/>
          </a:bodyPr>
          <a:lstStyle/>
          <a:p>
            <a:r>
              <a:rPr lang="pt-BR" u="sng" dirty="0" err="1" smtClean="0"/>
              <a:t>Sordarinas</a:t>
            </a:r>
            <a:r>
              <a:rPr lang="pt-BR" u="sng" dirty="0"/>
              <a:t>, </a:t>
            </a:r>
            <a:r>
              <a:rPr lang="pt-BR" u="sng" dirty="0" err="1"/>
              <a:t>Azasordarinas</a:t>
            </a:r>
            <a:r>
              <a:rPr lang="pt-BR" dirty="0"/>
              <a:t>  </a:t>
            </a:r>
            <a:endParaRPr lang="pt-BR" dirty="0" smtClean="0"/>
          </a:p>
          <a:p>
            <a:r>
              <a:rPr lang="pt-BR" dirty="0" smtClean="0"/>
              <a:t>Isolado em 1969 do fungo </a:t>
            </a:r>
            <a:r>
              <a:rPr lang="pt-BR" dirty="0" err="1" smtClean="0"/>
              <a:t>Sordaria</a:t>
            </a:r>
            <a:r>
              <a:rPr lang="pt-BR" dirty="0" smtClean="0"/>
              <a:t> </a:t>
            </a:r>
            <a:r>
              <a:rPr lang="pt-BR" dirty="0" err="1" smtClean="0"/>
              <a:t>araneosa</a:t>
            </a:r>
            <a:r>
              <a:rPr lang="pt-BR" dirty="0" smtClean="0"/>
              <a:t>  </a:t>
            </a:r>
          </a:p>
          <a:p>
            <a:r>
              <a:rPr lang="pt-BR" dirty="0" smtClean="0"/>
              <a:t>Ainda em testes </a:t>
            </a:r>
          </a:p>
          <a:p>
            <a:r>
              <a:rPr lang="pt-BR" dirty="0" smtClean="0"/>
              <a:t>Inibe síntese </a:t>
            </a:r>
            <a:r>
              <a:rPr lang="pt-BR" dirty="0" err="1" smtClean="0"/>
              <a:t>proteica</a:t>
            </a:r>
            <a:r>
              <a:rPr lang="pt-BR" dirty="0" smtClean="0"/>
              <a:t> por estabilização de ribossomo </a:t>
            </a:r>
          </a:p>
          <a:p>
            <a:r>
              <a:rPr lang="pt-BR" dirty="0" smtClean="0"/>
              <a:t> Atua in </a:t>
            </a:r>
            <a:r>
              <a:rPr lang="pt-BR" dirty="0" err="1" smtClean="0"/>
              <a:t>vitro</a:t>
            </a:r>
            <a:r>
              <a:rPr lang="pt-BR" dirty="0" smtClean="0"/>
              <a:t> contra </a:t>
            </a:r>
            <a:r>
              <a:rPr lang="pt-BR" dirty="0" err="1" smtClean="0"/>
              <a:t>Candida</a:t>
            </a:r>
            <a:r>
              <a:rPr lang="pt-BR" dirty="0" smtClean="0"/>
              <a:t>, </a:t>
            </a:r>
            <a:r>
              <a:rPr lang="pt-BR" dirty="0" err="1" smtClean="0"/>
              <a:t>Aspergillus</a:t>
            </a:r>
            <a:r>
              <a:rPr lang="pt-BR" dirty="0" smtClean="0"/>
              <a:t>, </a:t>
            </a:r>
            <a:r>
              <a:rPr lang="pt-BR" dirty="0" err="1" smtClean="0"/>
              <a:t>Pneumocystis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r>
              <a:rPr lang="pt-BR" dirty="0"/>
              <a:t>ANTIFÚNGICOS INIBIDORES DA PAREDE CELULAR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000372"/>
            <a:ext cx="8229600" cy="3125791"/>
          </a:xfrm>
        </p:spPr>
        <p:txBody>
          <a:bodyPr/>
          <a:lstStyle/>
          <a:p>
            <a:r>
              <a:rPr lang="pt-BR" dirty="0" err="1" smtClean="0"/>
              <a:t>Equinocandinas</a:t>
            </a:r>
            <a:r>
              <a:rPr lang="pt-BR" dirty="0" smtClean="0"/>
              <a:t> : </a:t>
            </a:r>
            <a:r>
              <a:rPr lang="pt-BR" dirty="0" err="1" smtClean="0"/>
              <a:t>Caspofungina</a:t>
            </a:r>
            <a:r>
              <a:rPr lang="pt-BR" dirty="0" smtClean="0"/>
              <a:t>, </a:t>
            </a:r>
            <a:r>
              <a:rPr lang="pt-BR" dirty="0" err="1" smtClean="0"/>
              <a:t>Micafungina</a:t>
            </a:r>
            <a:r>
              <a:rPr lang="pt-BR" dirty="0" smtClean="0"/>
              <a:t>, </a:t>
            </a:r>
            <a:r>
              <a:rPr lang="pt-BR" dirty="0" err="1" smtClean="0"/>
              <a:t>Anidolafungina</a:t>
            </a:r>
            <a:endParaRPr lang="pt-BR" dirty="0"/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49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Manifestações Clínicas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2452320" cy="2982240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0364" y="1357298"/>
            <a:ext cx="2214360" cy="194400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9322" y="1357298"/>
            <a:ext cx="2561760" cy="230544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43306" y="3357562"/>
            <a:ext cx="2003400" cy="1669320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4282" y="4572008"/>
            <a:ext cx="3315600" cy="2076120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72198" y="3887280"/>
            <a:ext cx="2706480" cy="297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Equinocandinas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•	Nova classe altamente seletiva de </a:t>
            </a:r>
            <a:r>
              <a:rPr lang="pt-BR" dirty="0" err="1" smtClean="0"/>
              <a:t>lipopeptideos</a:t>
            </a:r>
            <a:r>
              <a:rPr lang="pt-BR" dirty="0" smtClean="0"/>
              <a:t> </a:t>
            </a:r>
            <a:r>
              <a:rPr lang="pt-BR" dirty="0" err="1" smtClean="0"/>
              <a:t>semissintéticos</a:t>
            </a:r>
            <a:r>
              <a:rPr lang="pt-BR" dirty="0" smtClean="0"/>
              <a:t> que inibem a síntese de beta-(1,3)-</a:t>
            </a:r>
            <a:r>
              <a:rPr lang="pt-BR" dirty="0" err="1" smtClean="0"/>
              <a:t>glucana</a:t>
            </a:r>
            <a:r>
              <a:rPr lang="pt-BR" dirty="0" smtClean="0"/>
              <a:t>, importante constituinte da membrana celular</a:t>
            </a:r>
          </a:p>
          <a:p>
            <a:pPr>
              <a:buNone/>
            </a:pPr>
            <a:r>
              <a:rPr lang="pt-BR" dirty="0" smtClean="0"/>
              <a:t>•	Células mamíferas não contem beta-(1,3)-</a:t>
            </a:r>
            <a:r>
              <a:rPr lang="pt-BR" dirty="0" err="1" smtClean="0"/>
              <a:t>glucana</a:t>
            </a:r>
            <a:r>
              <a:rPr lang="pt-BR" dirty="0" smtClean="0"/>
              <a:t>, sendo então seletiva em sua toxicidade aos fungos, em que as </a:t>
            </a:r>
            <a:r>
              <a:rPr lang="pt-BR" dirty="0" err="1" smtClean="0"/>
              <a:t>glucanas</a:t>
            </a:r>
            <a:r>
              <a:rPr lang="pt-BR" dirty="0" smtClean="0"/>
              <a:t> desempenham papel importante na manutenção da integridade osmótica da célula.</a:t>
            </a:r>
          </a:p>
          <a:p>
            <a:pPr>
              <a:buNone/>
            </a:pPr>
            <a:r>
              <a:rPr lang="pt-BR" dirty="0" smtClean="0"/>
              <a:t>•	Rara resistência primaria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50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Equinocandinas</a:t>
            </a:r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3286148" cy="4525963"/>
          </a:xfrm>
        </p:spPr>
        <p:txBody>
          <a:bodyPr/>
          <a:lstStyle/>
          <a:p>
            <a:r>
              <a:rPr lang="pt-BR" dirty="0" err="1" smtClean="0">
                <a:latin typeface="Andalus" pitchFamily="18" charset="-78"/>
                <a:cs typeface="Andalus" pitchFamily="18" charset="-78"/>
              </a:rPr>
              <a:t>Caspofungina</a:t>
            </a:r>
            <a:endParaRPr lang="pt-BR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pt-BR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pt-BR" dirty="0" smtClean="0">
                <a:latin typeface="Andalus" pitchFamily="18" charset="-78"/>
                <a:cs typeface="Andalus" pitchFamily="18" charset="-78"/>
              </a:rPr>
            </a:br>
            <a:endParaRPr lang="pt-BR" dirty="0" smtClean="0">
              <a:latin typeface="Andalus" pitchFamily="18" charset="-78"/>
              <a:cs typeface="Andalus" pitchFamily="18" charset="-78"/>
            </a:endParaRPr>
          </a:p>
          <a:p>
            <a:r>
              <a:rPr lang="pt-BR" dirty="0" err="1" smtClean="0">
                <a:latin typeface="Andalus" pitchFamily="18" charset="-78"/>
                <a:cs typeface="Andalus" pitchFamily="18" charset="-78"/>
              </a:rPr>
              <a:t>Micafungina</a:t>
            </a:r>
            <a:endParaRPr lang="pt-BR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pt-BR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pt-BR" dirty="0" smtClean="0">
                <a:latin typeface="Andalus" pitchFamily="18" charset="-78"/>
                <a:cs typeface="Andalus" pitchFamily="18" charset="-78"/>
              </a:rPr>
            </a:br>
            <a:endParaRPr lang="pt-BR" dirty="0" smtClean="0">
              <a:latin typeface="Andalus" pitchFamily="18" charset="-78"/>
              <a:cs typeface="Andalus" pitchFamily="18" charset="-78"/>
            </a:endParaRPr>
          </a:p>
          <a:p>
            <a:r>
              <a:rPr lang="pt-BR" dirty="0" err="1" smtClean="0">
                <a:latin typeface="Andalus" pitchFamily="18" charset="-78"/>
                <a:cs typeface="Andalus" pitchFamily="18" charset="-78"/>
              </a:rPr>
              <a:t>Anidulafungina</a:t>
            </a:r>
            <a:endParaRPr lang="pt-BR" dirty="0" smtClean="0">
              <a:latin typeface="Andalus" pitchFamily="18" charset="-78"/>
              <a:cs typeface="Andalus" pitchFamily="18" charset="-78"/>
            </a:endParaRPr>
          </a:p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51</a:t>
            </a:fld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 rot="16200000" flipH="1">
            <a:off x="3286116" y="2143116"/>
            <a:ext cx="1571636" cy="128588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rot="5400000" flipH="1" flipV="1">
            <a:off x="3218668" y="3853638"/>
            <a:ext cx="1714512" cy="12938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857752" y="1643050"/>
            <a:ext cx="39290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t-BR" sz="2200" dirty="0" err="1" smtClean="0">
                <a:latin typeface="Andalus" pitchFamily="18" charset="-78"/>
                <a:cs typeface="Andalus" pitchFamily="18" charset="-78"/>
              </a:rPr>
              <a:t>Lipopeptídeos</a:t>
            </a: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 semi sintéticos derivados de produtos naturais;</a:t>
            </a:r>
            <a:br>
              <a:rPr lang="pt-BR" sz="2200" dirty="0" smtClean="0">
                <a:latin typeface="Andalus" pitchFamily="18" charset="-78"/>
                <a:cs typeface="Andalus" pitchFamily="18" charset="-78"/>
              </a:rPr>
            </a:br>
            <a:endParaRPr lang="pt-BR" sz="2200" dirty="0" smtClean="0">
              <a:latin typeface="Andalus" pitchFamily="18" charset="-78"/>
              <a:cs typeface="Andalus" pitchFamily="18" charset="-78"/>
            </a:endParaRPr>
          </a:p>
          <a:p>
            <a:pPr>
              <a:buFontTx/>
              <a:buChar char="-"/>
            </a:pP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 Fungicidas contra espécies de </a:t>
            </a:r>
            <a:r>
              <a:rPr lang="pt-BR" sz="2200" dirty="0" err="1" smtClean="0">
                <a:latin typeface="Andalus" pitchFamily="18" charset="-78"/>
                <a:cs typeface="Andalus" pitchFamily="18" charset="-78"/>
              </a:rPr>
              <a:t>Candida</a:t>
            </a: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pt-BR" sz="2200" dirty="0" err="1" smtClean="0">
                <a:latin typeface="Andalus" pitchFamily="18" charset="-78"/>
                <a:cs typeface="Andalus" pitchFamily="18" charset="-78"/>
              </a:rPr>
              <a:t>incluinda</a:t>
            </a: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t-BR" sz="2200" dirty="0" err="1" smtClean="0">
                <a:latin typeface="Andalus" pitchFamily="18" charset="-78"/>
                <a:cs typeface="Andalus" pitchFamily="18" charset="-78"/>
              </a:rPr>
              <a:t>Candida</a:t>
            </a: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t-BR" sz="2200" dirty="0" err="1" smtClean="0">
                <a:latin typeface="Andalus" pitchFamily="18" charset="-78"/>
                <a:cs typeface="Andalus" pitchFamily="18" charset="-78"/>
              </a:rPr>
              <a:t>glabrata</a:t>
            </a: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 e </a:t>
            </a:r>
            <a:r>
              <a:rPr lang="pt-BR" sz="2200" dirty="0" err="1" smtClean="0">
                <a:latin typeface="Andalus" pitchFamily="18" charset="-78"/>
                <a:cs typeface="Andalus" pitchFamily="18" charset="-78"/>
              </a:rPr>
              <a:t>Candida</a:t>
            </a: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t-BR" sz="2200" dirty="0" err="1" smtClean="0">
                <a:latin typeface="Andalus" pitchFamily="18" charset="-78"/>
                <a:cs typeface="Andalus" pitchFamily="18" charset="-78"/>
              </a:rPr>
              <a:t>Krusei</a:t>
            </a: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;</a:t>
            </a:r>
            <a:br>
              <a:rPr lang="pt-BR" sz="2200" dirty="0" smtClean="0">
                <a:latin typeface="Andalus" pitchFamily="18" charset="-78"/>
                <a:cs typeface="Andalus" pitchFamily="18" charset="-78"/>
              </a:rPr>
            </a:br>
            <a:endParaRPr lang="pt-BR" sz="2200" dirty="0" smtClean="0">
              <a:latin typeface="Andalus" pitchFamily="18" charset="-78"/>
              <a:cs typeface="Andalus" pitchFamily="18" charset="-78"/>
            </a:endParaRPr>
          </a:p>
          <a:p>
            <a:pPr>
              <a:buFontTx/>
              <a:buChar char="-"/>
            </a:pP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t-BR" sz="2200" dirty="0" err="1" smtClean="0">
                <a:latin typeface="Andalus" pitchFamily="18" charset="-78"/>
                <a:cs typeface="Andalus" pitchFamily="18" charset="-78"/>
              </a:rPr>
              <a:t>Fungistáticos</a:t>
            </a: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 contra espécies de </a:t>
            </a:r>
            <a:r>
              <a:rPr lang="pt-BR" sz="2200" dirty="0" err="1" smtClean="0">
                <a:latin typeface="Andalus" pitchFamily="18" charset="-78"/>
                <a:cs typeface="Andalus" pitchFamily="18" charset="-78"/>
              </a:rPr>
              <a:t>Aspergillus</a:t>
            </a: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;</a:t>
            </a:r>
            <a:br>
              <a:rPr lang="pt-BR" sz="2200" dirty="0" smtClean="0">
                <a:latin typeface="Andalus" pitchFamily="18" charset="-78"/>
                <a:cs typeface="Andalus" pitchFamily="18" charset="-78"/>
              </a:rPr>
            </a:br>
            <a:endParaRPr lang="pt-BR" sz="2200" dirty="0" smtClean="0">
              <a:latin typeface="Andalus" pitchFamily="18" charset="-78"/>
              <a:cs typeface="Andalus" pitchFamily="18" charset="-78"/>
            </a:endParaRPr>
          </a:p>
          <a:p>
            <a:pPr>
              <a:buFontTx/>
              <a:buChar char="-"/>
            </a:pP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 Atualmente disponíveis apenas na forma parenteral.</a:t>
            </a:r>
            <a:endParaRPr lang="pt-BR" sz="22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Equinocandinas</a:t>
            </a:r>
            <a:r>
              <a:rPr lang="pt-BR" dirty="0"/>
              <a:t> </a:t>
            </a:r>
            <a:r>
              <a:rPr lang="pt-BR" dirty="0" smtClean="0"/>
              <a:t>- </a:t>
            </a:r>
            <a:r>
              <a:rPr lang="pt-BR" dirty="0" err="1" smtClean="0"/>
              <a:t>Caspofungina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+mj-lt"/>
              </a:rPr>
              <a:t>Usos Clínicos</a:t>
            </a:r>
          </a:p>
          <a:p>
            <a:pPr>
              <a:buNone/>
            </a:pPr>
            <a:r>
              <a:rPr lang="pt-BR" dirty="0" smtClean="0">
                <a:latin typeface="+mj-lt"/>
              </a:rPr>
              <a:t>-</a:t>
            </a:r>
            <a:r>
              <a:rPr lang="pt-BR" dirty="0" smtClean="0">
                <a:latin typeface="+mj-lt"/>
                <a:cs typeface="Andalus" pitchFamily="18" charset="-78"/>
              </a:rPr>
              <a:t> </a:t>
            </a:r>
            <a:r>
              <a:rPr lang="pt-BR" dirty="0" err="1" smtClean="0">
                <a:latin typeface="+mj-lt"/>
                <a:cs typeface="Andalus" pitchFamily="18" charset="-78"/>
              </a:rPr>
              <a:t>Candidíase</a:t>
            </a:r>
            <a:r>
              <a:rPr lang="pt-BR" dirty="0" smtClean="0">
                <a:latin typeface="+mj-lt"/>
                <a:cs typeface="Andalus" pitchFamily="18" charset="-78"/>
              </a:rPr>
              <a:t> </a:t>
            </a:r>
            <a:r>
              <a:rPr lang="pt-BR" dirty="0" err="1" smtClean="0">
                <a:latin typeface="+mj-lt"/>
                <a:cs typeface="Andalus" pitchFamily="18" charset="-78"/>
              </a:rPr>
              <a:t>esofágia</a:t>
            </a:r>
            <a:r>
              <a:rPr lang="pt-BR" dirty="0" smtClean="0">
                <a:latin typeface="+mj-lt"/>
                <a:cs typeface="Andalus" pitchFamily="18" charset="-78"/>
              </a:rPr>
              <a:t> e a </a:t>
            </a:r>
            <a:r>
              <a:rPr lang="pt-BR" dirty="0" err="1" smtClean="0">
                <a:latin typeface="+mj-lt"/>
                <a:cs typeface="Andalus" pitchFamily="18" charset="-78"/>
              </a:rPr>
              <a:t>candidemia</a:t>
            </a:r>
            <a:r>
              <a:rPr lang="pt-BR" dirty="0" smtClean="0">
                <a:latin typeface="+mj-lt"/>
                <a:cs typeface="Andalus" pitchFamily="18" charset="-78"/>
              </a:rPr>
              <a:t>;</a:t>
            </a:r>
          </a:p>
          <a:p>
            <a:pPr>
              <a:buNone/>
            </a:pPr>
            <a:r>
              <a:rPr lang="pt-BR" dirty="0" smtClean="0">
                <a:latin typeface="+mj-lt"/>
                <a:cs typeface="Andalus" pitchFamily="18" charset="-78"/>
              </a:rPr>
              <a:t>-Infecções causadas por </a:t>
            </a:r>
            <a:r>
              <a:rPr lang="pt-BR" dirty="0" err="1" smtClean="0">
                <a:latin typeface="+mj-lt"/>
                <a:cs typeface="Andalus" pitchFamily="18" charset="-78"/>
              </a:rPr>
              <a:t>Aspergillus</a:t>
            </a:r>
            <a:r>
              <a:rPr lang="pt-BR" dirty="0" smtClean="0">
                <a:latin typeface="+mj-lt"/>
                <a:cs typeface="Andalus" pitchFamily="18" charset="-78"/>
              </a:rPr>
              <a:t>;</a:t>
            </a:r>
          </a:p>
          <a:p>
            <a:pPr>
              <a:buNone/>
            </a:pPr>
            <a:r>
              <a:rPr lang="pt-BR" dirty="0">
                <a:latin typeface="+mj-lt"/>
                <a:cs typeface="Andalus" pitchFamily="18" charset="-78"/>
              </a:rPr>
              <a:t>-</a:t>
            </a:r>
            <a:r>
              <a:rPr lang="pt-BR" dirty="0" err="1" smtClean="0">
                <a:latin typeface="+mj-lt"/>
                <a:cs typeface="Andalus" pitchFamily="18" charset="-78"/>
              </a:rPr>
              <a:t>Neutropenia</a:t>
            </a:r>
            <a:r>
              <a:rPr lang="pt-BR" dirty="0" smtClean="0">
                <a:latin typeface="+mj-lt"/>
                <a:cs typeface="Andalus" pitchFamily="18" charset="-78"/>
              </a:rPr>
              <a:t> febril</a:t>
            </a:r>
          </a:p>
          <a:p>
            <a:r>
              <a:rPr lang="pt-BR" dirty="0" err="1" smtClean="0">
                <a:latin typeface="+mj-lt"/>
                <a:cs typeface="Andalus" pitchFamily="18" charset="-78"/>
              </a:rPr>
              <a:t>Adm</a:t>
            </a:r>
            <a:r>
              <a:rPr lang="pt-BR" dirty="0" smtClean="0">
                <a:latin typeface="+mj-lt"/>
                <a:cs typeface="Andalus" pitchFamily="18" charset="-78"/>
              </a:rPr>
              <a:t> IV</a:t>
            </a:r>
            <a:endParaRPr lang="pt-BR" dirty="0" smtClean="0">
              <a:latin typeface="Andalus" pitchFamily="18" charset="-78"/>
              <a:cs typeface="Andalus" pitchFamily="18" charset="-78"/>
            </a:endParaRPr>
          </a:p>
          <a:p>
            <a:r>
              <a:rPr lang="pt-BR" dirty="0" smtClean="0">
                <a:latin typeface="+mj-lt"/>
                <a:cs typeface="Andalus" pitchFamily="18" charset="-78"/>
              </a:rPr>
              <a:t>Efeitos Adversos</a:t>
            </a:r>
          </a:p>
          <a:p>
            <a:pPr>
              <a:buNone/>
            </a:pPr>
            <a:r>
              <a:rPr lang="pt-BR" dirty="0" smtClean="0">
                <a:latin typeface="+mj-lt"/>
                <a:cs typeface="Andalus" pitchFamily="18" charset="-78"/>
              </a:rPr>
              <a:t>-Cefaléia;</a:t>
            </a:r>
          </a:p>
          <a:p>
            <a:pPr>
              <a:buNone/>
            </a:pPr>
            <a:r>
              <a:rPr lang="pt-BR" dirty="0" smtClean="0">
                <a:latin typeface="+mj-lt"/>
                <a:cs typeface="Andalus" pitchFamily="18" charset="-78"/>
              </a:rPr>
              <a:t>-Febre;</a:t>
            </a:r>
          </a:p>
          <a:p>
            <a:pPr>
              <a:buNone/>
            </a:pPr>
            <a:r>
              <a:rPr lang="pt-BR" dirty="0" smtClean="0">
                <a:latin typeface="+mj-lt"/>
                <a:cs typeface="Andalus" pitchFamily="18" charset="-78"/>
              </a:rPr>
              <a:t>-Provas de função hepática anormais;</a:t>
            </a:r>
          </a:p>
          <a:p>
            <a:pPr>
              <a:buNone/>
            </a:pPr>
            <a:r>
              <a:rPr lang="pt-BR" dirty="0" smtClean="0">
                <a:latin typeface="+mj-lt"/>
                <a:cs typeface="Andalus" pitchFamily="18" charset="-78"/>
              </a:rPr>
              <a:t>-Hemólise.</a:t>
            </a:r>
            <a:endParaRPr lang="pt-BR" dirty="0">
              <a:latin typeface="+mj-lt"/>
              <a:cs typeface="Andalus" pitchFamily="18" charset="-78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52</a:t>
            </a:fld>
            <a:endParaRPr lang="pt-BR"/>
          </a:p>
        </p:txBody>
      </p:sp>
      <p:pic>
        <p:nvPicPr>
          <p:cNvPr id="65538" name="Picture 2" descr="https://www.pasreform.com/images/academy/hatchery_management/how-to-keep-your-hatchery-free-of-aspergil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928934"/>
            <a:ext cx="3714776" cy="2437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Equinocandinas</a:t>
            </a:r>
            <a:r>
              <a:rPr lang="pt-BR" dirty="0" smtClean="0"/>
              <a:t> - </a:t>
            </a:r>
            <a:r>
              <a:rPr lang="pt-BR" dirty="0" err="1" smtClean="0"/>
              <a:t>Micafungina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Uso Clínico:</a:t>
            </a:r>
          </a:p>
          <a:p>
            <a:pPr>
              <a:buNone/>
            </a:pPr>
            <a:r>
              <a:rPr lang="pt-BR" dirty="0" smtClean="0"/>
              <a:t>-</a:t>
            </a:r>
            <a:r>
              <a:rPr lang="pt-BR" dirty="0" err="1" smtClean="0"/>
              <a:t>Candidíase</a:t>
            </a:r>
            <a:r>
              <a:rPr lang="pt-BR" dirty="0" smtClean="0"/>
              <a:t> esofágica</a:t>
            </a:r>
          </a:p>
          <a:p>
            <a:r>
              <a:rPr lang="pt-BR" dirty="0" err="1" smtClean="0"/>
              <a:t>Adm</a:t>
            </a:r>
            <a:r>
              <a:rPr lang="pt-BR" dirty="0" smtClean="0"/>
              <a:t> IV</a:t>
            </a:r>
            <a:endParaRPr lang="pt-BR" dirty="0"/>
          </a:p>
          <a:p>
            <a:r>
              <a:rPr lang="pt-BR" dirty="0" smtClean="0"/>
              <a:t>Efeitos adversos semelhantes ao da </a:t>
            </a:r>
            <a:r>
              <a:rPr lang="pt-BR" dirty="0" err="1" smtClean="0"/>
              <a:t>Caspofungina</a:t>
            </a:r>
            <a:endParaRPr lang="pt-BR" dirty="0" smtClean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53</a:t>
            </a:fld>
            <a:endParaRPr lang="pt-BR"/>
          </a:p>
        </p:txBody>
      </p:sp>
      <p:sp>
        <p:nvSpPr>
          <p:cNvPr id="64514" name="AutoShape 2" descr="data:image/jpeg;base64,/9j/4AAQSkZJRgABAQAAAQABAAD/2wCEAAkGBxISEhUTExMWFhUXGBcYFxcXFRUXGBoXGBcXGB0YFxYYHSggGB8lHRUYIjEhJSkrLi4uFx8zODMsNygtLisBCgoKDg0OGhAQGi0dHR8tLS0tLSsrKy0tLSstLS0tLS0tLS0tLS0tLS0rLS0rLS0tLS0tLSstKys3LTctLTctN//AABEIAMkA+wMBIgACEQEDEQH/xAAcAAABBAMBAAAAAAAAAAAAAAAFAAMEBgECBwj/xABMEAABAwIEAgUIBAgNBAMAAAABAAIRAwQFEiExQVEiYXGB8AYTMpGhscHRB6PS4RQjQlJTVJLxFRYXM0NicoKDk6KysyQlRHMIY8L/xAAZAQADAQEBAAAAAAAAAAAAAAAAAQIDBAX/xAAjEQACAgICAwACAwAAAAAAAAAAAQIRAyESMRNBUSJxBEKB/9oADAMBAAIRAxEAPwDieQJZAtkQ8n4/CaOZuYZx0ZYJPAS/o6mPhrCABuQJZArBXfTba0IoCfxxa7zjHhzopyajMv5LRIbmImOsEnUtJpZXUQCLPP0HNJDfxb5bmbMfii4wTrVqSdYIBTMgSyhWLDqwyXEU2wG0S2mXUw0sFRpmqTDnE5my6RBcduiGzq1Rr7jzIpuNXztB4cw0j0GMJJLizfLU3iBlbIJlAFXsMPfXeKdJhc46wDwHEk6AdZRyn5A4g7a3n/FpfbXS8HwmnSLywdOo4ueTEmSYGnAT7yZJJVmtRGhCDCWVro4vT+jLFHbWv11D7acP0V4sP/E+vofbXfcOqwYUu5vYMH4KkkZ+ad9HnQ/Rhiv6r9dQ+2l/Jfiv6r9dQ+2vRlF4cpjKI4p8UHnkjzK76M8UG9r9dR+2o7/IHEBobeP8Wl9pena9qEExC1BBUyVG+PJy7PPR8hr79B9bS+0l/EW+/QfW0vtLsT2EEhYlZczr8SOO/wAR779B9bT+0n6X0d4i7a3n/Fo/bXWpUy2usp6kKf0U8VLRx3+TTE/1b66j9tIfRtif6t9dR+2u5i/G3ySp3YV2jCpHDf5NMT/VvrqH201U+jzEW7231tL7a79Quczk/dWeZsoJ5U6Z52HkHfnah9bS+2nKX0d4i70baf8AFo/F67c6jB8c1OsGbFTyZUnS0cMH0W4sf/E+uofbVdxnBK1pVNG4pGnUABykgyDsWuaSHDrB4EcF61t26IJ5aeR9HEqHm6nRqNk0qoGrHH3tMCW8Y5gELnswjmd7PK/mwlkCJY3hFa0rPoV25ajDBHAjg5p4tI1BUBaHQaZAlkCk2to+q7KwSYn4e8gd6tNKrlbBoU+jR1h06ANBb6P824kPcPSzPdBClyS7Jc4rtlNyBLIFtCSooSdtLl9J7alNxa9plrhEg7aT2ppJAEire1HNa1z3ENzZRO2b0o7Rp2abLc4nXjL512XJ5uJ0yH8n4TvCiJIAkUbyq0FrXuh+UEDXNljKI6oAA7l03yXwiq2atTpV6sGo8xy0bpp2niUE+jjyZNVwuXjogkUxzcNC+OQ2HXPJdbtLUAIMMmStAuhUDYB38cUSbXHesV6Dc3WowpPz7SNUEJJkyrckAEJk3T36E+1aMLjw1Hcta1F3pDb2pGsUkTaV4WotZ420iCY7UCoXoAy1BI4GE1cUm+kwyOpJyorxxl2Wmpfjmhd9fNOx170AdPNYhS5tmuP+OkOVHyU24JQsErI7UjEJxtE8k9YtBdHjsRyjbiE1GyMmTjoruoWxrI9Xw0OGyCXlqWFNpoUZRmOWlzlVitr0EKoB0KTaXcaFOMzHLhvZY324dJCctacELTC6gIjmiIteKo45OtMmUQpLWKPRGimUkRRnCNsov0oeQwxGhmpiLmkCaRmM43NJ3CDGhOx6iZ80VGFpLXAggkEEQQRoQQdiDwXtbKuFfTx5FCm7+EaDYY8htwBweYDascA70T/WynUuJVpUdMVRx6lWcwy1xaeYMcQfeB6k429qCYedRl56TMa9aYKwikxtJiSSSTGJJJJACRDAcMN1cU6IMZj0nfmtGrj6tuuEPXS/otwoNY64cOk/os6mA6nvI/0hBM3SsvVmKduxtNggNaAAOAHjdSa147JI6J4R0j6lijYguzOUt9Ib7BSzmSVg+wBGryZOo4n3onTPIwe+eK0t6DZMRrun7ylkZLRJ+75kJop9mWyRoyY5/u7Um0geoRqOHD5pzBa2YGHHT8knu9ymVqTXGduzv+Y9SmxXToCX1oGiAEMLCwyFZqtCXRqfZpr93tUG/wALcBmHeEns3xz9MiMax4035LLMLcRoZWf4KcQC1w5qJ+HVqDhP3FL9m8W/6szVolphwhaFin3GJtqMyuaQ/hpoexNG3dGx9Slo2hk+kHUHRGsPuSdHIdkgonQII8eOKIDytNByjWGWCgOMuanzWI4oTiDvUrm9GGKFSITimiVuStMqxO1on4biZYVcMOxFrwBK58QpFnduYZB2VKRxZsCe0dOYVIoqtYLiweBJVgo1AtItHFFOMtktRsRsadek+jVbmp1Gljmni1wg9napAKytDpPH3ldgFSwu6ttU1yHou/PpnVrx2jfkQRwQZegP/kB5Nedt2XzB06HQqczRedCeeV59VRxXn8oAwksrCAEkkkgB6ztjVqMpjd7g3nEmJ7t+5d6wWyZSa1jBAiGg7wNB2qifQn5NNu7t9SpIZRZpHGq8EAE8srXn1LrdSza2ocvDQazoNN+5BhmdGlvTOoK2fTBkHxupTwG6yodvVzPOiTRMFeze3tgzaBPWZ7+A4epP3zmuaGknX59fYptOhIM7oXMmSIg/MqWNbdkep+LiKjo5QevfWOKI29xwHiJGsdnuWSJbpy8adiWDN3Dt+szGp8dyhjdNDtq8l5B04hE3tBbBQ67ZBkb8Dy4ob/GDIS2pw/KaPe2Z9SSlRPFvaH7qiaerTtwVfdVFSoWVNAdv3qbc4q18lsnuPu35oFXe55jLr2J8jqxL6FarhS6LtW/kv4jtViwe+ZUbBiRAIHvHUue12VIgkpq1vqlF0h0daFOmavDyWmdDxWwbGZqBOcRqClbY+9wgkQdDy7uSbfVjsSk/g8VrUh190Y1UOtUlb1HqNVeobN0kakrDXJlz1qaiRoPVHrFESYUd1RO29MmICERPSLRhdiQJB8BHLO5I3QTBbyOi/Q67ou1wK0a0eXk29hy2uwVMBVboV4MItbXQ5ojkrTFGdaY9iViyvSqUagllRjmOH9VwIPvXjzG8Mfa3FW3qenSe5hMROUwHAHgRBHUQvZbXSvPX/wAgsGFK+p3DRAuKfS66lKGk/sOp+orc2OVrCyUkAYSSSJQB6B+iC2FthLXf0l1Ue8cwxpFP1Qz/AFo/TPS33Ps2+SF+Rpy0rem4/wA3SbTbAAghu8dpPej4YA3480zjnK5bM1qPEqLZ20Okb/v+amGotKB6U+Oak0jaQSLwG9arF3ew8gc+eiKYteECG78fWFWqjCTJ+aiTNcUPbD7KgLd9I96h2j3MOYHfifHWmadQkZRt3qYwdGI71LE1RNq3MtmZ8feqxfgFxJB58OvqUi6uCDGi0NMlZglQPFQsJ6MA7TB2niESpVmPAiMw5KI5g4lC72i3duhGsjn3J2UthmtVafTZPWEFxAUT6EzyTVpiY9Go4zzGvrhbHKTLHB3McVXZtCVEGlULT0SR1Irb1S7ZxB4tJ07golVlKppJY7rEezitXVXMGWozMODm6Hx3pUauV9BltCodhmA5FR6riNxCD0cbcwiHOjrAJHfxRBlxTqnN55p7wD6jr7EmhqTXZh9Valy3Ntro4HrBCJ2mHsLQSel2oUSnligSSTt6kUwS6LREaj4KS2ya3cSOoLNkGNeQOPxA4pqNGM8ikgzbV2ncDsU2nUDhA7kOqMHBQnNe06OiRppMHr9qZytWHaocNeSaFyQULbXrQA6CJ3HEdin0CI1USJqg7huJiQHHvVT+njDRWwzzo3oVWP8A7rvxZ/3g/wB1FHkDVbYxTNxZ3FA6+co1GDnJY6D64ShNx0ClWjyyVhKUl1mxhP2NHPVps/OexvrcB8Uwi/khRz3tu3/7Af2Zd8ECZ3rCKcDMjLqhPYFFw2gII4KXVt8rHRueB5+Peg4k7kYtqRquMbD27fJPOb5tp08arfAGVA0yzjqfHjRScfH4lx49/I8uxT6NbfKio3dYvf46lJFm50ENMDjz2+JUaytXVDy8BWikxrKevD4dizR0TnWkV65OWACZ9en7gtb/ABJlOnG7o2USvWDnkk6Dbu04qv4tVLne4cVFhxvsepXweZ4zsilG9ABk7KuWVRrfS0PIwmMWxADYy73J0Nq2FXYp0nSQ1snUwPb3IReYtTBhvSJO/Ad6AV6jjqSU0w66lNRKSRYqNo5wzSPWfZC0umOb6TQeZImPUhn4U5oGVwkcfuUa5xM6l5zFMQRddwdMrhyMuHdOy1bfUSYLqbOfSJ9myq9xdOedTHUEyW8lSiPkWG/x5o6NIk/1tGj/AGyUIGKVZmQeosY4eohRFiFSihcmFG447jTYTzAy+xuiNYX5SkkAktP9Y5m+s6hVFOU0OKCzqNrjYHRfIJ2LXS0o3ZvkCDoYI1XLrSt0AZ2IkditdjdOGXI6A7biJ5Qe8LOiWXxtSRqtHa7clXqGPZHZaojk4bd/JGrS7Y8wDwCTZm00SmjQ9WqjtqunqROk1sapqq1o2UshSM0n5t1NpMyxChWtPpKfUZssmTJnl/HrYUrmvTGzK1Vg7G1HD4KArH9IlINxK7A/Sl3e5rXH2uVcXaujpXRhHfId0X1A8i//AI3oEjnkSf8ArqPa/wD4npg+j0XhNP8AFg8T8gpnmc/DqUXAq4LR48bIlc1crZG/BQ2eer5BG0blaAhONVcwy8O7xtPrUhl2SOW6EYy8wAJPPxPJRKdqkbw2zT8J82NAD1cfGiF4hitR4ygADjr9yVW1eek4kkbAbBRaYEwsjoSXYMrgz48fvTYY0S5xkweHajF1bzHjn47lCuKIyu5wmirsqF3UBfpxMe1Zv7cNDddd1vc0gADHH4KBc15GpVFEGvU1TbSSnqIGaT2LJbCtAN1H5QY4oXXBhFbyl0c0hDg4QmhURWtJWXNM6opSNIgSIKHVBrvorsRqBC0KdLUgydEAMFbNTrqXSjdatGuqBki3kCUcwm/yAMd6EnuJ+CF24IjTcxHWeCdqtLSQealh2We4aTxzCAZmZCewqu5hBBOh0EofhNSHNaTodPX96KOpZHnt9kTp2FZ0J/C42l9nZI3Q++qVBu47kiNv7JQ2zvMpiY59fWESddiA7eJ9oIlSZ1TJVlijhHFWCjegx2Kh278hIG07/FHrV+YKZImUUcd+k4/9zuY50/8AhpqrKyfSKf8AuNx20/8Ahpqtrqj0jVdGEZ8jamW+tzzqBv7QLfigyk4bX83WpP8AzKjHfsuB+CYPo9B0bg0X9R19v3qzUntc0GZlAKFNlWJ1j9/wRjDaIGnLRYs4nX+hHQNKhUnCYI18fcirgCAhzwHVNNlA4M2rUAWkKr3VnDiRv4+5Xqu0Bh7PGyp91VAcZ60pKjfG2yC86TKEYnegNgb8UQuHwHajxKr76DnuIHr9SEbRQOrVJOuyFXFsM3EtG8fNGK9i6YcdFHefMte06zPBWjT9ArotcNZbPen312NdIGkQRCZdkLNdHBMDKWnXUe1MfFGHNYc28H0ertCHlilBavahF8SKQUmMlPFqbyGVSIaHKdKeErYU8pGyVKqQITcElUZ0a1nQ4xxTQasvGq3p6JFJEi0dBBOzdh3KdTpurPMCYieQCZNvDA47lWPA2NbRHM9J3aZUjelYwGCRHIeOpTnXBcGz6Q07UOL9XDrmepPEOOu3FBFE9x29in29WRy3BQy1Odx6gDHfCJtpZXHWdh49aVEyM0WbtkwI37OHUp2H1crsvA6g+9RqPj5p9lOY6tkNEM5L5d1c2IXJH6SP2WtafaEBUrFq2evWf+dVqO9byfioi1XRohJEJJJgdx8mMVmlTf8AnMaeepAJ+KtlpiYjTdcx+jm+DrcNP9GXN7vSH+6O5XrD7rMJjifHtWbRzziHWXj9iQmMLvPxzp29+yZuK4DQT2KFhxzEwJHPiDvtMn1KKHGOizYvjDWtI3PLTmqdVoPfLp0PVHjdTb3C3yXgHs74WaVc5Yyk9g8QpezSCUVoZtLPNoe9aXdgGHT5KVh9xlGo1TmJvBbJPBDHuysXTQ50IVdW4Dsr9jspVW8aKoPDb3rbFyx7JkTuE0a8WgQ3Bc2oMINfUCx5aeCtuEXQLACdUIxCkatVwbsmVFtPYBlaOEqfTtSHhrh8kadbU49EepMcpla8xsR3pGki1e2E9EDs4Jtlj+9OzNysgUaQnVZu2sb6IU/8FJdlaJPsA5lO3eCw0nPOk7fvRYl2VvLKcp0k/b2+Yxw4p54aD0dkNm8Vs1MwiFlXinBOo0A6lDY2SBz0UplANe0TI4nriVKKklRNp25LSXaZp9yyLojXhEePUnXgPflnQamPd7VAriCeSbZnGNk2xqQ8HmCD3QfirE45iOZgqoW5Mjq8fBWnDrkESdEIzyxoIUbU78VjFK3maFapxZTe7vDSR7U5a3QMqu/SPf5LJzeNV7Wdw6Z/2Af3k/Zzbs5IAkkktTcwkkkgCy+Q19kqvp8KjdP7TNfcXepdFwcVHEwYB4679S43aXBpvbUbu0g+rh3jRdzwWoH0mPYQQ4Ty0OoPqKiRMpUjNWXw2oTI0ge9E8KcKZ1gAJmvS1DuQUO4usuvjxqpEvyVIuDsQY5u8qqXGLsY92/YIUC9xlzhDBl6+KDOOu8nms2zfD/HrsIVMVdmJbAUW4xCo4QXacuCZpiSBssXTAHEAyEmdShFPoiuTNU6bp5wTLgkXQ3bWxfIBggJzD7jzZMpoEtOm6co2NRxmDHHn6lSMciXsnVKlN+o39vtSo0ZmfAWlallG3sUuzpBzZOh7YVHKxt2GiJBPrQ59Nw6LZRU1zOUHZN162mp9SEIYsqJaJmCdExi1UgRmmeCn0KBfqdByTN3h7Z1QOOnsBWrC7TZvH7lNq2rIEaIrb2VMbASmLui0mdkzTnbBtvb5jAnx1os2zBIGwCdw/CHHUadqlVbBzWmTOhSTFKVsCXjg0nKd9x3rFW3ytBO5CYqmXT1pyrWLkrOhRaoxbjU8NCp1KuWgAbCB27kqIxicDdUClFMO4bWl2vFUz6Ur7NcMog6UmSf7dSCf9IZ61ZreuGNL3GA0FxPUBJ9i5diV66tVfVd6T3Fx6p2HcIHctYHG4/kRlhZWFYxJJJIAS6J9HWODzZouOrNW9bD8j7wudqRYXRpVGvHA69Y4hJiaT7O6fwywAglBsTvA92myr9tchwDgZBghSWuWLbOjFhUdksuSCZaU8CoOkwStSFkpQkxoaIWhYpGVS7awLtdYTSJlNIZwu2l2yK1bVzekBPUsWVoWO396LvqDKmziyStlZvaxfAgN5pujbE6mQPf3KW60Lnz1ynrijlE7osRHoUMskjsUWq3pd6lPuzGyapgnVMVD+YNaoJfnLuA691reueOzmlYZT6Q1PE8kItR1Y7Qpx0W95Wob+MAO0+5SLm8ZoxnZIC0fbOEOO/AaSmFV2WW2gNHWgWN4gILRx3SvcScxsDQlV+s8k67qWy8WLdsacVvSasNanGtSOocatmhaAp9ha0FzjDWgknkBqSmZydAbyyvvN0hRB6VTV2uzAfifYCqQpmL35r1XVDpPojk0bDxxJUJdEVSORuxJJJJiEkkkgBJJJIAOeTt/B8249bfiPj61bCC0wQQRwK5wDGq6Fg96y5thUz/AI+kQyqxx1cw+hUZO++UjhAWco+zWGStMlMKkAqLTcnmlYs6R1ZC2pUHO2CdfbubuCE6E5pDdOnKt+G0BkCGYVh+mbmjLWlo3QcmafJ6Id9SymeCimtPjxzU27riIMHthRbCkHdIbfv+SkzXQ5a2GmbiVExIZRAPjwEZq1Q0QFX757nkQDPL9yaCOxinbl26mvtDClWlk4CXaKRUqCNBohj5FdrMcOCEVgSUdxG6GvM8EFnkEzoxr2O2ALXZiE7VxCTrsNh1qO64MR605Z0A46+r5p2U0u5EWvUc8pt9s7corVtyNdB1KNWSaLjK+iI1iyVs4LZrUi2Km1VvyuxT+gaeRqH2hvuJ7utFcdxQUGaem70B/wDo9Q9pVCc4kkkyTqSdyTxK1hH2c2SXowsLKS1MTCSSSAMZhzSzDmmEkAP5hzSzDmmEkAP5hzT9ndmk9r2xI4HYjiD2qCkgDolPF7Z/SZUDQY6NRzQ5pjVp2DoPEb6J9mKUP01P9tvzXNElDgmarK0djwfHrdujq9IDrqMHxRqpj1i4AG5t/wDNp/NcCSRxMpfk7PRlr5QWDWj/AKu2/wA6l81vU8pLH9bt/wDPp/aXnBJT4l9I4HeLvHbNzo/CqEdVZnX1rc49ZsHRuqHdWp++VwRJPxoqjvLfKK0O9xQn/wB7PmsMxqxZLvwmiT/7qZ+K4OkjxhR3n+MFs/0rqgByFan7dVvc+UlmG9G5odgqs+a4GknwCjql5jVFx/n6X+Y35rSljVBogVaWv9dk+uVy5JLxo28mqo6tb3dsT0rmiO2qz5qwWeJ2DGx+E2/b56nPvXCUk1BGcpOXZ2jFMbs/ya9E9lVh+KCuxagT/PU/22/NcxSSeOy4ZOKOmHFKH6an+235pi8xyjTYXCoxx4Na5pJPDbYda50kjxop5mT7y8dVeXvdJPqA4AcgExmHNR0loYkjMOaxmHNMJIAfzDmlmCYSQB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6767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4516" name="AutoShape 4" descr="data:image/jpeg;base64,/9j/4AAQSkZJRgABAQAAAQABAAD/2wCEAAkGBxISEhUTExMWFhUXGBcYFxcXFRUXGBoXGBcXGB0YFxYYHSggGB8lHRUYIjEhJSkrLi4uFx8zODMsNygtLisBCgoKDg0OGhAQGi0dHR8tLS0tLSsrKy0tLSstLS0tLS0tLS0tLS0tLS0rLS0rLS0tLS0tLSstKys3LTctLTctN//AABEIAMkA+wMBIgACEQEDEQH/xAAcAAABBAMBAAAAAAAAAAAAAAAFAAMEBgECBwj/xABMEAABAwIEAgUIBAgNBAMAAAABAAIRAwQFEiExQVEiYXGB8AYTMpGhscHRB6PS4RQjQlJTVJLxFRYXM0NicoKDk6KysyQlRHMIY8L/xAAZAQADAQEBAAAAAAAAAAAAAAAAAQIDBAX/xAAjEQACAgICAwACAwAAAAAAAAAAAQIRAyESMRNBUSJxBEKB/9oADAMBAAIRAxEAPwDieQJZAtkQ8n4/CaOZuYZx0ZYJPAS/o6mPhrCABuQJZArBXfTba0IoCfxxa7zjHhzopyajMv5LRIbmImOsEnUtJpZXUQCLPP0HNJDfxb5bmbMfii4wTrVqSdYIBTMgSyhWLDqwyXEU2wG0S2mXUw0sFRpmqTDnE5my6RBcduiGzq1Rr7jzIpuNXztB4cw0j0GMJJLizfLU3iBlbIJlAFXsMPfXeKdJhc46wDwHEk6AdZRyn5A4g7a3n/FpfbXS8HwmnSLywdOo4ueTEmSYGnAT7yZJJVmtRGhCDCWVro4vT+jLFHbWv11D7acP0V4sP/E+vofbXfcOqwYUu5vYMH4KkkZ+ad9HnQ/Rhiv6r9dQ+2l/Jfiv6r9dQ+2vRlF4cpjKI4p8UHnkjzK76M8UG9r9dR+2o7/IHEBobeP8Wl9pena9qEExC1BBUyVG+PJy7PPR8hr79B9bS+0l/EW+/QfW0vtLsT2EEhYlZczr8SOO/wAR779B9bT+0n6X0d4i7a3n/Fo/bXWpUy2usp6kKf0U8VLRx3+TTE/1b66j9tIfRtif6t9dR+2u5i/G3ySp3YV2jCpHDf5NMT/VvrqH201U+jzEW7231tL7a79Quczk/dWeZsoJ5U6Z52HkHfnah9bS+2nKX0d4i70baf8AFo/F67c6jB8c1OsGbFTyZUnS0cMH0W4sf/E+uofbVdxnBK1pVNG4pGnUABykgyDsWuaSHDrB4EcF61t26IJ5aeR9HEqHm6nRqNk0qoGrHH3tMCW8Y5gELnswjmd7PK/mwlkCJY3hFa0rPoV25ajDBHAjg5p4tI1BUBaHQaZAlkCk2to+q7KwSYn4e8gd6tNKrlbBoU+jR1h06ANBb6P824kPcPSzPdBClyS7Jc4rtlNyBLIFtCSooSdtLl9J7alNxa9plrhEg7aT2ppJAEire1HNa1z3ENzZRO2b0o7Rp2abLc4nXjL512XJ5uJ0yH8n4TvCiJIAkUbyq0FrXuh+UEDXNljKI6oAA7l03yXwiq2atTpV6sGo8xy0bpp2niUE+jjyZNVwuXjogkUxzcNC+OQ2HXPJdbtLUAIMMmStAuhUDYB38cUSbXHesV6Dc3WowpPz7SNUEJJkyrckAEJk3T36E+1aMLjw1Hcta1F3pDb2pGsUkTaV4WotZ420iCY7UCoXoAy1BI4GE1cUm+kwyOpJyorxxl2Wmpfjmhd9fNOx170AdPNYhS5tmuP+OkOVHyU24JQsErI7UjEJxtE8k9YtBdHjsRyjbiE1GyMmTjoruoWxrI9Xw0OGyCXlqWFNpoUZRmOWlzlVitr0EKoB0KTaXcaFOMzHLhvZY324dJCctacELTC6gIjmiIteKo45OtMmUQpLWKPRGimUkRRnCNsov0oeQwxGhmpiLmkCaRmM43NJ3CDGhOx6iZ80VGFpLXAggkEEQQRoQQdiDwXtbKuFfTx5FCm7+EaDYY8htwBweYDascA70T/WynUuJVpUdMVRx6lWcwy1xaeYMcQfeB6k429qCYedRl56TMa9aYKwikxtJiSSSTGJJJJACRDAcMN1cU6IMZj0nfmtGrj6tuuEPXS/otwoNY64cOk/os6mA6nvI/0hBM3SsvVmKduxtNggNaAAOAHjdSa147JI6J4R0j6lijYguzOUt9Ib7BSzmSVg+wBGryZOo4n3onTPIwe+eK0t6DZMRrun7ylkZLRJ+75kJop9mWyRoyY5/u7Um0geoRqOHD5pzBa2YGHHT8knu9ymVqTXGduzv+Y9SmxXToCX1oGiAEMLCwyFZqtCXRqfZpr93tUG/wALcBmHeEns3xz9MiMax4035LLMLcRoZWf4KcQC1w5qJ+HVqDhP3FL9m8W/6szVolphwhaFin3GJtqMyuaQ/hpoexNG3dGx9Slo2hk+kHUHRGsPuSdHIdkgonQII8eOKIDytNByjWGWCgOMuanzWI4oTiDvUrm9GGKFSITimiVuStMqxO1on4biZYVcMOxFrwBK58QpFnduYZB2VKRxZsCe0dOYVIoqtYLiweBJVgo1AtItHFFOMtktRsRsadek+jVbmp1Gljmni1wg9napAKytDpPH3ldgFSwu6ttU1yHou/PpnVrx2jfkQRwQZegP/kB5Nedt2XzB06HQqczRedCeeV59VRxXn8oAwksrCAEkkkgB6ztjVqMpjd7g3nEmJ7t+5d6wWyZSa1jBAiGg7wNB2qifQn5NNu7t9SpIZRZpHGq8EAE8srXn1LrdSza2ocvDQazoNN+5BhmdGlvTOoK2fTBkHxupTwG6yodvVzPOiTRMFeze3tgzaBPWZ7+A4epP3zmuaGknX59fYptOhIM7oXMmSIg/MqWNbdkep+LiKjo5QevfWOKI29xwHiJGsdnuWSJbpy8adiWDN3Dt+szGp8dyhjdNDtq8l5B04hE3tBbBQ67ZBkb8Dy4ob/GDIS2pw/KaPe2Z9SSlRPFvaH7qiaerTtwVfdVFSoWVNAdv3qbc4q18lsnuPu35oFXe55jLr2J8jqxL6FarhS6LtW/kv4jtViwe+ZUbBiRAIHvHUue12VIgkpq1vqlF0h0daFOmavDyWmdDxWwbGZqBOcRqClbY+9wgkQdDy7uSbfVjsSk/g8VrUh190Y1UOtUlb1HqNVeobN0kakrDXJlz1qaiRoPVHrFESYUd1RO29MmICERPSLRhdiQJB8BHLO5I3QTBbyOi/Q67ou1wK0a0eXk29hy2uwVMBVboV4MItbXQ5ojkrTFGdaY9iViyvSqUagllRjmOH9VwIPvXjzG8Mfa3FW3qenSe5hMROUwHAHgRBHUQvZbXSvPX/wAgsGFK+p3DRAuKfS66lKGk/sOp+orc2OVrCyUkAYSSSJQB6B+iC2FthLXf0l1Ue8cwxpFP1Qz/AFo/TPS33Ps2+SF+Rpy0rem4/wA3SbTbAAghu8dpPej4YA3480zjnK5bM1qPEqLZ20Okb/v+amGotKB6U+Oak0jaQSLwG9arF3ew8gc+eiKYteECG78fWFWqjCTJ+aiTNcUPbD7KgLd9I96h2j3MOYHfifHWmadQkZRt3qYwdGI71LE1RNq3MtmZ8feqxfgFxJB58OvqUi6uCDGi0NMlZglQPFQsJ6MA7TB2niESpVmPAiMw5KI5g4lC72i3duhGsjn3J2UthmtVafTZPWEFxAUT6EzyTVpiY9Go4zzGvrhbHKTLHB3McVXZtCVEGlULT0SR1Irb1S7ZxB4tJ07golVlKppJY7rEezitXVXMGWozMODm6Hx3pUauV9BltCodhmA5FR6riNxCD0cbcwiHOjrAJHfxRBlxTqnN55p7wD6jr7EmhqTXZh9Valy3Ntro4HrBCJ2mHsLQSel2oUSnligSSTt6kUwS6LREaj4KS2ya3cSOoLNkGNeQOPxA4pqNGM8ikgzbV2ncDsU2nUDhA7kOqMHBQnNe06OiRppMHr9qZytWHaocNeSaFyQULbXrQA6CJ3HEdin0CI1USJqg7huJiQHHvVT+njDRWwzzo3oVWP8A7rvxZ/3g/wB1FHkDVbYxTNxZ3FA6+co1GDnJY6D64ShNx0ClWjyyVhKUl1mxhP2NHPVps/OexvrcB8Uwi/khRz3tu3/7Af2Zd8ECZ3rCKcDMjLqhPYFFw2gII4KXVt8rHRueB5+Peg4k7kYtqRquMbD27fJPOb5tp08arfAGVA0yzjqfHjRScfH4lx49/I8uxT6NbfKio3dYvf46lJFm50ENMDjz2+JUaytXVDy8BWikxrKevD4dizR0TnWkV65OWACZ9en7gtb/ABJlOnG7o2USvWDnkk6Dbu04qv4tVLne4cVFhxvsepXweZ4zsilG9ABk7KuWVRrfS0PIwmMWxADYy73J0Nq2FXYp0nSQ1snUwPb3IReYtTBhvSJO/Ad6AV6jjqSU0w66lNRKSRYqNo5wzSPWfZC0umOb6TQeZImPUhn4U5oGVwkcfuUa5xM6l5zFMQRddwdMrhyMuHdOy1bfUSYLqbOfSJ9myq9xdOedTHUEyW8lSiPkWG/x5o6NIk/1tGj/AGyUIGKVZmQeosY4eohRFiFSihcmFG447jTYTzAy+xuiNYX5SkkAktP9Y5m+s6hVFOU0OKCzqNrjYHRfIJ2LXS0o3ZvkCDoYI1XLrSt0AZ2IkditdjdOGXI6A7biJ5Qe8LOiWXxtSRqtHa7clXqGPZHZaojk4bd/JGrS7Y8wDwCTZm00SmjQ9WqjtqunqROk1sapqq1o2UshSM0n5t1NpMyxChWtPpKfUZssmTJnl/HrYUrmvTGzK1Vg7G1HD4KArH9IlINxK7A/Sl3e5rXH2uVcXaujpXRhHfId0X1A8i//AI3oEjnkSf8ArqPa/wD4npg+j0XhNP8AFg8T8gpnmc/DqUXAq4LR48bIlc1crZG/BQ2eer5BG0blaAhONVcwy8O7xtPrUhl2SOW6EYy8wAJPPxPJRKdqkbw2zT8J82NAD1cfGiF4hitR4ygADjr9yVW1eek4kkbAbBRaYEwsjoSXYMrgz48fvTYY0S5xkweHajF1bzHjn47lCuKIyu5wmirsqF3UBfpxMe1Zv7cNDddd1vc0gADHH4KBc15GpVFEGvU1TbSSnqIGaT2LJbCtAN1H5QY4oXXBhFbyl0c0hDg4QmhURWtJWXNM6opSNIgSIKHVBrvorsRqBC0KdLUgydEAMFbNTrqXSjdatGuqBki3kCUcwm/yAMd6EnuJ+CF24IjTcxHWeCdqtLSQealh2We4aTxzCAZmZCewqu5hBBOh0EofhNSHNaTodPX96KOpZHnt9kTp2FZ0J/C42l9nZI3Q++qVBu47kiNv7JQ2zvMpiY59fWESddiA7eJ9oIlSZ1TJVlijhHFWCjegx2Kh278hIG07/FHrV+YKZImUUcd+k4/9zuY50/8AhpqrKyfSKf8AuNx20/8Ahpqtrqj0jVdGEZ8jamW+tzzqBv7QLfigyk4bX83WpP8AzKjHfsuB+CYPo9B0bg0X9R19v3qzUntc0GZlAKFNlWJ1j9/wRjDaIGnLRYs4nX+hHQNKhUnCYI18fcirgCAhzwHVNNlA4M2rUAWkKr3VnDiRv4+5Xqu0Bh7PGyp91VAcZ60pKjfG2yC86TKEYnegNgb8UQuHwHajxKr76DnuIHr9SEbRQOrVJOuyFXFsM3EtG8fNGK9i6YcdFHefMte06zPBWjT9ArotcNZbPen312NdIGkQRCZdkLNdHBMDKWnXUe1MfFGHNYc28H0ertCHlilBavahF8SKQUmMlPFqbyGVSIaHKdKeErYU8pGyVKqQITcElUZ0a1nQ4xxTQasvGq3p6JFJEi0dBBOzdh3KdTpurPMCYieQCZNvDA47lWPA2NbRHM9J3aZUjelYwGCRHIeOpTnXBcGz6Q07UOL9XDrmepPEOOu3FBFE9x29in29WRy3BQy1Odx6gDHfCJtpZXHWdh49aVEyM0WbtkwI37OHUp2H1crsvA6g+9RqPj5p9lOY6tkNEM5L5d1c2IXJH6SP2WtafaEBUrFq2evWf+dVqO9byfioi1XRohJEJJJgdx8mMVmlTf8AnMaeepAJ+KtlpiYjTdcx+jm+DrcNP9GXN7vSH+6O5XrD7rMJjifHtWbRzziHWXj9iQmMLvPxzp29+yZuK4DQT2KFhxzEwJHPiDvtMn1KKHGOizYvjDWtI3PLTmqdVoPfLp0PVHjdTb3C3yXgHs74WaVc5Yyk9g8QpezSCUVoZtLPNoe9aXdgGHT5KVh9xlGo1TmJvBbJPBDHuysXTQ50IVdW4Dsr9jspVW8aKoPDb3rbFyx7JkTuE0a8WgQ3Bc2oMINfUCx5aeCtuEXQLACdUIxCkatVwbsmVFtPYBlaOEqfTtSHhrh8kadbU49EepMcpla8xsR3pGki1e2E9EDs4Jtlj+9OzNysgUaQnVZu2sb6IU/8FJdlaJPsA5lO3eCw0nPOk7fvRYl2VvLKcp0k/b2+Yxw4p54aD0dkNm8Vs1MwiFlXinBOo0A6lDY2SBz0UplANe0TI4nriVKKklRNp25LSXaZp9yyLojXhEePUnXgPflnQamPd7VAriCeSbZnGNk2xqQ8HmCD3QfirE45iOZgqoW5Mjq8fBWnDrkESdEIzyxoIUbU78VjFK3maFapxZTe7vDSR7U5a3QMqu/SPf5LJzeNV7Wdw6Z/2Af3k/Zzbs5IAkkktTcwkkkgCy+Q19kqvp8KjdP7TNfcXepdFwcVHEwYB4679S43aXBpvbUbu0g+rh3jRdzwWoH0mPYQQ4Ty0OoPqKiRMpUjNWXw2oTI0ge9E8KcKZ1gAJmvS1DuQUO4usuvjxqpEvyVIuDsQY5u8qqXGLsY92/YIUC9xlzhDBl6+KDOOu8nms2zfD/HrsIVMVdmJbAUW4xCo4QXacuCZpiSBssXTAHEAyEmdShFPoiuTNU6bp5wTLgkXQ3bWxfIBggJzD7jzZMpoEtOm6co2NRxmDHHn6lSMciXsnVKlN+o39vtSo0ZmfAWlallG3sUuzpBzZOh7YVHKxt2GiJBPrQ59Nw6LZRU1zOUHZN162mp9SEIYsqJaJmCdExi1UgRmmeCn0KBfqdByTN3h7Z1QOOnsBWrC7TZvH7lNq2rIEaIrb2VMbASmLui0mdkzTnbBtvb5jAnx1os2zBIGwCdw/CHHUadqlVbBzWmTOhSTFKVsCXjg0nKd9x3rFW3ytBO5CYqmXT1pyrWLkrOhRaoxbjU8NCp1KuWgAbCB27kqIxicDdUClFMO4bWl2vFUz6Ur7NcMog6UmSf7dSCf9IZ61ZreuGNL3GA0FxPUBJ9i5diV66tVfVd6T3Fx6p2HcIHctYHG4/kRlhZWFYxJJJIAS6J9HWODzZouOrNW9bD8j7wudqRYXRpVGvHA69Y4hJiaT7O6fwywAglBsTvA92myr9tchwDgZBghSWuWLbOjFhUdksuSCZaU8CoOkwStSFkpQkxoaIWhYpGVS7awLtdYTSJlNIZwu2l2yK1bVzekBPUsWVoWO396LvqDKmziyStlZvaxfAgN5pujbE6mQPf3KW60Lnz1ynrijlE7osRHoUMskjsUWq3pd6lPuzGyapgnVMVD+YNaoJfnLuA691reueOzmlYZT6Q1PE8kItR1Y7Qpx0W95Wob+MAO0+5SLm8ZoxnZIC0fbOEOO/AaSmFV2WW2gNHWgWN4gILRx3SvcScxsDQlV+s8k67qWy8WLdsacVvSasNanGtSOocatmhaAp9ha0FzjDWgknkBqSmZydAbyyvvN0hRB6VTV2uzAfifYCqQpmL35r1XVDpPojk0bDxxJUJdEVSORuxJJJJiEkkkgBJJJIAOeTt/B8249bfiPj61bCC0wQQRwK5wDGq6Fg96y5thUz/AI+kQyqxx1cw+hUZO++UjhAWco+zWGStMlMKkAqLTcnmlYs6R1ZC2pUHO2CdfbubuCE6E5pDdOnKt+G0BkCGYVh+mbmjLWlo3QcmafJ6Id9SymeCimtPjxzU27riIMHthRbCkHdIbfv+SkzXQ5a2GmbiVExIZRAPjwEZq1Q0QFX757nkQDPL9yaCOxinbl26mvtDClWlk4CXaKRUqCNBohj5FdrMcOCEVgSUdxG6GvM8EFnkEzoxr2O2ALXZiE7VxCTrsNh1qO64MR605Z0A46+r5p2U0u5EWvUc8pt9s7corVtyNdB1KNWSaLjK+iI1iyVs4LZrUi2Km1VvyuxT+gaeRqH2hvuJ7utFcdxQUGaem70B/wDo9Q9pVCc4kkkyTqSdyTxK1hH2c2SXowsLKS1MTCSSSAMZhzSzDmmEkAP5hzSzDmmEkAP5hzT9ndmk9r2xI4HYjiD2qCkgDolPF7Z/SZUDQY6NRzQ5pjVp2DoPEb6J9mKUP01P9tvzXNElDgmarK0djwfHrdujq9IDrqMHxRqpj1i4AG5t/wDNp/NcCSRxMpfk7PRlr5QWDWj/AKu2/wA6l81vU8pLH9bt/wDPp/aXnBJT4l9I4HeLvHbNzo/CqEdVZnX1rc49ZsHRuqHdWp++VwRJPxoqjvLfKK0O9xQn/wB7PmsMxqxZLvwmiT/7qZ+K4OkjxhR3n+MFs/0rqgByFan7dVvc+UlmG9G5odgqs+a4GknwCjql5jVFx/n6X+Y35rSljVBogVaWv9dk+uVy5JLxo28mqo6tb3dsT0rmiO2qz5qwWeJ2DGx+E2/b56nPvXCUk1BGcpOXZ2jFMbs/ya9E9lVh+KCuxagT/PU/22/NcxSSeOy4ZOKOmHFKH6an+235pi8xyjTYXCoxx4Na5pJPDbYda50kjxop5mT7y8dVeXvdJPqA4AcgExmHNR0loYkjMOaxmHNMJIAfzDmlmCYSQB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6767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4518" name="Picture 6" descr="https://consultadigestivo.files.wordpress.com/2013/04/candidiasis.jpg?w%5Cu003d7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929066"/>
            <a:ext cx="3890957" cy="3114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Equinocandinas</a:t>
            </a:r>
            <a:r>
              <a:rPr lang="pt-BR" dirty="0" smtClean="0"/>
              <a:t> - </a:t>
            </a:r>
            <a:r>
              <a:rPr lang="pt-BR" dirty="0" err="1" smtClean="0"/>
              <a:t>Anidulafungina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Conhecida previamente como </a:t>
            </a:r>
            <a:r>
              <a:rPr lang="pt-BR" dirty="0" err="1" smtClean="0"/>
              <a:t>V-equinocandina</a:t>
            </a:r>
            <a:endParaRPr lang="pt-BR" dirty="0" smtClean="0"/>
          </a:p>
          <a:p>
            <a:r>
              <a:rPr lang="pt-BR" dirty="0" smtClean="0"/>
              <a:t>Também disponível VO</a:t>
            </a:r>
          </a:p>
          <a:p>
            <a:r>
              <a:rPr lang="pt-BR" dirty="0" smtClean="0"/>
              <a:t>Usos Clínicos:</a:t>
            </a:r>
          </a:p>
          <a:p>
            <a:pPr>
              <a:buNone/>
            </a:pPr>
            <a:r>
              <a:rPr lang="pt-BR" dirty="0" smtClean="0"/>
              <a:t>-</a:t>
            </a:r>
            <a:r>
              <a:rPr lang="pt-BR" dirty="0" err="1" smtClean="0"/>
              <a:t>Candidíase</a:t>
            </a:r>
            <a:r>
              <a:rPr lang="pt-BR" dirty="0" smtClean="0"/>
              <a:t> esofágica </a:t>
            </a:r>
          </a:p>
          <a:p>
            <a:pPr>
              <a:buNone/>
            </a:pPr>
            <a:r>
              <a:rPr lang="pt-BR" dirty="0" smtClean="0"/>
              <a:t>-</a:t>
            </a:r>
            <a:r>
              <a:rPr lang="pt-BR" dirty="0" err="1" smtClean="0"/>
              <a:t>Candidemia</a:t>
            </a:r>
            <a:endParaRPr lang="pt-BR" dirty="0" smtClean="0"/>
          </a:p>
          <a:p>
            <a:pPr>
              <a:buNone/>
            </a:pPr>
            <a:endParaRPr lang="pt-BR" dirty="0"/>
          </a:p>
          <a:p>
            <a:r>
              <a:rPr lang="pt-BR" dirty="0" smtClean="0"/>
              <a:t>Efeitos adversos semelhantes ao da </a:t>
            </a:r>
            <a:r>
              <a:rPr lang="pt-BR" dirty="0" err="1" smtClean="0"/>
              <a:t>Caspofungina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54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55</a:t>
            </a:fld>
            <a:endParaRPr lang="pt-BR"/>
          </a:p>
        </p:txBody>
      </p:sp>
      <p:pic>
        <p:nvPicPr>
          <p:cNvPr id="4" name="Imagem 3" descr="antifungicosdos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0"/>
            <a:ext cx="76438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56</a:t>
            </a:fld>
            <a:endParaRPr lang="pt-BR"/>
          </a:p>
        </p:txBody>
      </p:sp>
      <p:pic>
        <p:nvPicPr>
          <p:cNvPr id="4" name="Imagem 3" descr="FARMACOO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429684" cy="6215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84459"/>
          </a:xfrm>
        </p:spPr>
        <p:txBody>
          <a:bodyPr>
            <a:normAutofit/>
          </a:bodyPr>
          <a:lstStyle/>
          <a:p>
            <a:r>
              <a:rPr lang="pt-BR" sz="5000" dirty="0" smtClean="0"/>
              <a:t>           Questões</a:t>
            </a:r>
            <a:endParaRPr lang="pt-BR" sz="50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/>
              <a:t>Sobre a </a:t>
            </a:r>
            <a:r>
              <a:rPr lang="pt-BR" dirty="0" err="1"/>
              <a:t>Griseofulvida</a:t>
            </a:r>
            <a:r>
              <a:rPr lang="pt-BR" dirty="0"/>
              <a:t>, assinale V ou F: </a:t>
            </a: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(  ) Seu mecanismo de ação consiste na Inibição da mitose por sua ligação aos </a:t>
            </a:r>
            <a:r>
              <a:rPr lang="pt-BR" dirty="0" err="1"/>
              <a:t>microtúbulos</a:t>
            </a:r>
            <a:r>
              <a:rPr lang="pt-BR" dirty="0"/>
              <a:t>, também rompendo a organização do fuso mitótico.</a:t>
            </a:r>
          </a:p>
          <a:p>
            <a:pPr>
              <a:buNone/>
            </a:pPr>
            <a:r>
              <a:rPr lang="pt-BR" dirty="0"/>
              <a:t>(  ) Há menor absorção oral com comida gordurosa</a:t>
            </a:r>
          </a:p>
          <a:p>
            <a:pPr>
              <a:buNone/>
            </a:pPr>
            <a:r>
              <a:rPr lang="pt-BR" dirty="0"/>
              <a:t>(  ) Indicada para o tratamento de  </a:t>
            </a:r>
            <a:r>
              <a:rPr lang="pt-BR" dirty="0" err="1"/>
              <a:t>Trichophyton</a:t>
            </a:r>
            <a:r>
              <a:rPr lang="pt-BR" dirty="0"/>
              <a:t>, </a:t>
            </a:r>
            <a:r>
              <a:rPr lang="pt-BR" dirty="0" err="1"/>
              <a:t>Microsporum</a:t>
            </a:r>
            <a:r>
              <a:rPr lang="pt-BR" dirty="0"/>
              <a:t> e </a:t>
            </a:r>
            <a:r>
              <a:rPr lang="pt-BR" dirty="0" err="1"/>
              <a:t>Epidermophyton</a:t>
            </a:r>
            <a:endParaRPr lang="pt-BR" dirty="0"/>
          </a:p>
          <a:p>
            <a:pPr>
              <a:buNone/>
            </a:pPr>
            <a:r>
              <a:rPr lang="pt-BR" dirty="0"/>
              <a:t>(  ) Causa </a:t>
            </a:r>
            <a:r>
              <a:rPr lang="pt-BR" dirty="0" err="1"/>
              <a:t>cefaleia</a:t>
            </a:r>
            <a:r>
              <a:rPr lang="pt-BR" dirty="0"/>
              <a:t>, letargia, vertigem, visão embaçada,  </a:t>
            </a:r>
            <a:r>
              <a:rPr lang="pt-BR" dirty="0" err="1"/>
              <a:t>Hepatotoxicidade</a:t>
            </a:r>
            <a:r>
              <a:rPr lang="pt-BR" dirty="0"/>
              <a:t> ou </a:t>
            </a:r>
            <a:r>
              <a:rPr lang="pt-BR" dirty="0" err="1"/>
              <a:t>albuminúria</a:t>
            </a:r>
            <a:r>
              <a:rPr lang="pt-BR" dirty="0"/>
              <a:t> com insuficiência renal. </a:t>
            </a:r>
          </a:p>
          <a:p>
            <a:pPr>
              <a:buNone/>
            </a:pPr>
            <a:r>
              <a:rPr lang="pt-BR" dirty="0"/>
              <a:t>(  ) Não é </a:t>
            </a:r>
            <a:r>
              <a:rPr lang="pt-BR" dirty="0" err="1"/>
              <a:t>contraindicada</a:t>
            </a:r>
            <a:r>
              <a:rPr lang="pt-BR" dirty="0"/>
              <a:t> para gestantes por não causar anormalidades fetais comprovadamente. </a:t>
            </a: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58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Sobre a </a:t>
            </a:r>
            <a:r>
              <a:rPr lang="pt-BR" dirty="0" err="1" smtClean="0"/>
              <a:t>Griseofulvida</a:t>
            </a:r>
            <a:r>
              <a:rPr lang="pt-BR" dirty="0" smtClean="0"/>
              <a:t>, assinale V ou F: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(</a:t>
            </a:r>
            <a:r>
              <a:rPr lang="pt-BR" dirty="0" smtClean="0">
                <a:solidFill>
                  <a:srgbClr val="FF0000"/>
                </a:solidFill>
              </a:rPr>
              <a:t>V</a:t>
            </a:r>
            <a:r>
              <a:rPr lang="pt-BR" dirty="0" smtClean="0"/>
              <a:t>) Seu mecanismo de ação consiste na Inibição da mitose por sua ligação aos </a:t>
            </a:r>
            <a:r>
              <a:rPr lang="pt-BR" dirty="0" err="1" smtClean="0"/>
              <a:t>microtúbulos</a:t>
            </a:r>
            <a:r>
              <a:rPr lang="pt-BR" dirty="0" smtClean="0"/>
              <a:t>, também rompendo a organização do fuso mitótico.</a:t>
            </a:r>
          </a:p>
          <a:p>
            <a:pPr>
              <a:buNone/>
            </a:pPr>
            <a:r>
              <a:rPr lang="pt-BR" dirty="0"/>
              <a:t>(</a:t>
            </a:r>
            <a:r>
              <a:rPr lang="pt-BR" dirty="0" smtClean="0">
                <a:solidFill>
                  <a:srgbClr val="FF0000"/>
                </a:solidFill>
              </a:rPr>
              <a:t>F</a:t>
            </a:r>
            <a:r>
              <a:rPr lang="pt-BR" dirty="0" smtClean="0"/>
              <a:t>) Há menor absorção oral com comida gordurosa</a:t>
            </a:r>
          </a:p>
          <a:p>
            <a:pPr>
              <a:buNone/>
            </a:pPr>
            <a:r>
              <a:rPr lang="pt-BR" dirty="0" smtClean="0"/>
              <a:t>(</a:t>
            </a:r>
            <a:r>
              <a:rPr lang="pt-BR" dirty="0" smtClean="0">
                <a:solidFill>
                  <a:srgbClr val="FF0000"/>
                </a:solidFill>
              </a:rPr>
              <a:t>V</a:t>
            </a:r>
            <a:r>
              <a:rPr lang="pt-BR" dirty="0" smtClean="0"/>
              <a:t>) Indicada para o tratamento de  </a:t>
            </a:r>
            <a:r>
              <a:rPr lang="pt-BR" dirty="0" err="1" smtClean="0"/>
              <a:t>Trichophyton</a:t>
            </a:r>
            <a:r>
              <a:rPr lang="pt-BR" dirty="0" smtClean="0"/>
              <a:t>, </a:t>
            </a:r>
            <a:r>
              <a:rPr lang="pt-BR" dirty="0" err="1" smtClean="0"/>
              <a:t>Microsporum</a:t>
            </a:r>
            <a:r>
              <a:rPr lang="pt-BR" dirty="0" smtClean="0"/>
              <a:t> e </a:t>
            </a:r>
            <a:r>
              <a:rPr lang="pt-BR" dirty="0" err="1" smtClean="0"/>
              <a:t>Epidermophyton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(</a:t>
            </a:r>
            <a:r>
              <a:rPr lang="pt-BR" dirty="0" smtClean="0">
                <a:solidFill>
                  <a:srgbClr val="FF0000"/>
                </a:solidFill>
              </a:rPr>
              <a:t>F</a:t>
            </a:r>
            <a:r>
              <a:rPr lang="pt-BR" dirty="0" smtClean="0"/>
              <a:t>) Causa </a:t>
            </a:r>
            <a:r>
              <a:rPr lang="pt-BR" dirty="0" err="1" smtClean="0"/>
              <a:t>cefaleia</a:t>
            </a:r>
            <a:r>
              <a:rPr lang="pt-BR" dirty="0" smtClean="0"/>
              <a:t>, letargia, vertigem, visão embaçada,  </a:t>
            </a:r>
            <a:r>
              <a:rPr lang="pt-BR" dirty="0" err="1" smtClean="0"/>
              <a:t>Hepatotoxicidade</a:t>
            </a:r>
            <a:r>
              <a:rPr lang="pt-BR" dirty="0" smtClean="0"/>
              <a:t> ou </a:t>
            </a:r>
            <a:r>
              <a:rPr lang="pt-BR" dirty="0" err="1" smtClean="0"/>
              <a:t>albuminúria</a:t>
            </a:r>
            <a:r>
              <a:rPr lang="pt-BR" dirty="0" smtClean="0"/>
              <a:t> com insuficiência renal. </a:t>
            </a:r>
          </a:p>
          <a:p>
            <a:pPr>
              <a:buNone/>
            </a:pPr>
            <a:r>
              <a:rPr lang="pt-BR" dirty="0" smtClean="0"/>
              <a:t>(</a:t>
            </a:r>
            <a:r>
              <a:rPr lang="pt-BR" dirty="0" smtClean="0">
                <a:solidFill>
                  <a:srgbClr val="FF0000"/>
                </a:solidFill>
              </a:rPr>
              <a:t>F</a:t>
            </a:r>
            <a:r>
              <a:rPr lang="pt-BR" dirty="0" smtClean="0"/>
              <a:t>) Não é </a:t>
            </a:r>
            <a:r>
              <a:rPr lang="pt-BR" dirty="0" err="1" smtClean="0"/>
              <a:t>contraindicada</a:t>
            </a:r>
            <a:r>
              <a:rPr lang="pt-BR" dirty="0" smtClean="0"/>
              <a:t> para gestantes por não causar anormalidades fetais comprovadamente.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59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 do tratamento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/>
              <a:t>Freqüentemente, o tratamento das micoses profundas começa empiricamente, uma vez que o diagnóstico pode ser difícil e habitualmente é obtido tardiamente. </a:t>
            </a:r>
          </a:p>
          <a:p>
            <a:pPr lvl="0"/>
            <a:r>
              <a:rPr lang="pt-BR" dirty="0"/>
              <a:t>Fatores que contribuem para a dificuldade na escolha da droga e devem ser relevados: </a:t>
            </a:r>
            <a:br>
              <a:rPr lang="pt-BR" dirty="0"/>
            </a:br>
            <a:r>
              <a:rPr lang="pt-BR" dirty="0"/>
              <a:t>- os agentes são encontrados na natureza como formas de vida livre, em reservatórios animais e fazendo parte da </a:t>
            </a:r>
            <a:r>
              <a:rPr lang="pt-BR" dirty="0" err="1"/>
              <a:t>microbiota</a:t>
            </a:r>
            <a:r>
              <a:rPr lang="pt-BR" dirty="0"/>
              <a:t> normal do homem;</a:t>
            </a:r>
            <a:br>
              <a:rPr lang="pt-BR" dirty="0"/>
            </a:br>
            <a:r>
              <a:rPr lang="pt-BR" dirty="0"/>
              <a:t>- são microrganismos de reprodução relativamente lenta;</a:t>
            </a:r>
            <a:br>
              <a:rPr lang="pt-BR" dirty="0"/>
            </a:br>
            <a:r>
              <a:rPr lang="pt-BR" dirty="0"/>
              <a:t>- o tratamento geralmente é prolongado.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Questão 2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Assinale </a:t>
            </a:r>
            <a:r>
              <a:rPr lang="pt-BR" dirty="0"/>
              <a:t>a alternativa falsa sobre a </a:t>
            </a:r>
            <a:r>
              <a:rPr lang="pt-BR" dirty="0" err="1"/>
              <a:t>Flucitosina</a:t>
            </a:r>
            <a:r>
              <a:rPr lang="pt-BR" dirty="0"/>
              <a:t>: </a:t>
            </a:r>
          </a:p>
          <a:p>
            <a:pPr lvl="0">
              <a:buNone/>
            </a:pPr>
            <a:r>
              <a:rPr lang="pt-BR" dirty="0" smtClean="0"/>
              <a:t>(a)É </a:t>
            </a:r>
            <a:r>
              <a:rPr lang="pt-BR" dirty="0"/>
              <a:t>um fármaco  Inibidor da síntese do ácido </a:t>
            </a:r>
            <a:r>
              <a:rPr lang="pt-BR" dirty="0" err="1"/>
              <a:t>nucleico</a:t>
            </a:r>
            <a:endParaRPr lang="pt-BR" dirty="0"/>
          </a:p>
          <a:p>
            <a:pPr lvl="0">
              <a:buNone/>
            </a:pPr>
            <a:r>
              <a:rPr lang="pt-BR" dirty="0" smtClean="0"/>
              <a:t>(b)Sua </a:t>
            </a:r>
            <a:r>
              <a:rPr lang="pt-BR" dirty="0"/>
              <a:t>função é seletiva porque é captada pelas </a:t>
            </a:r>
            <a:r>
              <a:rPr lang="pt-BR" dirty="0" err="1"/>
              <a:t>citocinas</a:t>
            </a:r>
            <a:r>
              <a:rPr lang="pt-BR" dirty="0"/>
              <a:t> </a:t>
            </a:r>
            <a:r>
              <a:rPr lang="pt-BR" dirty="0" err="1"/>
              <a:t>permeases</a:t>
            </a:r>
            <a:r>
              <a:rPr lang="pt-BR" dirty="0"/>
              <a:t>, que não estão presentes nas células dos mamíferos, não causando danos. </a:t>
            </a:r>
          </a:p>
          <a:p>
            <a:pPr lvl="0">
              <a:buNone/>
            </a:pPr>
            <a:r>
              <a:rPr lang="pt-BR" dirty="0" smtClean="0"/>
              <a:t>(c)Associada </a:t>
            </a:r>
            <a:r>
              <a:rPr lang="pt-BR" dirty="0"/>
              <a:t>à </a:t>
            </a:r>
            <a:r>
              <a:rPr lang="pt-BR" dirty="0" err="1"/>
              <a:t>anfotericinaB</a:t>
            </a:r>
            <a:r>
              <a:rPr lang="pt-BR" dirty="0"/>
              <a:t>  trata  micoses sistêmicas como meningite </a:t>
            </a:r>
            <a:r>
              <a:rPr lang="pt-BR" dirty="0" err="1"/>
              <a:t>criptocócica</a:t>
            </a:r>
            <a:r>
              <a:rPr lang="pt-BR" dirty="0"/>
              <a:t>  por HIV+</a:t>
            </a:r>
          </a:p>
          <a:p>
            <a:pPr lvl="0">
              <a:buNone/>
            </a:pPr>
            <a:r>
              <a:rPr lang="pt-BR" dirty="0" smtClean="0"/>
              <a:t>(d)Os </a:t>
            </a:r>
            <a:r>
              <a:rPr lang="pt-BR" dirty="0"/>
              <a:t>mecanismos de resistência desenvolvidos foram  Mutações na citosina </a:t>
            </a:r>
            <a:r>
              <a:rPr lang="pt-BR" dirty="0" err="1"/>
              <a:t>permease</a:t>
            </a:r>
            <a:r>
              <a:rPr lang="pt-BR" dirty="0"/>
              <a:t> e produção de  </a:t>
            </a:r>
            <a:r>
              <a:rPr lang="pt-BR" dirty="0" err="1"/>
              <a:t>Citocina</a:t>
            </a:r>
            <a:r>
              <a:rPr lang="pt-BR" dirty="0"/>
              <a:t> </a:t>
            </a:r>
            <a:r>
              <a:rPr lang="pt-BR" dirty="0" err="1"/>
              <a:t>desaminase</a:t>
            </a:r>
            <a:r>
              <a:rPr lang="pt-BR" dirty="0"/>
              <a:t> </a:t>
            </a:r>
            <a:r>
              <a:rPr lang="pt-BR" dirty="0" err="1"/>
              <a:t>fúngicas</a:t>
            </a:r>
            <a:r>
              <a:rPr lang="pt-BR" dirty="0"/>
              <a:t>. </a:t>
            </a:r>
          </a:p>
          <a:p>
            <a:pPr lvl="0">
              <a:buNone/>
            </a:pPr>
            <a:r>
              <a:rPr lang="pt-BR" dirty="0" smtClean="0"/>
              <a:t>(e)Nenhuma </a:t>
            </a:r>
            <a:r>
              <a:rPr lang="pt-BR" dirty="0"/>
              <a:t>alternativa é falsa.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60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Assinale a alternativa falsa sobre a </a:t>
            </a:r>
            <a:r>
              <a:rPr lang="pt-BR" dirty="0" err="1" smtClean="0"/>
              <a:t>Flucitosina</a:t>
            </a:r>
            <a:r>
              <a:rPr lang="pt-BR" dirty="0" smtClean="0"/>
              <a:t>: </a:t>
            </a:r>
          </a:p>
          <a:p>
            <a:pPr lvl="0">
              <a:buNone/>
            </a:pPr>
            <a:r>
              <a:rPr lang="pt-BR" dirty="0" smtClean="0"/>
              <a:t>(a)É um fármaco  Inibidor da síntese do ácido </a:t>
            </a:r>
            <a:r>
              <a:rPr lang="pt-BR" dirty="0" err="1" smtClean="0"/>
              <a:t>nucleico</a:t>
            </a:r>
            <a:endParaRPr lang="pt-BR" dirty="0" smtClean="0"/>
          </a:p>
          <a:p>
            <a:pPr lvl="0">
              <a:buNone/>
            </a:pPr>
            <a:r>
              <a:rPr lang="pt-BR" dirty="0" smtClean="0"/>
              <a:t>(b)Sua função é seletiva porque é captada pelas </a:t>
            </a:r>
            <a:r>
              <a:rPr lang="pt-BR" dirty="0" err="1" smtClean="0"/>
              <a:t>citocinas</a:t>
            </a:r>
            <a:r>
              <a:rPr lang="pt-BR" dirty="0" smtClean="0"/>
              <a:t> </a:t>
            </a:r>
            <a:r>
              <a:rPr lang="pt-BR" dirty="0" err="1" smtClean="0"/>
              <a:t>permeases</a:t>
            </a:r>
            <a:r>
              <a:rPr lang="pt-BR" dirty="0" smtClean="0"/>
              <a:t>, que não estão presentes nas células dos mamíferos, não causando danos. </a:t>
            </a:r>
          </a:p>
          <a:p>
            <a:pPr lvl="0">
              <a:buNone/>
            </a:pPr>
            <a:r>
              <a:rPr lang="pt-BR" dirty="0" smtClean="0"/>
              <a:t>(c)Associada à </a:t>
            </a:r>
            <a:r>
              <a:rPr lang="pt-BR" dirty="0" err="1" smtClean="0"/>
              <a:t>anfotericinaB</a:t>
            </a:r>
            <a:r>
              <a:rPr lang="pt-BR" dirty="0" smtClean="0"/>
              <a:t>  trata  micoses sistêmicas como meningite </a:t>
            </a:r>
            <a:r>
              <a:rPr lang="pt-BR" dirty="0" err="1" smtClean="0"/>
              <a:t>criptocócica</a:t>
            </a:r>
            <a:r>
              <a:rPr lang="pt-BR" dirty="0" smtClean="0"/>
              <a:t>  por HIV+</a:t>
            </a:r>
          </a:p>
          <a:p>
            <a:pPr lvl="0">
              <a:buNone/>
            </a:pPr>
            <a:r>
              <a:rPr lang="pt-BR" dirty="0" smtClean="0"/>
              <a:t>(d)Os mecanismos de resistência desenvolvidos foram  Mutações na citosina </a:t>
            </a:r>
            <a:r>
              <a:rPr lang="pt-BR" dirty="0" err="1" smtClean="0"/>
              <a:t>permease</a:t>
            </a:r>
            <a:r>
              <a:rPr lang="pt-BR" dirty="0" smtClean="0"/>
              <a:t> e produção de  </a:t>
            </a:r>
            <a:r>
              <a:rPr lang="pt-BR" dirty="0" err="1" smtClean="0"/>
              <a:t>Citocina</a:t>
            </a:r>
            <a:r>
              <a:rPr lang="pt-BR" dirty="0" smtClean="0"/>
              <a:t> </a:t>
            </a:r>
            <a:r>
              <a:rPr lang="pt-BR" dirty="0" err="1" smtClean="0"/>
              <a:t>desaminase</a:t>
            </a:r>
            <a:r>
              <a:rPr lang="pt-BR" dirty="0" smtClean="0"/>
              <a:t> </a:t>
            </a:r>
            <a:r>
              <a:rPr lang="pt-BR" dirty="0" err="1" smtClean="0"/>
              <a:t>fúngicas</a:t>
            </a:r>
            <a:r>
              <a:rPr lang="pt-BR" dirty="0" smtClean="0"/>
              <a:t>. </a:t>
            </a:r>
          </a:p>
          <a:p>
            <a:pPr lvl="0">
              <a:buNone/>
            </a:pPr>
            <a:r>
              <a:rPr lang="pt-BR" dirty="0" smtClean="0">
                <a:solidFill>
                  <a:srgbClr val="FF0000"/>
                </a:solidFill>
              </a:rPr>
              <a:t>(e)</a:t>
            </a:r>
            <a:r>
              <a:rPr lang="pt-BR" dirty="0" smtClean="0"/>
              <a:t>Nenhuma alternativa é falsa.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61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/>
              <a:t> Um jovem de 19 anos em tratamento para </a:t>
            </a:r>
            <a:r>
              <a:rPr lang="pt-BR" dirty="0" smtClean="0"/>
              <a:t>leucemia desenvolve </a:t>
            </a:r>
            <a:r>
              <a:rPr lang="pt-BR" dirty="0"/>
              <a:t>febre. O médico prescreve agentes antibacterianos, antivirais e antifúngicos. Dois dias depois, o rapaz desenvolve uma insuficiência renal aguda. Qual seria a droga com maior probabilidade de causar essa manifestação?</a:t>
            </a:r>
          </a:p>
          <a:p>
            <a:pPr>
              <a:buNone/>
            </a:pPr>
            <a:r>
              <a:rPr lang="pt-BR" dirty="0"/>
              <a:t>(A) </a:t>
            </a:r>
            <a:r>
              <a:rPr lang="pt-BR" dirty="0" err="1"/>
              <a:t>Vancomicina</a:t>
            </a:r>
            <a:endParaRPr lang="pt-BR" dirty="0"/>
          </a:p>
          <a:p>
            <a:pPr>
              <a:buNone/>
            </a:pPr>
            <a:r>
              <a:rPr lang="pt-BR" dirty="0"/>
              <a:t>(B) </a:t>
            </a:r>
            <a:r>
              <a:rPr lang="pt-BR" dirty="0" err="1"/>
              <a:t>Ceftazidima</a:t>
            </a:r>
            <a:endParaRPr lang="pt-BR" dirty="0"/>
          </a:p>
          <a:p>
            <a:pPr>
              <a:buNone/>
            </a:pPr>
            <a:r>
              <a:rPr lang="pt-BR" dirty="0"/>
              <a:t>(C) </a:t>
            </a:r>
            <a:r>
              <a:rPr lang="pt-BR" dirty="0" err="1"/>
              <a:t>Anfotericina</a:t>
            </a:r>
            <a:r>
              <a:rPr lang="pt-BR" dirty="0"/>
              <a:t> B</a:t>
            </a:r>
          </a:p>
          <a:p>
            <a:pPr>
              <a:buNone/>
            </a:pPr>
            <a:r>
              <a:rPr lang="pt-BR" dirty="0"/>
              <a:t>(D) </a:t>
            </a:r>
            <a:r>
              <a:rPr lang="pt-BR" dirty="0" err="1"/>
              <a:t>Aciclovir</a:t>
            </a:r>
            <a:endParaRPr lang="pt-BR" dirty="0"/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62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 Um jovem de 19 anos em tratamento para leucemia desenvolve febre. O médico prescreve agentes antibacterianos, antivirais e antifúngicos. Dois dias depois, o rapaz desenvolve uma insuficiência renal aguda. Qual seria a droga com maior probabilidade de causar essa manifestação?</a:t>
            </a:r>
          </a:p>
          <a:p>
            <a:pPr>
              <a:buNone/>
            </a:pPr>
            <a:r>
              <a:rPr lang="pt-BR" dirty="0" smtClean="0"/>
              <a:t>(A) </a:t>
            </a:r>
            <a:r>
              <a:rPr lang="pt-BR" dirty="0" err="1" smtClean="0"/>
              <a:t>Vancomicina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(B) </a:t>
            </a:r>
            <a:r>
              <a:rPr lang="pt-BR" dirty="0" err="1" smtClean="0"/>
              <a:t>Ceftazidima</a:t>
            </a:r>
            <a:endParaRPr lang="pt-BR" dirty="0" smtClean="0"/>
          </a:p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(C)</a:t>
            </a:r>
            <a:r>
              <a:rPr lang="pt-BR" dirty="0" smtClean="0"/>
              <a:t> </a:t>
            </a:r>
            <a:r>
              <a:rPr lang="pt-BR" dirty="0" err="1" smtClean="0"/>
              <a:t>Anfotericina</a:t>
            </a:r>
            <a:r>
              <a:rPr lang="pt-BR" dirty="0" smtClean="0"/>
              <a:t> B</a:t>
            </a:r>
          </a:p>
          <a:p>
            <a:pPr>
              <a:buNone/>
            </a:pPr>
            <a:r>
              <a:rPr lang="pt-BR" dirty="0" smtClean="0"/>
              <a:t>(D) </a:t>
            </a:r>
            <a:r>
              <a:rPr lang="pt-BR" dirty="0" err="1" smtClean="0"/>
              <a:t>Aciclovir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63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857620" y="4143380"/>
            <a:ext cx="5000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rgbClr val="FF0000"/>
                </a:solidFill>
              </a:rPr>
              <a:t>A </a:t>
            </a:r>
            <a:r>
              <a:rPr lang="pt-BR" sz="2200" dirty="0" err="1" smtClean="0">
                <a:solidFill>
                  <a:srgbClr val="FF0000"/>
                </a:solidFill>
              </a:rPr>
              <a:t>anfotericina</a:t>
            </a:r>
            <a:r>
              <a:rPr lang="pt-BR" sz="2200" dirty="0" smtClean="0">
                <a:solidFill>
                  <a:srgbClr val="FF0000"/>
                </a:solidFill>
              </a:rPr>
              <a:t> B pode alterar a função renal </a:t>
            </a:r>
            <a:r>
              <a:rPr lang="pt-BR" sz="2200" dirty="0" err="1" smtClean="0">
                <a:solidFill>
                  <a:srgbClr val="FF0000"/>
                </a:solidFill>
              </a:rPr>
              <a:t>porprovocar</a:t>
            </a:r>
            <a:r>
              <a:rPr lang="pt-BR" sz="2200" dirty="0" smtClean="0">
                <a:solidFill>
                  <a:srgbClr val="FF0000"/>
                </a:solidFill>
              </a:rPr>
              <a:t> uma redução na depuração da </a:t>
            </a:r>
            <a:r>
              <a:rPr lang="pt-BR" sz="2200" dirty="0" err="1" smtClean="0">
                <a:solidFill>
                  <a:srgbClr val="FF0000"/>
                </a:solidFill>
              </a:rPr>
              <a:t>creatinina</a:t>
            </a:r>
            <a:r>
              <a:rPr lang="pt-BR" sz="2200" dirty="0" smtClean="0">
                <a:solidFill>
                  <a:srgbClr val="FF0000"/>
                </a:solidFill>
              </a:rPr>
              <a:t> e, neste caso, a dose deve ser reduzida</a:t>
            </a:r>
            <a:endParaRPr lang="pt-BR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As </a:t>
            </a:r>
            <a:r>
              <a:rPr lang="pt-BR" dirty="0" err="1"/>
              <a:t>candidiases</a:t>
            </a:r>
            <a:r>
              <a:rPr lang="pt-BR" dirty="0"/>
              <a:t> </a:t>
            </a:r>
            <a:r>
              <a:rPr lang="pt-BR" dirty="0" err="1"/>
              <a:t>crónicas</a:t>
            </a:r>
            <a:r>
              <a:rPr lang="pt-BR" dirty="0"/>
              <a:t> do trato GI e da cavidade oral são tratadas, por </a:t>
            </a:r>
            <a:r>
              <a:rPr lang="pt-BR" dirty="0" err="1"/>
              <a:t>viaoral</a:t>
            </a:r>
            <a:r>
              <a:rPr lang="pt-BR" dirty="0"/>
              <a:t>,com:</a:t>
            </a:r>
          </a:p>
          <a:p>
            <a:r>
              <a:rPr lang="pt-BR" dirty="0"/>
              <a:t>(A) </a:t>
            </a:r>
            <a:r>
              <a:rPr lang="pt-BR" dirty="0" err="1"/>
              <a:t>anfotericina</a:t>
            </a:r>
            <a:r>
              <a:rPr lang="pt-BR" dirty="0"/>
              <a:t> B</a:t>
            </a:r>
          </a:p>
          <a:p>
            <a:r>
              <a:rPr lang="pt-BR" dirty="0"/>
              <a:t>(B) </a:t>
            </a:r>
            <a:r>
              <a:rPr lang="pt-BR" dirty="0" err="1"/>
              <a:t>nistatina</a:t>
            </a:r>
            <a:endParaRPr lang="pt-BR" dirty="0"/>
          </a:p>
          <a:p>
            <a:r>
              <a:rPr lang="pt-BR" dirty="0"/>
              <a:t>(C) </a:t>
            </a:r>
            <a:r>
              <a:rPr lang="pt-BR" dirty="0" err="1"/>
              <a:t>miconazol</a:t>
            </a:r>
            <a:endParaRPr lang="pt-BR" dirty="0"/>
          </a:p>
          <a:p>
            <a:r>
              <a:rPr lang="pt-BR" dirty="0"/>
              <a:t>(D) </a:t>
            </a:r>
            <a:r>
              <a:rPr lang="pt-BR" dirty="0" err="1"/>
              <a:t>fluconazol</a:t>
            </a:r>
            <a:endParaRPr lang="pt-BR" dirty="0"/>
          </a:p>
          <a:p>
            <a:r>
              <a:rPr lang="pt-BR" dirty="0"/>
              <a:t>(E) </a:t>
            </a:r>
            <a:r>
              <a:rPr lang="pt-BR" dirty="0" err="1"/>
              <a:t>clotrimazol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64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As </a:t>
            </a:r>
            <a:r>
              <a:rPr lang="pt-BR" dirty="0" err="1"/>
              <a:t>candidiases</a:t>
            </a:r>
            <a:r>
              <a:rPr lang="pt-BR" dirty="0"/>
              <a:t> </a:t>
            </a:r>
            <a:r>
              <a:rPr lang="pt-BR" dirty="0" err="1"/>
              <a:t>crónicas</a:t>
            </a:r>
            <a:r>
              <a:rPr lang="pt-BR" dirty="0"/>
              <a:t> do trato GI e da cavidade oral são tratadas, por </a:t>
            </a:r>
            <a:r>
              <a:rPr lang="pt-BR" dirty="0" err="1"/>
              <a:t>viaoral</a:t>
            </a:r>
            <a:r>
              <a:rPr lang="pt-BR" dirty="0"/>
              <a:t>,com:</a:t>
            </a:r>
          </a:p>
          <a:p>
            <a:r>
              <a:rPr lang="pt-BR" dirty="0"/>
              <a:t>(A) </a:t>
            </a:r>
            <a:r>
              <a:rPr lang="pt-BR" dirty="0" err="1"/>
              <a:t>anfotericina</a:t>
            </a:r>
            <a:r>
              <a:rPr lang="pt-BR" dirty="0"/>
              <a:t> B</a:t>
            </a:r>
          </a:p>
          <a:p>
            <a:r>
              <a:rPr lang="pt-BR" dirty="0"/>
              <a:t>(B) </a:t>
            </a:r>
            <a:r>
              <a:rPr lang="pt-BR" dirty="0" err="1"/>
              <a:t>nistatina</a:t>
            </a:r>
            <a:endParaRPr lang="pt-BR" dirty="0"/>
          </a:p>
          <a:p>
            <a:r>
              <a:rPr lang="pt-BR" dirty="0"/>
              <a:t>(C) </a:t>
            </a:r>
            <a:r>
              <a:rPr lang="pt-BR" dirty="0" err="1"/>
              <a:t>miconazol</a:t>
            </a:r>
            <a:endParaRPr lang="pt-BR" dirty="0"/>
          </a:p>
          <a:p>
            <a:r>
              <a:rPr lang="pt-BR" dirty="0">
                <a:solidFill>
                  <a:srgbClr val="FF0000"/>
                </a:solidFill>
              </a:rPr>
              <a:t>(D)</a:t>
            </a:r>
            <a:r>
              <a:rPr lang="pt-BR" dirty="0"/>
              <a:t> </a:t>
            </a:r>
            <a:r>
              <a:rPr lang="pt-BR" dirty="0" err="1"/>
              <a:t>fluconazol</a:t>
            </a:r>
            <a:endParaRPr lang="pt-BR" dirty="0"/>
          </a:p>
          <a:p>
            <a:r>
              <a:rPr lang="pt-BR" dirty="0"/>
              <a:t>(E) </a:t>
            </a:r>
            <a:r>
              <a:rPr lang="pt-BR" dirty="0" err="1"/>
              <a:t>clotrimazol</a:t>
            </a:r>
            <a:endParaRPr lang="pt-BR" dirty="0"/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65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Todas as propriedades a seguir são características da </a:t>
            </a:r>
            <a:r>
              <a:rPr lang="pt-BR" dirty="0" err="1"/>
              <a:t>anfotericina</a:t>
            </a:r>
            <a:r>
              <a:rPr lang="pt-BR" dirty="0"/>
              <a:t> B, EXCETO:</a:t>
            </a:r>
          </a:p>
          <a:p>
            <a:r>
              <a:rPr lang="pt-BR" dirty="0"/>
              <a:t>(A) pode provocar disfunções renais e hepáticas</a:t>
            </a:r>
          </a:p>
          <a:p>
            <a:r>
              <a:rPr lang="pt-BR" dirty="0"/>
              <a:t>(B) é fracamente absorvida pela via oral</a:t>
            </a:r>
          </a:p>
          <a:p>
            <a:r>
              <a:rPr lang="pt-BR" dirty="0"/>
              <a:t>(C) é utilizada no tratamento de infecções </a:t>
            </a:r>
            <a:r>
              <a:rPr lang="pt-BR" dirty="0" err="1"/>
              <a:t>fúngicas</a:t>
            </a:r>
            <a:r>
              <a:rPr lang="pt-BR" dirty="0"/>
              <a:t> </a:t>
            </a:r>
            <a:r>
              <a:rPr lang="pt-BR" dirty="0" err="1"/>
              <a:t>sistémicas</a:t>
            </a:r>
            <a:endParaRPr lang="pt-BR" dirty="0"/>
          </a:p>
          <a:p>
            <a:r>
              <a:rPr lang="pt-BR" dirty="0"/>
              <a:t>(D) liga-se ao ergosterol produzindo perturbações na membrana </a:t>
            </a:r>
            <a:r>
              <a:rPr lang="pt-BR" dirty="0" err="1"/>
              <a:t>fúngica</a:t>
            </a:r>
            <a:endParaRPr lang="pt-BR" dirty="0"/>
          </a:p>
          <a:p>
            <a:r>
              <a:rPr lang="pt-BR" dirty="0"/>
              <a:t>(E) é um potente inibidor da síntese da parede celular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66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Todas as propriedades a seguir são características da </a:t>
            </a:r>
            <a:r>
              <a:rPr lang="pt-BR" dirty="0" err="1"/>
              <a:t>anfotericina</a:t>
            </a:r>
            <a:r>
              <a:rPr lang="pt-BR" dirty="0"/>
              <a:t> B, EXCETO:</a:t>
            </a:r>
          </a:p>
          <a:p>
            <a:r>
              <a:rPr lang="pt-BR" dirty="0"/>
              <a:t>(A) pode provocar disfunções renais e hepáticas</a:t>
            </a:r>
          </a:p>
          <a:p>
            <a:r>
              <a:rPr lang="pt-BR" dirty="0"/>
              <a:t>(B) é fracamente absorvida pela via oral</a:t>
            </a:r>
          </a:p>
          <a:p>
            <a:r>
              <a:rPr lang="pt-BR" dirty="0"/>
              <a:t>(C) é utilizada no tratamento de infecções </a:t>
            </a:r>
            <a:r>
              <a:rPr lang="pt-BR" dirty="0" err="1"/>
              <a:t>fúngicas</a:t>
            </a:r>
            <a:r>
              <a:rPr lang="pt-BR" dirty="0"/>
              <a:t> </a:t>
            </a:r>
            <a:r>
              <a:rPr lang="pt-BR" dirty="0" err="1"/>
              <a:t>sistémicas</a:t>
            </a:r>
            <a:endParaRPr lang="pt-BR" dirty="0"/>
          </a:p>
          <a:p>
            <a:r>
              <a:rPr lang="pt-BR" dirty="0"/>
              <a:t>(D) liga-se ao ergosterol produzindo perturbações na membrana </a:t>
            </a:r>
            <a:r>
              <a:rPr lang="pt-BR" dirty="0" err="1"/>
              <a:t>fúngica</a:t>
            </a:r>
            <a:endParaRPr lang="pt-BR" dirty="0"/>
          </a:p>
          <a:p>
            <a:r>
              <a:rPr lang="pt-BR" dirty="0">
                <a:solidFill>
                  <a:srgbClr val="FF0000"/>
                </a:solidFill>
              </a:rPr>
              <a:t>(E)</a:t>
            </a:r>
            <a:r>
              <a:rPr lang="pt-BR" dirty="0"/>
              <a:t> é um potente inibidor da síntese da parede celular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67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928794" y="5429264"/>
            <a:ext cx="65008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 err="1">
                <a:solidFill>
                  <a:srgbClr val="FF0000"/>
                </a:solidFill>
              </a:rPr>
              <a:t>Anfotericina</a:t>
            </a:r>
            <a:r>
              <a:rPr lang="pt-BR" sz="2200" dirty="0">
                <a:solidFill>
                  <a:srgbClr val="FF0000"/>
                </a:solidFill>
              </a:rPr>
              <a:t> B perturba a permeabilidade e mecanismos de transporte das membranas pela ligação ao ergosterol na membrana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FIM...</a:t>
            </a:r>
            <a:endParaRPr lang="pt-BR" dirty="0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68</a:t>
            </a:fld>
            <a:endParaRPr lang="pt-BR"/>
          </a:p>
        </p:txBody>
      </p:sp>
      <p:pic>
        <p:nvPicPr>
          <p:cNvPr id="73730" name="Picture 2" descr="http://2.bp.blogspot.com/_Avwwruqt23Q/TSczTlRr7SI/AAAAAAAAAEk/emqiC8ICDcY/s1600/candid%25C3%25ADase+cut%25C3%25A2n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3810000" cy="2676525"/>
          </a:xfrm>
          <a:prstGeom prst="rect">
            <a:avLst/>
          </a:prstGeom>
          <a:noFill/>
        </p:spPr>
      </p:pic>
      <p:sp>
        <p:nvSpPr>
          <p:cNvPr id="73732" name="AutoShape 4" descr="data:image/jpeg;base64,/9j/4AAQSkZJRgABAQAAAQABAAD/2wCEAAkGBxITEhUTExIWFRUXFxcVFRUVGBcXFhUVFRIWFhUSFRUYHSggGBolGxUVITEhJSkrLi4uFx8zODMtNygtLisBCgoKDg0OGxAQGi0dHx0tLS0tLS0rLS0tLS0rLS0tKy0tLS0tLS0tLS0tLS0tLS0tLS0tLSstNy0tLS0tLSstK//AABEIANkA6AMBIgACEQEDEQH/xAAcAAABBQEBAQAAAAAAAAAAAAAFAAMEBgcCAQj/xABHEAABAgQBBgoGCAQHAAMAAAABAAIDBBEhMQUGEkFRYRY0U1RxcoGSstETIjORodIyc5OisbPB8BQVQlIHIyRDY+HxNUR0/8QAGgEAAwEBAQEAAAAAAAAAAAAAAAECAwQFBv/EACsRAAICAQMDBAIBBQEAAAAAAAABAhEDEiExE0FRBCKh0RUyYRRCYoHwBf/aAAwDAQACEQMRAD8ARIFzhr6NaqOV8+YbKtgN0z/e6oZruALuud2C5/xDynow2wWm7jpPocGgWY4DbUHsVBYwuIABJJoALkkmwA1oAscfPiadSno2U/tZj06RPw2pnhnOco3uM8lBGb83zWP9lE+Ve8HZzmkx9jE+VK0PSybwznOUb3GeSXDOc5RvcZ5KFwcnOaTH2MT5UuDs5zSY+xifKnYUybwznOUb3GeSXDOc5RvcZ5KFwenOaR/sonypcHJzmkx9jE+VFhpZN4ZznKN7jPJLhnOco3uM8lC4OznNJj7GJ8qXB6b5rH+yifKlaDSybwznOUb3GeSXDOc5RvcZ5KCc35vmsf7KJ8q8/kM1zaP9lE8kWg0vwT+Gc5yje4zyS4ZznKN7jPJQP5DNc1j/AGT/ACXJyJM82jfZP8k7QaX4CPDOc5RvcZ5JcM5zlG9xnkhn8omOQi9x/kvBkmPyMXuO8krQ9MvAU4ZznKN7jPJLhnOco3uM8kOGRJk4S8b7N/kvTkKa5tH+yf5J2LSwhwznOUb3GeSXDOc5RvcZ5If/ACOa5tG+yf5JfyOa5tG+yf5ICmEOGc5yje4zyS4ZznKN7jPJD/5FNc2j/ZP8l7/IZrm0f7KJ5JWFMn8M5zlG9xnklwznOUb3GeSHnIU1zaP9k/yXDskTAxgRR0w3+SLQaWE+Gc5yje4zyXvDOc5RvcZ5IN/AReTf3XeS7GTIx/2Yncd5ItBpYbgZ8TTa19G/rMpTo0CPijmSc+ob6Njt0DhptuzDEjFt+nFUn+VR+Ridx3kor2lpIIoRYg4g6wQiwaaNva4EVFwbgjChwNUlUP8AD7KdYboDjdp0mVIu0gVY0G9i0ntSTEV3Pw/6x/VZ4AoGbnGpf66F+a1T8/OOP6rPAFAzc41L/XwvzWpPgceT6EhCic00yxy60VwJHvjpi1SJTFCF6XEKroXTs9cSuTHcAl6WqkSsnp/SNAldldPTuyGMoAC+KiRZ6uCMRZSHWza0260i1oFNBvSiv5LS/grcbKL64FNNnXDEopNBu5B52YYFLNYpLsexcrDaosXKVbBQXxGm5NFJkxD0hcISsblEehSrnqbByQ4XpVEZRgFMEUYBqV+1ES93AEhy8QW0Sn3wnUvUdKsMEBeRoAOKdIyaV1RWHOpZeUJRiPJN2Jt0uBgFN0V0EQYIOtOucn3WNaKNEB2US1JmcsdcDcR1VBmodlMUeYUtULnYpuU4Og/S1FPy0f32opuW5arSNdLIDJRz2tP4Kmric/EqDznj4a9qy/K3t4v1j/GVpEJ4O/8A7Flm+VfbRfrH+MrT0uzZz+t4QXzD44zqv/LKS8zD44zqv8BSXYcAs/OOP6rPAEPzc41L/XQvzWohn5xx/VZ4AoGbfG5f6+F+a1J8DjyfQMKHUqYIFBdcyrApceg3ri7H0EeSJFiEN0aVOoryDk97xU4bFJbKOI013CiRW3wCK8mjlS9nJ5CDGAgtumyBjVMR3ONTVRJia0Rioci1DuSJibDUKnMrtAxQDK2VjcNugT4pcbk+9JJsJ5IxWwZnss1wKHicFbmqgG5XJcnoRlrcuSdNTlT6ooAmRM1xTK5V0Afydlh8PW1w2GtUayfnC02d6p34KjB+pPCZc0UxG8V9ylpgp12NVk5xrrggqYHVWW5Ly0+GbYbMB7lbpDONjh6x0TvStrkvZlhcEzQKLCn2OwcCnvSgqdSZoonJN9yiTDdamtNlEeDWhw1JN0NxIb8CKdqbe1TolqhRiFSZhOPcETrMVSZn/LjEbb+9XqcHuVIzks9ruxaQ8HFn23CMnEtvH/o7aqgZYdWPGP8AyRPGVcsnxKkb/wAVTMrH/Pi/WP8AGVrgVNnL6p2kFsw+OM6r/AUksw+OM6r/AAFJdJxCz844/qs8AUDNw/6uX+uhfmtU/Pzjj+qzwBQM3D/qpf66F+a1J8FR5R9CQIxTjpmpqU22M2lQo0Wi8xs+mxxTJ7Zt2002LiYngMShsSMWhBZ+e1kocmW4xW4XncstAKrM9lRz8DQKHGeXG/7C4eaD94KtJlLJ4GIrkyHfFeRXXXBetEZPdjheFyE2XLxr6JgtiSAm3BdsIOtNx7WCCrPKpwio2KOnGuKCTpoopkF2pMY/qp0m1rhStD+7qWhpjssxwux19mCOSU48fSHahMSWIG/Udu9WPIuVYWgGRbPGsjEarrLSr3CWScFcdyZLzIK9jGyYjwgCHMNjqSeSRiho3x5FNWdB9Qo8xTavGONSmppwpvUphkRDmTUFUvOltGg7CrlGiWw1KmZ1/R7fxW+Je4871H6sjZPi2B2UVYyp7aLTlH+MqwZOwG9Vyf8AaP6zvEV0417mefldwQazD44zqv8AAUksw+OM6r/AUlsc4s/OOP6rPAEOze41L/XQvzGojn5xx/VZ4Ah2QD/qYH10P8xqT4HHlG8MArTSUSJMUJCYdGqm3morTBeZV8H08ZUkNzk5qQefNSN11NL61FKAXqhkWY0nH3BNbEZJ3seup+vbsUeYcpL20FaqDGPrBWuTJihQA7aTuwHQVzFlSAaHD9+9EIWC7a0AV9yeohNgKh2b+xcV3FG6ApmPDGjcWVKSHbBTXb10XHZUJ6VlWk7f3rT8EB0RpFaYVrao3JspMiMO4qXLyj4ldFpIFLbFZJHJtaHtwR6SyW0XpQjWkZvMkUWFLusC0jVcEIlKSRDgDibHctDZJNeAHCo/fuQLLeSyxzTSxJANtvqiu3pRyhLLqdAljC0UIJ3bFKGSg8YLokO1esMRelheisOTJOkNuNxr3rNovq6VZUXRIkFwuXNBwN6KW3KTXCuz4bqK3/yuC9pqPWOyhHxQHKGQw2tAKbgsZuSeytDh6mHHDILH1qU1MVonWi1E2G1qEdzpbtEB4Ou+1VLOz6PardGZQm9aKpZ0n1e1dOPk8/1P6sgZMFgq1P8AtH9d3iKtMgyzdW/dRVbKPtYnXd4iumH7M87L+qDOYfHGdV/gKSWYfHGdV/gKS1MBZ+ccf1WeAIbkEf6mB9dD/MaiWfnHH9VngCG5B4zA+uh/mNSfA48mvx4ThhcfFD44drqiURxrVQo0w6tB0LztrPoot0NPj0YQQhzRQVK6yzONZQFwFBU1+CrE3lmI8gMAAwG3p3K4wcmc88qgyyxIw0e1R5Q6TiTgP1UJj/Vua0x/VPQX0b038k9NFOewSLxtXTXA3Bw+CgQHqSGtO4jDes2giOMqbrr0BdbD94hcykqSe3HYj0vk92oV1a8U0OTpAnJ2S3Ykbt5uu5uV0XNaGgU+kKa1b4Um4aOiQKGrgf6gMQCo2V4QL2aVACCQNYFaAkrRvaxYpe4jZNm2Nhho9pgGuBIrquFa5FnqguIdr9UGgrv2oFJQwypa0uiV9SlwBomtq6xW+5WbJkmQ24oTQu322JxVqyM6it0OiGcW+sdlv3VKYYIjC1wNDiDiNifewClRXeunAE/iobOUp09k2tdDS0xiHUGkNoI1ojIzoMEGoFBouaTQhwtdGJiCD/Tf49FlSc63xB6hhtaajSiG9W1xpROStbGsXr2CcjnGwxvRaVSfonUTsB2o9NuBZU/uyyTLsu+AWlwNxUaOo0qLmlEPg5xzTYb4JiHQcKU+kQCTUAm4NCs4QkE4x5RcZDKkOM+IGf0uI6QTZw3Ka6FtWY5FykYccOFA0+qQdnZ0LUIEQPYCNYqjJDSztwZNUaB07Cofo+ZVOzkZ6p6cNl1oE7cAAUOupue3UFRs5oPqnbX9dqqDpoxz24sHSjbDG37oqllE/wCbE67/ABFW+DFsBsxVPyh7WJ13eIrrx8s8rL+qDOYfHGdV/gKSWYfHGdV/gKS1MBZ+ccf1WeAIbkDjMD66F+Y1Es/OOP6rPAEOzfH+qgfXQvzGoY48m0ulw6xIruQxsmNO5OKIxYZH7ookR1Klec3ufQxtIzjL8wTNRCRUB1KbgmoMy0agE3OnSe9xxLj+Kim5XZFbHkym4ybCIyg0mlDTdrUwTNb4IJAFDhXYFbck5tx4o0zRjbUJvWuoAFTJJFwnJ8jUmS5H5CRLtWNMVJkM1y3+tp6bfDEI7KZGMNwaNIA0wdpDf6xuAuZ02dMZ0MyeSHto4N0sAQDQ01kVsjktk5rASXaAdqcQL7q3ruC9gyOnYE0FjWwB3k3K6ZkxoPrXOlUAE+7GoCaVEuTaI4lQYh9KS5gZotOHrk3cANdNqbyxKmJoaFPUa6ulYnC1EefKsOiA29a+oMKbNnSpDJAtB0aB2ogAuFtdbfBEnsEcji7QDyVMsg0owmJrc4gNrrApq7EWiTkbH1Gg7vcLm6kfwtKVINKHZU9ieEvXUB+9qal2M5yt2wU6NGdrdjqbQU19uwKNNQiGkuJJ6fhii03o+zJFaV0a0sNdAh0WFW+6ldytJMUVYBnIzjUOqWm1MS3eEPmp8UbcvAxbFOl7iKUHarHFk66rdGHSUKynk9hH0ACMaVuN4qmzdQQOyxPQZhrYYYQRbEHROAFcSN6q2Vc2ozTolgFAXWvbeiU7DdBcIkIULSCK+sN4O0HAgqxwmiM4FuiC4B4qaA1AOjXp1KaKjHTyZ/JZBimKBo00aOdUaibCm+hVzyEwsboVww6FOe4MLnHFztE0wAAIF9iimPcU/v8AhhRE1a3KxyakT4kN3/evsVTzpljoOtTZt9+1XXRNFWs4oRIcO1c62ZtlVopkPAfj5KozvtH9Z3iKtsGvx/6VTn/av67vEV3YuWeJm4QZzD44zqv8BSSzD44zqv8AAUlsYCz844/qs8AQ/N3jUv8AXQvzGohn5xx/VZ4Ah+bxpNS5/wCaF+Y1J8DjybhMNrrQLLHqQnkHBrvwR57tK5A7FXs6oZ/h4hGwnsXnf3H0D2gZk6JZKBDJNk2wEmg1q15HyUaV0Seyy7m6PJxQ6j3Os3shBzgSa7qLS8kyOgLBlSLAsFqaxW1RWqAZOlmtoA2hVjkpgihNHasdG+NFk5WdcoUtg5BiAtAcG1xFGUNKXpvTsOVAoWgDaSADQ7Qm2xKiuFBcXPQKnXuROCRQbD8N6xlFLdGV0Mtlb2qd5woME5Clhck0rY7TTC+wKWcLUAxOroCUGDUVoBXttuKSVhrI38KDUNNN5uTQ4nzUr0dLW3p0tp0JN2BFbEuQx6M1wTkZtG7E7DCYmmV/8/d1pGJN2wVMgVwuRjatOlNOh1rs2fsqUYQrWm6v/iToOlt7NS0o6YukQnQ9g/QKFGlQQTXWf+uxGRBoKY6v2VFdCthtw379aXJSZXcpZNqD6vvtfbVDJAmE8QyMTRtTQVO0/vUrLMy2lTGp21r7sB0oZOSLHNIJo7bhQ7RtU9y2rQHnyQ1wIoWuoRrB1hMwwCytaO0qUOzV8U49h0tA3odIu/uqbJgv0S630dR2E4pyJi6os0A+qCVCy3Ca5lWsNLtNTg7Rr+hTkvEq0Lp0VzQSAaEg1oCA5oNKg9KxXBpO+TLXN9YitL3VSnvaP6zvEVbZ3S9M+puXHVWtb1KqM57R/Wd4iuvEeTme4bzD44zqv8BSSzD44zqv8BSWpgLPzjj+qzwBQc2uNy1eXhfmtU7Pzjj+qzwBD83uNS/10L8xqGNcm7TjQ0kNNb4jBBcr1cwjaKHtVhyw1rS01FSASBgNSAZRB2WXntUz34ytGe5DyRWLonUT7gVocpk5jW1uT8K9OtB835MOmYhNmg1G8nUrpLQC69LA68Aui2+TFQUdkQ4OSyQDbdTYiEtk+lDpdpFvdrUg3PQpAZWxOGCKQOLZwGkbL7Mfep0Gbc2jQ0u7TVNsg0XbWa6+5FInpIkNyoBQPhkbwaolAnoRAo8V32KBxIddS4e2mAqaJaF2JlhVB+NNMaKm7aipN8aip3VTsCKHCo14FVaHlB7TR1XClN4FT78SpjZ2GMBjewOKzepdiJYWtiwl1tldmJTMyNEV2fuwQcTrTTG2GK6OUQcS749qak/BHSaJbgSbHH3dB2rwHaRrsBq3HpTImAdf4pBoP/qbn/A7aJMMGuNugD8LpuOwYW3LkA3Nbm2JSiQ64k+9CyIFLeyHEhVxtjjid4GxQ3y7ddBSxFqUxGJqUVbLAVpYnHeuXSQNd9uxJzRqs1FSyjJ1ILbPFbW7BQFVfKD3el0SCDYkblqTcmMAoBToND0VxUeLm9Ad9KGTv0ilr2B5Y3ZVJN3qjoTkV3quN6DGm+1Nytbc34Oph95XRyHBpTQtsqb9N1CKl6iLVGDZRiOEZ9zQn8cFUJz2j+s7xFfTMTMqRJ0nSzC7aa+a+dM6ILWTkyxoo1seM1oGoCK4Ae5dWKVnm5fJNzD44zqv8BSSzD44zqv8BSWxiLPzjj+qzwBC8jOpHgnZEhn3PCKZ+ccf1WeAIRkv20P6xnjCT4HHk3OE70w0nOpotx2muCbmQC2ygZEmCRoVADrX1b0Zgw2NcWfTpYkYYWXA0e7iBOQ5XRjOrYOuT0f0q1VoAB007EFc0YgGmzWnYMSht2raMk1Q5QadhKE441U6RvUqAyHUNoKHZuRVpo0BUND0Ep7QGpR9Ogqu4T7XTE4s6dtTERqerRNEoY4jXoxiVyxt8MVIYKrrRrqwQU2NthEmhopEWE3R1VUcxDXCy9iP2J9iXFtnJFjvXMEkEiq9hxa2ovYbnVw3KdhPGu5KbONGI7QpsFzXYFB3C9Krxnq0pWoN1DgjGXp/Ae9EvfRIZK5YoSHNrTYisCbhO10OwrOqOaeKceUL0WxemEn2mGdaTnM2/FOkY7kf0a90U7pM2/FcGLD2/FK0FMac0L5Rzy/+QnP/ANMf896+r/Sw9q+UM8TWfnCOcx/z3rb07uzPL2JOYfHGdV/gKSWYfHGdV/gKS6TEWfnHH9VngCEZL9tD+sZ4wi+fnHH9VngCEZMNI0M/8jPGEnwNcmlSDy1w6VYZeYq4313VTL76W+qLwI1xQrglwezgduiztocF22GFBlYqIwFMWehSoIZOiaTgDqCkxH3ohtxdtimoM2b1xXRq2MY4/cFYxFbGqdBw2Ib6TWpRmBQIUi3AkRXX3LxzkwJi1FIhAPFqWTuyGtK3HIb6Cq49LXBPzUs4Bu06lGjyURgDnAdl1W5nGUJd+TsRaCmtRnRqWXuhUVNlHjFS5G8Iqx5uJuu3Rq2Bpt3qJ6ai5dFoQUrKeOyXpaxqS9PSnTVRP4i5oo0WYrZKxaPJPhzHrOIpcUUeNFx6KVUZk6Q0tGBvv96iTMz8cVLdho5BmUdKrw2I8ECv0jjRVd5nHOo2NEoNekVYZmLpPc0bMelSZaVDQmqMpQsrET+OaPbRO8ULmsqTjcY0T3lXqZKC5RhgjBCa8ETxWuCmxc4Zsf77/egExFLnOc41LiSSdZJqSiuW4ei+gQdy6oJVseHltSaZYMw+OM6r/AUksw+OM6r/AAFJUZiz844/qs8AQfJvtYfXZ4gjGfnHH9VngCDSHtGddviCGNcl7DgVNkotuhDWxApMtEAO4rio9GEqZZpOYsi0vEtiqvJRqI1KOWXc9iDUohtsWyZjs0hsKbDwBjdeNft9ypMaic+mc2xwT7JjeuS2qbfLbFQ7JXpwnIUxeqFxILhvXUu5xNKI4K9rW4ajZReTXS/RenLD8HGvSgkSNTFNvj0x1qtUhLFj8IMGdJxw1bl36xApdC2TA0cUn5ULBQYainfkUv8AFBqDL63kAKJlCMwfRugoykX1Jd0JRnFxFL7U+2xi7UtyX/FhpteuK5jZRYALaqJhssdZ9y9dLt1qbSHvJnLo4pUe5Rnue6tbV+AUrRAXLnBTZaiNS0uGjftTr3FMOj0TEeZQNnky8UQSdjKTNTOpBZ+PYoSsyySqJWcuPrEQlylzkTSeSojl2rZHzmR3NssGYfHGdV/gKSWYfHGdV/gKSZAs/OOP6rPAEFkfaM67fEFc/wDEbJgo2YaBUkMfiSfV9U7AAG07QqRDJBBGIII6cQgC6uFOhdw32VT/AJvG/v8Ag3yXgyvGH9fwb5LHpM6Osi/yUVHZaNZZNDy3HGET4N8k+3OWbGEb7rPlUPA2dmH18YKmma6yKu/SLIm51Tg/3vus+Ve8Lp3l/uQ/lS/p35Oj8pj8P4+zZBEKkaOF1i4zynuX+5D+VIZ6T/OD3Ifyp9B+Rfk8fh/H2bjDjkMpQXTQbrBoVivDaf5x9yF8qXDaf5x9yF8qrpSF+RxeH8fZsvoQ43969nZfSpWlrCixl2e0+f8A7H3IXyrzhtP84Pch/KjosX5HH4fx9mtOkxqK4fLDWVk5z0n+cfch/KvOGM9y57kP5Uuix/ksfh/H2auJZoT8MgLIDnjPcv8Ach/KlwvnuX+5D+VPpS8i/IYvD/7/AGbC6Km3RlkXDCe5f7kP5Vyc7p3l/uQ/lS6LH+Rx+H8fZq74yjRI6y851TnLfdZ8q5Oc03y33WfKl0GP8lj8P4+zRoswoMxM71QnZfmT/u/db5Lk5Zj8p8G+SOgxP/0sfh/H2XGLHQTKszYoMcqxji/4N8kxFmXuxdX3K44qOXN6xTjSOSU25LSKS2PPLBmHxxnVf4CkjP8Ah1kwEOmCBUEsZjUEN9Y7CCHU7CkgC7R4LXtLXtDmkUIOBCo2V8xnirpd+kNTH2cKDAOwN8MP1V8Xrf1CAMjj5rzjcYDjX+2jvfok0TXB+b5vF7pWv6+0rtAGO8H5vm8XulLg/N83i90rYkkAY7wfm+bxe6UuD83zeL3StiSQBjvB+b5vF7pS4PzfN4vdK2JJAGO8H5vm8XulLg/N83i90rYkkAY7wfm+bxe6UuD83zeL3StiSQBjvB+b5vF7pS4PzfN4vdK2JJAGO8H5vm8XulLg/N83i90rYkkAY7wfm+bxe6UuD83zeL3StiSQBjvB+b5vF7pS4PzfN4vdK2JJAGO8H5vm8XulLg/N83i90rYkkAY7wfm+bxe6UuD83zeL3StiSQBkUHNecdWkBwp/dRnu0iKo9kfMV5oZh+iMdBl3G2BdgL7K4K+rwa+koA4l4DWNDGNDWgUAGAC8TqSAP//Z"/>
          <p:cNvSpPr>
            <a:spLocks noChangeAspect="1" noChangeArrowheads="1"/>
          </p:cNvSpPr>
          <p:nvPr/>
        </p:nvSpPr>
        <p:spPr bwMode="auto">
          <a:xfrm>
            <a:off x="155575" y="-1371600"/>
            <a:ext cx="3067050" cy="2867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3734" name="AutoShape 6" descr="data:image/jpeg;base64,/9j/4AAQSkZJRgABAQAAAQABAAD/2wCEAAkGBxITEhUTExIWFRUXFxcVFRUVGBcXFhUVFRIWFhUSFRUYHSggGBolGxUVITEhJSkrLi4uFx8zODMtNygtLisBCgoKDg0OGxAQGi0dHx0tLS0tLS0rLS0tLS0rLS0tKy0tLS0tLS0tLS0tLS0tLS0tLS0tLSstNy0tLS0tLSstK//AABEIANkA6AMBIgACEQEDEQH/xAAcAAABBQEBAQAAAAAAAAAAAAAFAAMEBgcCAQj/xABHEAABAgQBBgoGCAQHAAMAAAABAAIDBBEhMQUGEkFRYRY0U1RxcoGSstETIjORodIyc5OisbPB8BQVQlIHIyRDY+HxNUR0/8QAGgEAAwEBAQEAAAAAAAAAAAAAAAECAwQFBv/EACsRAAICAQMDBAIBBQEAAAAAAAABAhEDEiExE0FRBCKh0RUyYRRCYoHwBf/aAAwDAQACEQMRAD8ARIFzhr6NaqOV8+YbKtgN0z/e6oZruALuud2C5/xDynow2wWm7jpPocGgWY4DbUHsVBYwuIABJJoALkkmwA1oAscfPiadSno2U/tZj06RPw2pnhnOco3uM8lBGb83zWP9lE+Ve8HZzmkx9jE+VK0PSybwznOUb3GeSXDOc5RvcZ5KFwcnOaTH2MT5UuDs5zSY+xifKnYUybwznOUb3GeSXDOc5RvcZ5KFwenOaR/sonypcHJzmkx9jE+VFhpZN4ZznKN7jPJLhnOco3uM8lC4OznNJj7GJ8qXB6b5rH+yifKlaDSybwznOUb3GeSXDOc5RvcZ5KCc35vmsf7KJ8q8/kM1zaP9lE8kWg0vwT+Gc5yje4zyS4ZznKN7jPJQP5DNc1j/AGT/ACXJyJM82jfZP8k7QaX4CPDOc5RvcZ5JcM5zlG9xnkhn8omOQi9x/kvBkmPyMXuO8krQ9MvAU4ZznKN7jPJLhnOco3uM8kOGRJk4S8b7N/kvTkKa5tH+yf5J2LSwhwznOUb3GeSXDOc5RvcZ5If/ACOa5tG+yf5JfyOa5tG+yf5ICmEOGc5yje4zyS4ZznKN7jPJD/5FNc2j/ZP8l7/IZrm0f7KJ5JWFMn8M5zlG9xnklwznOUb3GeSHnIU1zaP9k/yXDskTAxgRR0w3+SLQaWE+Gc5yje4zyXvDOc5RvcZ5IN/AReTf3XeS7GTIx/2Yncd5ItBpYbgZ8TTa19G/rMpTo0CPijmSc+ob6Njt0DhptuzDEjFt+nFUn+VR+Ridx3kor2lpIIoRYg4g6wQiwaaNva4EVFwbgjChwNUlUP8AD7KdYboDjdp0mVIu0gVY0G9i0ntSTEV3Pw/6x/VZ4AoGbnGpf66F+a1T8/OOP6rPAFAzc41L/XwvzWpPgceT6EhCic00yxy60VwJHvjpi1SJTFCF6XEKroXTs9cSuTHcAl6WqkSsnp/SNAldldPTuyGMoAC+KiRZ6uCMRZSHWza0260i1oFNBvSiv5LS/grcbKL64FNNnXDEopNBu5B52YYFLNYpLsexcrDaosXKVbBQXxGm5NFJkxD0hcISsblEehSrnqbByQ4XpVEZRgFMEUYBqV+1ES93AEhy8QW0Sn3wnUvUdKsMEBeRoAOKdIyaV1RWHOpZeUJRiPJN2Jt0uBgFN0V0EQYIOtOucn3WNaKNEB2US1JmcsdcDcR1VBmodlMUeYUtULnYpuU4Og/S1FPy0f32opuW5arSNdLIDJRz2tP4Kmric/EqDznj4a9qy/K3t4v1j/GVpEJ4O/8A7Flm+VfbRfrH+MrT0uzZz+t4QXzD44zqv/LKS8zD44zqv8BSXYcAs/OOP6rPAEPzc41L/XQvzWohn5xx/VZ4AoGbfG5f6+F+a1J8DjyfQMKHUqYIFBdcyrApceg3ri7H0EeSJFiEN0aVOoryDk97xU4bFJbKOI013CiRW3wCK8mjlS9nJ5CDGAgtumyBjVMR3ONTVRJia0Rioci1DuSJibDUKnMrtAxQDK2VjcNugT4pcbk+9JJsJ5IxWwZnss1wKHicFbmqgG5XJcnoRlrcuSdNTlT6ooAmRM1xTK5V0Afydlh8PW1w2GtUayfnC02d6p34KjB+pPCZc0UxG8V9ylpgp12NVk5xrrggqYHVWW5Ly0+GbYbMB7lbpDONjh6x0TvStrkvZlhcEzQKLCn2OwcCnvSgqdSZoonJN9yiTDdamtNlEeDWhw1JN0NxIb8CKdqbe1TolqhRiFSZhOPcETrMVSZn/LjEbb+9XqcHuVIzks9ruxaQ8HFn23CMnEtvH/o7aqgZYdWPGP8AyRPGVcsnxKkb/wAVTMrH/Pi/WP8AGVrgVNnL6p2kFsw+OM6r/AUksw+OM6r/AAFJdJxCz844/qs8AUDNw/6uX+uhfmtU/Pzjj+qzwBQM3D/qpf66F+a1J8FR5R9CQIxTjpmpqU22M2lQo0Wi8xs+mxxTJ7Zt2002LiYngMShsSMWhBZ+e1kocmW4xW4XncstAKrM9lRz8DQKHGeXG/7C4eaD94KtJlLJ4GIrkyHfFeRXXXBetEZPdjheFyE2XLxr6JgtiSAm3BdsIOtNx7WCCrPKpwio2KOnGuKCTpoopkF2pMY/qp0m1rhStD+7qWhpjssxwux19mCOSU48fSHahMSWIG/Udu9WPIuVYWgGRbPGsjEarrLSr3CWScFcdyZLzIK9jGyYjwgCHMNjqSeSRiho3x5FNWdB9Qo8xTavGONSmppwpvUphkRDmTUFUvOltGg7CrlGiWw1KmZ1/R7fxW+Je4871H6sjZPi2B2UVYyp7aLTlH+MqwZOwG9Vyf8AaP6zvEV0417mefldwQazD44zqv8AAUksw+OM6r/AUlsc4s/OOP6rPAEOze41L/XQvzGojn5xx/VZ4Ah2QD/qYH10P8xqT4HHlG8MArTSUSJMUJCYdGqm3morTBeZV8H08ZUkNzk5qQefNSN11NL61FKAXqhkWY0nH3BNbEZJ3seup+vbsUeYcpL20FaqDGPrBWuTJihQA7aTuwHQVzFlSAaHD9+9EIWC7a0AV9yeohNgKh2b+xcV3FG6ApmPDGjcWVKSHbBTXb10XHZUJ6VlWk7f3rT8EB0RpFaYVrao3JspMiMO4qXLyj4ldFpIFLbFZJHJtaHtwR6SyW0XpQjWkZvMkUWFLusC0jVcEIlKSRDgDibHctDZJNeAHCo/fuQLLeSyxzTSxJANtvqiu3pRyhLLqdAljC0UIJ3bFKGSg8YLokO1esMRelheisOTJOkNuNxr3rNovq6VZUXRIkFwuXNBwN6KW3KTXCuz4bqK3/yuC9pqPWOyhHxQHKGQw2tAKbgsZuSeytDh6mHHDILH1qU1MVonWi1E2G1qEdzpbtEB4Ou+1VLOz6PardGZQm9aKpZ0n1e1dOPk8/1P6sgZMFgq1P8AtH9d3iKtMgyzdW/dRVbKPtYnXd4iumH7M87L+qDOYfHGdV/gKSWYfHGdV/gKS1MBZ+ccf1WeAIbkEf6mB9dD/MaiWfnHH9VngCG5B4zA+uh/mNSfA48mvx4ThhcfFD44drqiURxrVQo0w6tB0LztrPoot0NPj0YQQhzRQVK6yzONZQFwFBU1+CrE3lmI8gMAAwG3p3K4wcmc88qgyyxIw0e1R5Q6TiTgP1UJj/Vua0x/VPQX0b038k9NFOewSLxtXTXA3Bw+CgQHqSGtO4jDes2giOMqbrr0BdbD94hcykqSe3HYj0vk92oV1a8U0OTpAnJ2S3Ykbt5uu5uV0XNaGgU+kKa1b4Um4aOiQKGrgf6gMQCo2V4QL2aVACCQNYFaAkrRvaxYpe4jZNm2Nhho9pgGuBIrquFa5FnqguIdr9UGgrv2oFJQwypa0uiV9SlwBomtq6xW+5WbJkmQ24oTQu322JxVqyM6it0OiGcW+sdlv3VKYYIjC1wNDiDiNifewClRXeunAE/iobOUp09k2tdDS0xiHUGkNoI1ojIzoMEGoFBouaTQhwtdGJiCD/Tf49FlSc63xB6hhtaajSiG9W1xpROStbGsXr2CcjnGwxvRaVSfonUTsB2o9NuBZU/uyyTLsu+AWlwNxUaOo0qLmlEPg5xzTYb4JiHQcKU+kQCTUAm4NCs4QkE4x5RcZDKkOM+IGf0uI6QTZw3Ka6FtWY5FykYccOFA0+qQdnZ0LUIEQPYCNYqjJDSztwZNUaB07Cofo+ZVOzkZ6p6cNl1oE7cAAUOupue3UFRs5oPqnbX9dqqDpoxz24sHSjbDG37oqllE/wCbE67/ABFW+DFsBsxVPyh7WJ13eIrrx8s8rL+qDOYfHGdV/gKSWYfHGdV/gKS1MBZ+ccf1WeAIbkDjMD66F+Y1Es/OOP6rPAEOzfH+qgfXQvzGoY48m0ulw6xIruQxsmNO5OKIxYZH7ookR1Klec3ufQxtIzjL8wTNRCRUB1KbgmoMy0agE3OnSe9xxLj+Kim5XZFbHkym4ybCIyg0mlDTdrUwTNb4IJAFDhXYFbck5tx4o0zRjbUJvWuoAFTJJFwnJ8jUmS5H5CRLtWNMVJkM1y3+tp6bfDEI7KZGMNwaNIA0wdpDf6xuAuZ02dMZ0MyeSHto4N0sAQDQ01kVsjktk5rASXaAdqcQL7q3ruC9gyOnYE0FjWwB3k3K6ZkxoPrXOlUAE+7GoCaVEuTaI4lQYh9KS5gZotOHrk3cANdNqbyxKmJoaFPUa6ulYnC1EefKsOiA29a+oMKbNnSpDJAtB0aB2ogAuFtdbfBEnsEcji7QDyVMsg0owmJrc4gNrrApq7EWiTkbH1Gg7vcLm6kfwtKVINKHZU9ieEvXUB+9qal2M5yt2wU6NGdrdjqbQU19uwKNNQiGkuJJ6fhii03o+zJFaV0a0sNdAh0WFW+6ldytJMUVYBnIzjUOqWm1MS3eEPmp8UbcvAxbFOl7iKUHarHFk66rdGHSUKynk9hH0ACMaVuN4qmzdQQOyxPQZhrYYYQRbEHROAFcSN6q2Vc2ozTolgFAXWvbeiU7DdBcIkIULSCK+sN4O0HAgqxwmiM4FuiC4B4qaA1AOjXp1KaKjHTyZ/JZBimKBo00aOdUaibCm+hVzyEwsboVww6FOe4MLnHFztE0wAAIF9iimPcU/v8AhhRE1a3KxyakT4kN3/evsVTzpljoOtTZt9+1XXRNFWs4oRIcO1c62ZtlVopkPAfj5KozvtH9Z3iKtsGvx/6VTn/av67vEV3YuWeJm4QZzD44zqv8BSSzD44zqv8AAUlsYCz844/qs8AQ/N3jUv8AXQvzGohn5xx/VZ4Ah+bxpNS5/wCaF+Y1J8DjybhMNrrQLLHqQnkHBrvwR57tK5A7FXs6oZ/h4hGwnsXnf3H0D2gZk6JZKBDJNk2wEmg1q15HyUaV0Seyy7m6PJxQ6j3Os3shBzgSa7qLS8kyOgLBlSLAsFqaxW1RWqAZOlmtoA2hVjkpgihNHasdG+NFk5WdcoUtg5BiAtAcG1xFGUNKXpvTsOVAoWgDaSADQ7Qm2xKiuFBcXPQKnXuROCRQbD8N6xlFLdGV0Mtlb2qd5woME5Clhck0rY7TTC+wKWcLUAxOroCUGDUVoBXttuKSVhrI38KDUNNN5uTQ4nzUr0dLW3p0tp0JN2BFbEuQx6M1wTkZtG7E7DCYmmV/8/d1pGJN2wVMgVwuRjatOlNOh1rs2fsqUYQrWm6v/iToOlt7NS0o6YukQnQ9g/QKFGlQQTXWf+uxGRBoKY6v2VFdCthtw379aXJSZXcpZNqD6vvtfbVDJAmE8QyMTRtTQVO0/vUrLMy2lTGp21r7sB0oZOSLHNIJo7bhQ7RtU9y2rQHnyQ1wIoWuoRrB1hMwwCytaO0qUOzV8U49h0tA3odIu/uqbJgv0S630dR2E4pyJi6os0A+qCVCy3Ca5lWsNLtNTg7Rr+hTkvEq0Lp0VzQSAaEg1oCA5oNKg9KxXBpO+TLXN9YitL3VSnvaP6zvEVbZ3S9M+puXHVWtb1KqM57R/Wd4iuvEeTme4bzD44zqv8BSSzD44zqv8BSWpgLPzjj+qzwBQc2uNy1eXhfmtU7Pzjj+qzwBD83uNS/10L8xqGNcm7TjQ0kNNb4jBBcr1cwjaKHtVhyw1rS01FSASBgNSAZRB2WXntUz34ytGe5DyRWLonUT7gVocpk5jW1uT8K9OtB835MOmYhNmg1G8nUrpLQC69LA68Aui2+TFQUdkQ4OSyQDbdTYiEtk+lDpdpFvdrUg3PQpAZWxOGCKQOLZwGkbL7Mfep0Gbc2jQ0u7TVNsg0XbWa6+5FInpIkNyoBQPhkbwaolAnoRAo8V32KBxIddS4e2mAqaJaF2JlhVB+NNMaKm7aipN8aip3VTsCKHCo14FVaHlB7TR1XClN4FT78SpjZ2GMBjewOKzepdiJYWtiwl1tldmJTMyNEV2fuwQcTrTTG2GK6OUQcS749qak/BHSaJbgSbHH3dB2rwHaRrsBq3HpTImAdf4pBoP/qbn/A7aJMMGuNugD8LpuOwYW3LkA3Nbm2JSiQ64k+9CyIFLeyHEhVxtjjid4GxQ3y7ddBSxFqUxGJqUVbLAVpYnHeuXSQNd9uxJzRqs1FSyjJ1ILbPFbW7BQFVfKD3el0SCDYkblqTcmMAoBToND0VxUeLm9Ad9KGTv0ilr2B5Y3ZVJN3qjoTkV3quN6DGm+1Nytbc34Oph95XRyHBpTQtsqb9N1CKl6iLVGDZRiOEZ9zQn8cFUJz2j+s7xFfTMTMqRJ0nSzC7aa+a+dM6ILWTkyxoo1seM1oGoCK4Ae5dWKVnm5fJNzD44zqv8BSSzD44zqv8BSWxiLPzjj+qzwBC8jOpHgnZEhn3PCKZ+ccf1WeAIRkv20P6xnjCT4HHk3OE70w0nOpotx2muCbmQC2ygZEmCRoVADrX1b0Zgw2NcWfTpYkYYWXA0e7iBOQ5XRjOrYOuT0f0q1VoAB007EFc0YgGmzWnYMSht2raMk1Q5QadhKE441U6RvUqAyHUNoKHZuRVpo0BUND0Ep7QGpR9Ogqu4T7XTE4s6dtTERqerRNEoY4jXoxiVyxt8MVIYKrrRrqwQU2NthEmhopEWE3R1VUcxDXCy9iP2J9iXFtnJFjvXMEkEiq9hxa2ovYbnVw3KdhPGu5KbONGI7QpsFzXYFB3C9Krxnq0pWoN1DgjGXp/Ae9EvfRIZK5YoSHNrTYisCbhO10OwrOqOaeKceUL0WxemEn2mGdaTnM2/FOkY7kf0a90U7pM2/FcGLD2/FK0FMac0L5Rzy/+QnP/ANMf896+r/Sw9q+UM8TWfnCOcx/z3rb07uzPL2JOYfHGdV/gKSWYfHGdV/gKS6TEWfnHH9VngCEZL9tD+sZ4wi+fnHH9VngCEZMNI0M/8jPGEnwNcmlSDy1w6VYZeYq4313VTL76W+qLwI1xQrglwezgduiztocF22GFBlYqIwFMWehSoIZOiaTgDqCkxH3ohtxdtimoM2b1xXRq2MY4/cFYxFbGqdBw2Ib6TWpRmBQIUi3AkRXX3LxzkwJi1FIhAPFqWTuyGtK3HIb6Cq49LXBPzUs4Bu06lGjyURgDnAdl1W5nGUJd+TsRaCmtRnRqWXuhUVNlHjFS5G8Iqx5uJuu3Rq2Bpt3qJ6ai5dFoQUrKeOyXpaxqS9PSnTVRP4i5oo0WYrZKxaPJPhzHrOIpcUUeNFx6KVUZk6Q0tGBvv96iTMz8cVLdho5BmUdKrw2I8ECv0jjRVd5nHOo2NEoNekVYZmLpPc0bMelSZaVDQmqMpQsrET+OaPbRO8ULmsqTjcY0T3lXqZKC5RhgjBCa8ETxWuCmxc4Zsf77/egExFLnOc41LiSSdZJqSiuW4ei+gQdy6oJVseHltSaZYMw+OM6r/AUksw+OM6r/AAFJUZiz844/qs8AQfJvtYfXZ4gjGfnHH9VngCDSHtGddviCGNcl7DgVNkotuhDWxApMtEAO4rio9GEqZZpOYsi0vEtiqvJRqI1KOWXc9iDUohtsWyZjs0hsKbDwBjdeNft9ypMaic+mc2xwT7JjeuS2qbfLbFQ7JXpwnIUxeqFxILhvXUu5xNKI4K9rW4ajZReTXS/RenLD8HGvSgkSNTFNvj0x1qtUhLFj8IMGdJxw1bl36xApdC2TA0cUn5ULBQYainfkUv8AFBqDL63kAKJlCMwfRugoykX1Jd0JRnFxFL7U+2xi7UtyX/FhpteuK5jZRYALaqJhssdZ9y9dLt1qbSHvJnLo4pUe5Rnue6tbV+AUrRAXLnBTZaiNS0uGjftTr3FMOj0TEeZQNnky8UQSdjKTNTOpBZ+PYoSsyySqJWcuPrEQlylzkTSeSojl2rZHzmR3NssGYfHGdV/gKSWYfHGdV/gKSZAs/OOP6rPAEFkfaM67fEFc/wDEbJgo2YaBUkMfiSfV9U7AAG07QqRDJBBGIII6cQgC6uFOhdw32VT/AJvG/v8Ag3yXgyvGH9fwb5LHpM6Osi/yUVHZaNZZNDy3HGET4N8k+3OWbGEb7rPlUPA2dmH18YKmma6yKu/SLIm51Tg/3vus+Ve8Lp3l/uQ/lS/p35Oj8pj8P4+zZBEKkaOF1i4zynuX+5D+VIZ6T/OD3Ifyp9B+Rfk8fh/H2bjDjkMpQXTQbrBoVivDaf5x9yF8qXDaf5x9yF8qrpSF+RxeH8fZsvoQ43969nZfSpWlrCixl2e0+f8A7H3IXyrzhtP84Pch/KjosX5HH4fx9mtOkxqK4fLDWVk5z0n+cfch/KvOGM9y57kP5Uuix/ksfh/H2auJZoT8MgLIDnjPcv8Ach/KlwvnuX+5D+VPpS8i/IYvD/7/AGbC6Km3RlkXDCe5f7kP5Vyc7p3l/uQ/lS6LH+Rx+H8fZq74yjRI6y851TnLfdZ8q5Oc03y33WfKl0GP8lj8P4+zRoswoMxM71QnZfmT/u/db5Lk5Zj8p8G+SOgxP/0sfh/H2XGLHQTKszYoMcqxji/4N8kxFmXuxdX3K44qOXN6xTjSOSU25LSKS2PPLBmHxxnVf4CkjP8Ah1kwEOmCBUEsZjUEN9Y7CCHU7CkgC7R4LXtLXtDmkUIOBCo2V8xnirpd+kNTH2cKDAOwN8MP1V8Xrf1CAMjj5rzjcYDjX+2jvfok0TXB+b5vF7pWv6+0rtAGO8H5vm8XulLg/N83i90rYkkAY7wfm+bxe6UuD83zeL3StiSQBjvB+b5vF7pS4PzfN4vdK2JJAGO8H5vm8XulLg/N83i90rYkkAY7wfm+bxe6UuD83zeL3StiSQBjvB+b5vF7pS4PzfN4vdK2JJAGO8H5vm8XulLg/N83i90rYkkAY7wfm+bxe6UuD83zeL3StiSQBjvB+b5vF7pS4PzfN4vdK2JJAGO8H5vm8XulLg/N83i90rYkkAY7wfm+bxe6UuD83zeL3StiSQBkUHNecdWkBwp/dRnu0iKo9kfMV5oZh+iMdBl3G2BdgL7K4K+rwa+koA4l4DWNDGNDWgUAGAC8TqSAP//Z"/>
          <p:cNvSpPr>
            <a:spLocks noChangeAspect="1" noChangeArrowheads="1"/>
          </p:cNvSpPr>
          <p:nvPr/>
        </p:nvSpPr>
        <p:spPr bwMode="auto">
          <a:xfrm>
            <a:off x="155575" y="-1371600"/>
            <a:ext cx="3067050" cy="2867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3736" name="AutoShape 8" descr="data:image/jpeg;base64,/9j/4AAQSkZJRgABAQAAAQABAAD/2wCEAAkGBxITEhUTExIWFRUXFxcVFRUVGBcXFhUVFRIWFhUSFRUYHSggGBolGxUVITEhJSkrLi4uFx8zODMtNygtLisBCgoKDg0OGxAQGi0dHx0tLS0tLS0rLS0tLS0rLS0tKy0tLS0tLS0tLS0tLS0tLS0tLS0tLSstNy0tLS0tLSstK//AABEIANkA6AMBIgACEQEDEQH/xAAcAAABBQEBAQAAAAAAAAAAAAAFAAMEBgcCAQj/xABHEAABAgQBBgoGCAQHAAMAAAABAAIDBBEhMQUGEkFRYRY0U1RxcoGSstETIjORodIyc5OisbPB8BQVQlIHIyRDY+HxNUR0/8QAGgEAAwEBAQEAAAAAAAAAAAAAAAECAwQFBv/EACsRAAICAQMDBAIBBQEAAAAAAAABAhEDEiExE0FRBCKh0RUyYRRCYoHwBf/aAAwDAQACEQMRAD8ARIFzhr6NaqOV8+YbKtgN0z/e6oZruALuud2C5/xDynow2wWm7jpPocGgWY4DbUHsVBYwuIABJJoALkkmwA1oAscfPiadSno2U/tZj06RPw2pnhnOco3uM8lBGb83zWP9lE+Ve8HZzmkx9jE+VK0PSybwznOUb3GeSXDOc5RvcZ5KFwcnOaTH2MT5UuDs5zSY+xifKnYUybwznOUb3GeSXDOc5RvcZ5KFwenOaR/sonypcHJzmkx9jE+VFhpZN4ZznKN7jPJLhnOco3uM8lC4OznNJj7GJ8qXB6b5rH+yifKlaDSybwznOUb3GeSXDOc5RvcZ5KCc35vmsf7KJ8q8/kM1zaP9lE8kWg0vwT+Gc5yje4zyS4ZznKN7jPJQP5DNc1j/AGT/ACXJyJM82jfZP8k7QaX4CPDOc5RvcZ5JcM5zlG9xnkhn8omOQi9x/kvBkmPyMXuO8krQ9MvAU4ZznKN7jPJLhnOco3uM8kOGRJk4S8b7N/kvTkKa5tH+yf5J2LSwhwznOUb3GeSXDOc5RvcZ5If/ACOa5tG+yf5JfyOa5tG+yf5ICmEOGc5yje4zyS4ZznKN7jPJD/5FNc2j/ZP8l7/IZrm0f7KJ5JWFMn8M5zlG9xnklwznOUb3GeSHnIU1zaP9k/yXDskTAxgRR0w3+SLQaWE+Gc5yje4zyXvDOc5RvcZ5IN/AReTf3XeS7GTIx/2Yncd5ItBpYbgZ8TTa19G/rMpTo0CPijmSc+ob6Njt0DhptuzDEjFt+nFUn+VR+Ridx3kor2lpIIoRYg4g6wQiwaaNva4EVFwbgjChwNUlUP8AD7KdYboDjdp0mVIu0gVY0G9i0ntSTEV3Pw/6x/VZ4AoGbnGpf66F+a1T8/OOP6rPAFAzc41L/XwvzWpPgceT6EhCic00yxy60VwJHvjpi1SJTFCF6XEKroXTs9cSuTHcAl6WqkSsnp/SNAldldPTuyGMoAC+KiRZ6uCMRZSHWza0260i1oFNBvSiv5LS/grcbKL64FNNnXDEopNBu5B52YYFLNYpLsexcrDaosXKVbBQXxGm5NFJkxD0hcISsblEehSrnqbByQ4XpVEZRgFMEUYBqV+1ES93AEhy8QW0Sn3wnUvUdKsMEBeRoAOKdIyaV1RWHOpZeUJRiPJN2Jt0uBgFN0V0EQYIOtOucn3WNaKNEB2US1JmcsdcDcR1VBmodlMUeYUtULnYpuU4Og/S1FPy0f32opuW5arSNdLIDJRz2tP4Kmric/EqDznj4a9qy/K3t4v1j/GVpEJ4O/8A7Flm+VfbRfrH+MrT0uzZz+t4QXzD44zqv/LKS8zD44zqv8BSXYcAs/OOP6rPAEPzc41L/XQvzWohn5xx/VZ4AoGbfG5f6+F+a1J8DjyfQMKHUqYIFBdcyrApceg3ri7H0EeSJFiEN0aVOoryDk97xU4bFJbKOI013CiRW3wCK8mjlS9nJ5CDGAgtumyBjVMR3ONTVRJia0Rioci1DuSJibDUKnMrtAxQDK2VjcNugT4pcbk+9JJsJ5IxWwZnss1wKHicFbmqgG5XJcnoRlrcuSdNTlT6ooAmRM1xTK5V0Afydlh8PW1w2GtUayfnC02d6p34KjB+pPCZc0UxG8V9ylpgp12NVk5xrrggqYHVWW5Ly0+GbYbMB7lbpDONjh6x0TvStrkvZlhcEzQKLCn2OwcCnvSgqdSZoonJN9yiTDdamtNlEeDWhw1JN0NxIb8CKdqbe1TolqhRiFSZhOPcETrMVSZn/LjEbb+9XqcHuVIzks9ruxaQ8HFn23CMnEtvH/o7aqgZYdWPGP8AyRPGVcsnxKkb/wAVTMrH/Pi/WP8AGVrgVNnL6p2kFsw+OM6r/AUksw+OM6r/AAFJdJxCz844/qs8AUDNw/6uX+uhfmtU/Pzjj+qzwBQM3D/qpf66F+a1J8FR5R9CQIxTjpmpqU22M2lQo0Wi8xs+mxxTJ7Zt2002LiYngMShsSMWhBZ+e1kocmW4xW4XncstAKrM9lRz8DQKHGeXG/7C4eaD94KtJlLJ4GIrkyHfFeRXXXBetEZPdjheFyE2XLxr6JgtiSAm3BdsIOtNx7WCCrPKpwio2KOnGuKCTpoopkF2pMY/qp0m1rhStD+7qWhpjssxwux19mCOSU48fSHahMSWIG/Udu9WPIuVYWgGRbPGsjEarrLSr3CWScFcdyZLzIK9jGyYjwgCHMNjqSeSRiho3x5FNWdB9Qo8xTavGONSmppwpvUphkRDmTUFUvOltGg7CrlGiWw1KmZ1/R7fxW+Je4871H6sjZPi2B2UVYyp7aLTlH+MqwZOwG9Vyf8AaP6zvEV0417mefldwQazD44zqv8AAUksw+OM6r/AUlsc4s/OOP6rPAEOze41L/XQvzGojn5xx/VZ4Ah2QD/qYH10P8xqT4HHlG8MArTSUSJMUJCYdGqm3morTBeZV8H08ZUkNzk5qQefNSN11NL61FKAXqhkWY0nH3BNbEZJ3seup+vbsUeYcpL20FaqDGPrBWuTJihQA7aTuwHQVzFlSAaHD9+9EIWC7a0AV9yeohNgKh2b+xcV3FG6ApmPDGjcWVKSHbBTXb10XHZUJ6VlWk7f3rT8EB0RpFaYVrao3JspMiMO4qXLyj4ldFpIFLbFZJHJtaHtwR6SyW0XpQjWkZvMkUWFLusC0jVcEIlKSRDgDibHctDZJNeAHCo/fuQLLeSyxzTSxJANtvqiu3pRyhLLqdAljC0UIJ3bFKGSg8YLokO1esMRelheisOTJOkNuNxr3rNovq6VZUXRIkFwuXNBwN6KW3KTXCuz4bqK3/yuC9pqPWOyhHxQHKGQw2tAKbgsZuSeytDh6mHHDILH1qU1MVonWi1E2G1qEdzpbtEB4Ou+1VLOz6PardGZQm9aKpZ0n1e1dOPk8/1P6sgZMFgq1P8AtH9d3iKtMgyzdW/dRVbKPtYnXd4iumH7M87L+qDOYfHGdV/gKSWYfHGdV/gKS1MBZ+ccf1WeAIbkEf6mB9dD/MaiWfnHH9VngCG5B4zA+uh/mNSfA48mvx4ThhcfFD44drqiURxrVQo0w6tB0LztrPoot0NPj0YQQhzRQVK6yzONZQFwFBU1+CrE3lmI8gMAAwG3p3K4wcmc88qgyyxIw0e1R5Q6TiTgP1UJj/Vua0x/VPQX0b038k9NFOewSLxtXTXA3Bw+CgQHqSGtO4jDes2giOMqbrr0BdbD94hcykqSe3HYj0vk92oV1a8U0OTpAnJ2S3Ykbt5uu5uV0XNaGgU+kKa1b4Um4aOiQKGrgf6gMQCo2V4QL2aVACCQNYFaAkrRvaxYpe4jZNm2Nhho9pgGuBIrquFa5FnqguIdr9UGgrv2oFJQwypa0uiV9SlwBomtq6xW+5WbJkmQ24oTQu322JxVqyM6it0OiGcW+sdlv3VKYYIjC1wNDiDiNifewClRXeunAE/iobOUp09k2tdDS0xiHUGkNoI1ojIzoMEGoFBouaTQhwtdGJiCD/Tf49FlSc63xB6hhtaajSiG9W1xpROStbGsXr2CcjnGwxvRaVSfonUTsB2o9NuBZU/uyyTLsu+AWlwNxUaOo0qLmlEPg5xzTYb4JiHQcKU+kQCTUAm4NCs4QkE4x5RcZDKkOM+IGf0uI6QTZw3Ka6FtWY5FykYccOFA0+qQdnZ0LUIEQPYCNYqjJDSztwZNUaB07Cofo+ZVOzkZ6p6cNl1oE7cAAUOupue3UFRs5oPqnbX9dqqDpoxz24sHSjbDG37oqllE/wCbE67/ABFW+DFsBsxVPyh7WJ13eIrrx8s8rL+qDOYfHGdV/gKSWYfHGdV/gKS1MBZ+ccf1WeAIbkDjMD66F+Y1Es/OOP6rPAEOzfH+qgfXQvzGoY48m0ulw6xIruQxsmNO5OKIxYZH7ookR1Klec3ufQxtIzjL8wTNRCRUB1KbgmoMy0agE3OnSe9xxLj+Kim5XZFbHkym4ybCIyg0mlDTdrUwTNb4IJAFDhXYFbck5tx4o0zRjbUJvWuoAFTJJFwnJ8jUmS5H5CRLtWNMVJkM1y3+tp6bfDEI7KZGMNwaNIA0wdpDf6xuAuZ02dMZ0MyeSHto4N0sAQDQ01kVsjktk5rASXaAdqcQL7q3ruC9gyOnYE0FjWwB3k3K6ZkxoPrXOlUAE+7GoCaVEuTaI4lQYh9KS5gZotOHrk3cANdNqbyxKmJoaFPUa6ulYnC1EefKsOiA29a+oMKbNnSpDJAtB0aB2ogAuFtdbfBEnsEcji7QDyVMsg0owmJrc4gNrrApq7EWiTkbH1Gg7vcLm6kfwtKVINKHZU9ieEvXUB+9qal2M5yt2wU6NGdrdjqbQU19uwKNNQiGkuJJ6fhii03o+zJFaV0a0sNdAh0WFW+6ldytJMUVYBnIzjUOqWm1MS3eEPmp8UbcvAxbFOl7iKUHarHFk66rdGHSUKynk9hH0ACMaVuN4qmzdQQOyxPQZhrYYYQRbEHROAFcSN6q2Vc2ozTolgFAXWvbeiU7DdBcIkIULSCK+sN4O0HAgqxwmiM4FuiC4B4qaA1AOjXp1KaKjHTyZ/JZBimKBo00aOdUaibCm+hVzyEwsboVww6FOe4MLnHFztE0wAAIF9iimPcU/v8AhhRE1a3KxyakT4kN3/evsVTzpljoOtTZt9+1XXRNFWs4oRIcO1c62ZtlVopkPAfj5KozvtH9Z3iKtsGvx/6VTn/av67vEV3YuWeJm4QZzD44zqv8BSSzD44zqv8AAUlsYCz844/qs8AQ/N3jUv8AXQvzGohn5xx/VZ4Ah+bxpNS5/wCaF+Y1J8DjybhMNrrQLLHqQnkHBrvwR57tK5A7FXs6oZ/h4hGwnsXnf3H0D2gZk6JZKBDJNk2wEmg1q15HyUaV0Seyy7m6PJxQ6j3Os3shBzgSa7qLS8kyOgLBlSLAsFqaxW1RWqAZOlmtoA2hVjkpgihNHasdG+NFk5WdcoUtg5BiAtAcG1xFGUNKXpvTsOVAoWgDaSADQ7Qm2xKiuFBcXPQKnXuROCRQbD8N6xlFLdGV0Mtlb2qd5woME5Clhck0rY7TTC+wKWcLUAxOroCUGDUVoBXttuKSVhrI38KDUNNN5uTQ4nzUr0dLW3p0tp0JN2BFbEuQx6M1wTkZtG7E7DCYmmV/8/d1pGJN2wVMgVwuRjatOlNOh1rs2fsqUYQrWm6v/iToOlt7NS0o6YukQnQ9g/QKFGlQQTXWf+uxGRBoKY6v2VFdCthtw379aXJSZXcpZNqD6vvtfbVDJAmE8QyMTRtTQVO0/vUrLMy2lTGp21r7sB0oZOSLHNIJo7bhQ7RtU9y2rQHnyQ1wIoWuoRrB1hMwwCytaO0qUOzV8U49h0tA3odIu/uqbJgv0S630dR2E4pyJi6os0A+qCVCy3Ca5lWsNLtNTg7Rr+hTkvEq0Lp0VzQSAaEg1oCA5oNKg9KxXBpO+TLXN9YitL3VSnvaP6zvEVbZ3S9M+puXHVWtb1KqM57R/Wd4iuvEeTme4bzD44zqv8BSSzD44zqv8BSWpgLPzjj+qzwBQc2uNy1eXhfmtU7Pzjj+qzwBD83uNS/10L8xqGNcm7TjQ0kNNb4jBBcr1cwjaKHtVhyw1rS01FSASBgNSAZRB2WXntUz34ytGe5DyRWLonUT7gVocpk5jW1uT8K9OtB835MOmYhNmg1G8nUrpLQC69LA68Aui2+TFQUdkQ4OSyQDbdTYiEtk+lDpdpFvdrUg3PQpAZWxOGCKQOLZwGkbL7Mfep0Gbc2jQ0u7TVNsg0XbWa6+5FInpIkNyoBQPhkbwaolAnoRAo8V32KBxIddS4e2mAqaJaF2JlhVB+NNMaKm7aipN8aip3VTsCKHCo14FVaHlB7TR1XClN4FT78SpjZ2GMBjewOKzepdiJYWtiwl1tldmJTMyNEV2fuwQcTrTTG2GK6OUQcS749qak/BHSaJbgSbHH3dB2rwHaRrsBq3HpTImAdf4pBoP/qbn/A7aJMMGuNugD8LpuOwYW3LkA3Nbm2JSiQ64k+9CyIFLeyHEhVxtjjid4GxQ3y7ddBSxFqUxGJqUVbLAVpYnHeuXSQNd9uxJzRqs1FSyjJ1ILbPFbW7BQFVfKD3el0SCDYkblqTcmMAoBToND0VxUeLm9Ad9KGTv0ilr2B5Y3ZVJN3qjoTkV3quN6DGm+1Nytbc34Oph95XRyHBpTQtsqb9N1CKl6iLVGDZRiOEZ9zQn8cFUJz2j+s7xFfTMTMqRJ0nSzC7aa+a+dM6ILWTkyxoo1seM1oGoCK4Ae5dWKVnm5fJNzD44zqv8BSSzD44zqv8BSWxiLPzjj+qzwBC8jOpHgnZEhn3PCKZ+ccf1WeAIRkv20P6xnjCT4HHk3OE70w0nOpotx2muCbmQC2ygZEmCRoVADrX1b0Zgw2NcWfTpYkYYWXA0e7iBOQ5XRjOrYOuT0f0q1VoAB007EFc0YgGmzWnYMSht2raMk1Q5QadhKE441U6RvUqAyHUNoKHZuRVpo0BUND0Ep7QGpR9Ogqu4T7XTE4s6dtTERqerRNEoY4jXoxiVyxt8MVIYKrrRrqwQU2NthEmhopEWE3R1VUcxDXCy9iP2J9iXFtnJFjvXMEkEiq9hxa2ovYbnVw3KdhPGu5KbONGI7QpsFzXYFB3C9Krxnq0pWoN1DgjGXp/Ae9EvfRIZK5YoSHNrTYisCbhO10OwrOqOaeKceUL0WxemEn2mGdaTnM2/FOkY7kf0a90U7pM2/FcGLD2/FK0FMac0L5Rzy/+QnP/ANMf896+r/Sw9q+UM8TWfnCOcx/z3rb07uzPL2JOYfHGdV/gKSWYfHGdV/gKS6TEWfnHH9VngCEZL9tD+sZ4wi+fnHH9VngCEZMNI0M/8jPGEnwNcmlSDy1w6VYZeYq4313VTL76W+qLwI1xQrglwezgduiztocF22GFBlYqIwFMWehSoIZOiaTgDqCkxH3ohtxdtimoM2b1xXRq2MY4/cFYxFbGqdBw2Ib6TWpRmBQIUi3AkRXX3LxzkwJi1FIhAPFqWTuyGtK3HIb6Cq49LXBPzUs4Bu06lGjyURgDnAdl1W5nGUJd+TsRaCmtRnRqWXuhUVNlHjFS5G8Iqx5uJuu3Rq2Bpt3qJ6ai5dFoQUrKeOyXpaxqS9PSnTVRP4i5oo0WYrZKxaPJPhzHrOIpcUUeNFx6KVUZk6Q0tGBvv96iTMz8cVLdho5BmUdKrw2I8ECv0jjRVd5nHOo2NEoNekVYZmLpPc0bMelSZaVDQmqMpQsrET+OaPbRO8ULmsqTjcY0T3lXqZKC5RhgjBCa8ETxWuCmxc4Zsf77/egExFLnOc41LiSSdZJqSiuW4ei+gQdy6oJVseHltSaZYMw+OM6r/AUksw+OM6r/AAFJUZiz844/qs8AQfJvtYfXZ4gjGfnHH9VngCDSHtGddviCGNcl7DgVNkotuhDWxApMtEAO4rio9GEqZZpOYsi0vEtiqvJRqI1KOWXc9iDUohtsWyZjs0hsKbDwBjdeNft9ypMaic+mc2xwT7JjeuS2qbfLbFQ7JXpwnIUxeqFxILhvXUu5xNKI4K9rW4ajZReTXS/RenLD8HGvSgkSNTFNvj0x1qtUhLFj8IMGdJxw1bl36xApdC2TA0cUn5ULBQYainfkUv8AFBqDL63kAKJlCMwfRugoykX1Jd0JRnFxFL7U+2xi7UtyX/FhpteuK5jZRYALaqJhssdZ9y9dLt1qbSHvJnLo4pUe5Rnue6tbV+AUrRAXLnBTZaiNS0uGjftTr3FMOj0TEeZQNnky8UQSdjKTNTOpBZ+PYoSsyySqJWcuPrEQlylzkTSeSojl2rZHzmR3NssGYfHGdV/gKSWYfHGdV/gKSZAs/OOP6rPAEFkfaM67fEFc/wDEbJgo2YaBUkMfiSfV9U7AAG07QqRDJBBGIII6cQgC6uFOhdw32VT/AJvG/v8Ag3yXgyvGH9fwb5LHpM6Osi/yUVHZaNZZNDy3HGET4N8k+3OWbGEb7rPlUPA2dmH18YKmma6yKu/SLIm51Tg/3vus+Ve8Lp3l/uQ/lS/p35Oj8pj8P4+zZBEKkaOF1i4zynuX+5D+VIZ6T/OD3Ifyp9B+Rfk8fh/H2bjDjkMpQXTQbrBoVivDaf5x9yF8qXDaf5x9yF8qrpSF+RxeH8fZsvoQ43969nZfSpWlrCixl2e0+f8A7H3IXyrzhtP84Pch/KjosX5HH4fx9mtOkxqK4fLDWVk5z0n+cfch/KvOGM9y57kP5Uuix/ksfh/H2auJZoT8MgLIDnjPcv8Ach/KlwvnuX+5D+VPpS8i/IYvD/7/AGbC6Km3RlkXDCe5f7kP5Vyc7p3l/uQ/lS6LH+Rx+H8fZq74yjRI6y851TnLfdZ8q5Oc03y33WfKl0GP8lj8P4+zRoswoMxM71QnZfmT/u/db5Lk5Zj8p8G+SOgxP/0sfh/H2XGLHQTKszYoMcqxji/4N8kxFmXuxdX3K44qOXN6xTjSOSU25LSKS2PPLBmHxxnVf4CkjP8Ah1kwEOmCBUEsZjUEN9Y7CCHU7CkgC7R4LXtLXtDmkUIOBCo2V8xnirpd+kNTH2cKDAOwN8MP1V8Xrf1CAMjj5rzjcYDjX+2jvfok0TXB+b5vF7pWv6+0rtAGO8H5vm8XulLg/N83i90rYkkAY7wfm+bxe6UuD83zeL3StiSQBjvB+b5vF7pS4PzfN4vdK2JJAGO8H5vm8XulLg/N83i90rYkkAY7wfm+bxe6UuD83zeL3StiSQBjvB+b5vF7pS4PzfN4vdK2JJAGO8H5vm8XulLg/N83i90rYkkAY7wfm+bxe6UuD83zeL3StiSQBjvB+b5vF7pS4PzfN4vdK2JJAGO8H5vm8XulLg/N83i90rYkkAY7wfm+bxe6UuD83zeL3StiSQBkUHNecdWkBwp/dRnu0iKo9kfMV5oZh+iMdBl3G2BdgL7K4K+rwa+koA4l4DWNDGNDWgUAGAC8TqSAP//Z"/>
          <p:cNvSpPr>
            <a:spLocks noChangeAspect="1" noChangeArrowheads="1"/>
          </p:cNvSpPr>
          <p:nvPr/>
        </p:nvSpPr>
        <p:spPr bwMode="auto">
          <a:xfrm>
            <a:off x="155575" y="-1371600"/>
            <a:ext cx="3067050" cy="2867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3738" name="Picture 10" descr="http://static4.ident.com.br/public-img/user/1/1/1683/content/4238/1263934907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14422"/>
            <a:ext cx="3067050" cy="2867025"/>
          </a:xfrm>
          <a:prstGeom prst="rect">
            <a:avLst/>
          </a:prstGeom>
          <a:noFill/>
        </p:spPr>
      </p:pic>
      <p:pic>
        <p:nvPicPr>
          <p:cNvPr id="73740" name="Picture 12" descr="http://www.medicinanet.com.br/imagens/20160405090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71942"/>
            <a:ext cx="3067050" cy="2562226"/>
          </a:xfrm>
          <a:prstGeom prst="rect">
            <a:avLst/>
          </a:prstGeom>
          <a:noFill/>
        </p:spPr>
      </p:pic>
      <p:pic>
        <p:nvPicPr>
          <p:cNvPr id="73744" name="Picture 16" descr="http://4.bp.blogspot.com/-eu162_XqsLs/VRLZeA8-dGI/AAAAAAAAABk/8QJE8Wx_0vI/s1600/mico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429132"/>
            <a:ext cx="2828925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GOLAN, David E. Princípios de farmacologia: a base fisiopatológica da </a:t>
            </a:r>
            <a:r>
              <a:rPr lang="pt-BR" dirty="0" err="1" smtClean="0"/>
              <a:t>farmacoterapia</a:t>
            </a:r>
            <a:r>
              <a:rPr lang="pt-BR" dirty="0" smtClean="0"/>
              <a:t>. 2. ed. Rio de Janeiro: Guanabara </a:t>
            </a:r>
            <a:r>
              <a:rPr lang="pt-BR" dirty="0" err="1" smtClean="0"/>
              <a:t>Koogan</a:t>
            </a:r>
            <a:r>
              <a:rPr lang="pt-BR" dirty="0" smtClean="0"/>
              <a:t>, 2009.</a:t>
            </a:r>
          </a:p>
          <a:p>
            <a:endParaRPr lang="pt-BR" dirty="0" smtClean="0"/>
          </a:p>
          <a:p>
            <a:r>
              <a:rPr lang="pt-BR" dirty="0" smtClean="0"/>
              <a:t>RANG, H. P; DALE, M. </a:t>
            </a:r>
            <a:r>
              <a:rPr lang="pt-BR" dirty="0" err="1" smtClean="0"/>
              <a:t>Maureen</a:t>
            </a:r>
            <a:r>
              <a:rPr lang="pt-BR" dirty="0" smtClean="0"/>
              <a:t>. </a:t>
            </a:r>
            <a:r>
              <a:rPr lang="pt-BR" dirty="0" err="1" smtClean="0"/>
              <a:t>Rang</a:t>
            </a:r>
            <a:r>
              <a:rPr lang="pt-BR" dirty="0" smtClean="0"/>
              <a:t> &amp; </a:t>
            </a:r>
            <a:r>
              <a:rPr lang="pt-BR" dirty="0" err="1" smtClean="0"/>
              <a:t>Dalle</a:t>
            </a:r>
            <a:r>
              <a:rPr lang="pt-BR" dirty="0" smtClean="0"/>
              <a:t> Farmacologia. 7. ed. Rio de Janeiro, RJ: </a:t>
            </a:r>
            <a:r>
              <a:rPr lang="pt-BR" dirty="0" err="1" smtClean="0"/>
              <a:t>Elsevier</a:t>
            </a:r>
            <a:r>
              <a:rPr lang="pt-BR" dirty="0" smtClean="0"/>
              <a:t>, 2011. 778 p. ISBN 9788535241723</a:t>
            </a:r>
          </a:p>
          <a:p>
            <a:endParaRPr lang="pt-BR" dirty="0" smtClean="0"/>
          </a:p>
          <a:p>
            <a:r>
              <a:rPr lang="pt-BR" dirty="0" smtClean="0"/>
              <a:t>MAFFEI, </a:t>
            </a:r>
            <a:r>
              <a:rPr lang="pt-BR" dirty="0" err="1" smtClean="0"/>
              <a:t>C.M.</a:t>
            </a:r>
            <a:r>
              <a:rPr lang="pt-BR" dirty="0" smtClean="0"/>
              <a:t> Agentes Antifúngicos</a:t>
            </a:r>
          </a:p>
          <a:p>
            <a:endParaRPr lang="pt-BR" dirty="0" smtClean="0"/>
          </a:p>
          <a:p>
            <a:r>
              <a:rPr lang="pt-BR" dirty="0" smtClean="0"/>
              <a:t>MARTINEZ, R. Atualização no uso de agentes antifúngicos. J. bras. </a:t>
            </a:r>
            <a:r>
              <a:rPr lang="pt-BR" dirty="0" err="1" smtClean="0"/>
              <a:t>pneumol</a:t>
            </a:r>
            <a:r>
              <a:rPr lang="pt-BR" dirty="0" smtClean="0"/>
              <a:t>. vol.32 no.5 São Paulo </a:t>
            </a:r>
            <a:r>
              <a:rPr lang="pt-BR" dirty="0" err="1" smtClean="0"/>
              <a:t>Sept</a:t>
            </a:r>
            <a:r>
              <a:rPr lang="pt-BR" dirty="0" smtClean="0"/>
              <a:t>./</a:t>
            </a:r>
            <a:r>
              <a:rPr lang="pt-BR" dirty="0" err="1" smtClean="0"/>
              <a:t>Oct</a:t>
            </a:r>
            <a:r>
              <a:rPr lang="pt-BR" dirty="0" smtClean="0"/>
              <a:t>. 2006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69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Fatores que contribuem para a resistência clínica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4" name="Imagem 3" descr="FARMACOO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8358246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Antifúngico Ideal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- </a:t>
            </a:r>
            <a:r>
              <a:rPr lang="pt-BR" dirty="0"/>
              <a:t>Amplo espectro de atividade;</a:t>
            </a:r>
            <a:br>
              <a:rPr lang="pt-BR" dirty="0"/>
            </a:br>
            <a:r>
              <a:rPr lang="pt-BR" dirty="0"/>
              <a:t>- Ação fungicida ao invés de </a:t>
            </a:r>
            <a:r>
              <a:rPr lang="pt-BR" dirty="0" err="1"/>
              <a:t>fungistática</a:t>
            </a:r>
            <a:r>
              <a:rPr lang="pt-BR" dirty="0"/>
              <a:t>;</a:t>
            </a:r>
            <a:br>
              <a:rPr lang="pt-BR" dirty="0"/>
            </a:br>
            <a:r>
              <a:rPr lang="pt-BR" dirty="0"/>
              <a:t>- Estar disponível em formulações oral e parenteral;</a:t>
            </a:r>
            <a:br>
              <a:rPr lang="pt-BR" dirty="0"/>
            </a:br>
            <a:r>
              <a:rPr lang="pt-BR" dirty="0"/>
              <a:t>- Causar poucas interações medicamentosas;</a:t>
            </a:r>
            <a:br>
              <a:rPr lang="pt-BR" dirty="0"/>
            </a:br>
            <a:r>
              <a:rPr lang="pt-BR" dirty="0"/>
              <a:t>- Ser seguro em doses eficazes;</a:t>
            </a:r>
            <a:br>
              <a:rPr lang="pt-BR" dirty="0"/>
            </a:br>
            <a:r>
              <a:rPr lang="pt-BR" dirty="0"/>
              <a:t>- Ter baixo custo-efetivo.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Diagnóstico de infecções </a:t>
            </a:r>
            <a:r>
              <a:rPr lang="pt-BR" dirty="0" err="1" smtClean="0"/>
              <a:t>fúngicas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-142908" y="1428736"/>
            <a:ext cx="7329510" cy="161448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t-BR" dirty="0"/>
              <a:t>Métodos baseados em culturas</a:t>
            </a:r>
          </a:p>
          <a:p>
            <a:pPr lvl="0"/>
            <a:r>
              <a:rPr lang="pt-BR" dirty="0"/>
              <a:t>Amostras à microscopia óptica</a:t>
            </a:r>
          </a:p>
          <a:p>
            <a:pPr lvl="0"/>
            <a:r>
              <a:rPr lang="pt-BR" dirty="0" smtClean="0"/>
              <a:t>PCR  (Reação em cadeia da </a:t>
            </a:r>
            <a:r>
              <a:rPr lang="pt-BR" dirty="0" err="1" smtClean="0"/>
              <a:t>polimerase</a:t>
            </a:r>
            <a:r>
              <a:rPr lang="pt-BR" dirty="0" smtClean="0"/>
              <a:t>)</a:t>
            </a:r>
            <a:endParaRPr lang="pt-BR" dirty="0"/>
          </a:p>
          <a:p>
            <a:pPr lvl="0"/>
            <a:r>
              <a:rPr lang="pt-BR" i="1" dirty="0"/>
              <a:t>No western </a:t>
            </a:r>
            <a:r>
              <a:rPr lang="pt-BR" i="1" dirty="0" err="1"/>
              <a:t>blot</a:t>
            </a:r>
            <a:endParaRPr lang="pt-BR" dirty="0"/>
          </a:p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C771B1-5C3B-4FF6-862C-68BE41001470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11266" name="AutoShape 2" descr="https://encrypted-tbn2.gstatic.com/images?q=tbn:ANd9GcRHE-bUDnnmxxamSvRL1BLbJ8BEjHBuS67TsXPwvptkyw93jfP9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68" name="Picture 4" descr="http://investigacion-umar-fpo.com.mx/imagenes/ma_1suelopaecilomyc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3143248"/>
            <a:ext cx="3143270" cy="2357453"/>
          </a:xfrm>
          <a:prstGeom prst="rect">
            <a:avLst/>
          </a:prstGeom>
          <a:noFill/>
        </p:spPr>
      </p:pic>
      <p:pic>
        <p:nvPicPr>
          <p:cNvPr id="11270" name="Picture 6" descr="http://4.bp.blogspot.com/-DsvU_wkETkQ/U3y-Jn5eCVI/AAAAAAAADPg/Ik3Qm6w29t4/s1600/P2140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063484"/>
            <a:ext cx="3071834" cy="2794516"/>
          </a:xfrm>
          <a:prstGeom prst="rect">
            <a:avLst/>
          </a:prstGeom>
          <a:noFill/>
        </p:spPr>
      </p:pic>
      <p:pic>
        <p:nvPicPr>
          <p:cNvPr id="11272" name="Picture 8" descr="http://www.scielo.br/img/revistas/rsbmt/v43n5/a21fig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8775" y="1214422"/>
            <a:ext cx="3705225" cy="2305050"/>
          </a:xfrm>
          <a:prstGeom prst="rect">
            <a:avLst/>
          </a:prstGeom>
          <a:noFill/>
        </p:spPr>
      </p:pic>
      <p:pic>
        <p:nvPicPr>
          <p:cNvPr id="11274" name="Picture 10" descr="http://a.abcam.com/ps/datasheet/images/133/ab133989/Sodium-potassium-ATPaseATP5AGAPDHHistone-H3di-methyl-K9-Kits-ab133989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2485" y="3614717"/>
            <a:ext cx="2401515" cy="324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1662</TotalTime>
  <Words>2319</Words>
  <Application>Microsoft Office PowerPoint</Application>
  <PresentationFormat>Apresentação na tela (4:3)</PresentationFormat>
  <Paragraphs>455</Paragraphs>
  <Slides>69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69</vt:i4>
      </vt:variant>
    </vt:vector>
  </HeadingPairs>
  <TitlesOfParts>
    <vt:vector size="70" baseType="lpstr">
      <vt:lpstr>Balcão Envidraçado</vt:lpstr>
      <vt:lpstr>Slide 1</vt:lpstr>
      <vt:lpstr>Componentes Gerais dos Fungos</vt:lpstr>
      <vt:lpstr>Componentes da Parede Celular</vt:lpstr>
      <vt:lpstr>Classificação Fisiopatológica das infecções Fúngicas</vt:lpstr>
      <vt:lpstr>Manifestações Clínicas</vt:lpstr>
      <vt:lpstr>Características do tratamento</vt:lpstr>
      <vt:lpstr>Fatores que contribuem para a resistência clínica</vt:lpstr>
      <vt:lpstr>Antifúngico Ideal</vt:lpstr>
      <vt:lpstr>Diagnóstico de infecções fúngicas</vt:lpstr>
      <vt:lpstr>Histórico Tratamento infecções Fúngicas</vt:lpstr>
      <vt:lpstr>Fármacos Antifúngicos</vt:lpstr>
      <vt:lpstr>Antifúngicos que inibem a síntese de ergosterol</vt:lpstr>
      <vt:lpstr>Polienos – Anfotericina B</vt:lpstr>
      <vt:lpstr>Polienos – Anfotericina B</vt:lpstr>
      <vt:lpstr>Polienos – Anfotericina B</vt:lpstr>
      <vt:lpstr>Polienos – Anfotericina B</vt:lpstr>
      <vt:lpstr>Polienos – Anfotericina B</vt:lpstr>
      <vt:lpstr>Polienos - Nistatina</vt:lpstr>
      <vt:lpstr>Azóis</vt:lpstr>
      <vt:lpstr>Azóis</vt:lpstr>
      <vt:lpstr>Azóis - Imidazólicos</vt:lpstr>
      <vt:lpstr>Azóis -  Imidazólicos</vt:lpstr>
      <vt:lpstr>Azóis - Triazólicos</vt:lpstr>
      <vt:lpstr>Azóis – Triazólicos </vt:lpstr>
      <vt:lpstr>Azóis - Triazólicos</vt:lpstr>
      <vt:lpstr>Azóis - Triazólicos</vt:lpstr>
      <vt:lpstr>Azóis - Triazólicos</vt:lpstr>
      <vt:lpstr>Azóis - Triazólicos</vt:lpstr>
      <vt:lpstr>Azóis - Triazólicos</vt:lpstr>
      <vt:lpstr>Azóis - Triazólico</vt:lpstr>
      <vt:lpstr>Azóis - Triazólicos</vt:lpstr>
      <vt:lpstr>Azóis - Triazólicos</vt:lpstr>
      <vt:lpstr>Azóis - Triazólicos</vt:lpstr>
      <vt:lpstr>Slide 34</vt:lpstr>
      <vt:lpstr>Slide 35</vt:lpstr>
      <vt:lpstr>Alilaminas</vt:lpstr>
      <vt:lpstr>Alilaminas</vt:lpstr>
      <vt:lpstr>Alilaminas</vt:lpstr>
      <vt:lpstr>Alilaminas</vt:lpstr>
      <vt:lpstr>ANTIFÚNGICOS INIBIDORES DE ÁCIDO NUCLEICO</vt:lpstr>
      <vt:lpstr>Flucitosina</vt:lpstr>
      <vt:lpstr>Flucitosina</vt:lpstr>
      <vt:lpstr>Flucitosina</vt:lpstr>
      <vt:lpstr>Flucitosina</vt:lpstr>
      <vt:lpstr>ANTIFÚNGICOS INIBIDORES DA DIVISÃO CELULAR </vt:lpstr>
      <vt:lpstr>Griseofulvina</vt:lpstr>
      <vt:lpstr>Griseofulvina</vt:lpstr>
      <vt:lpstr>AGENTES QUE ATUAM NA SÍNTESE DE PROTEÍNAS</vt:lpstr>
      <vt:lpstr>ANTIFÚNGICOS INIBIDORES DA PAREDE CELULAR </vt:lpstr>
      <vt:lpstr>Equinocandinas</vt:lpstr>
      <vt:lpstr>Equinocandinas  </vt:lpstr>
      <vt:lpstr>Equinocandinas - Caspofungina</vt:lpstr>
      <vt:lpstr>Equinocandinas - Micafungina</vt:lpstr>
      <vt:lpstr>Equinocandinas - Anidulafungina</vt:lpstr>
      <vt:lpstr>Slide 55</vt:lpstr>
      <vt:lpstr>Slide 56</vt:lpstr>
      <vt:lpstr>           Questões</vt:lpstr>
      <vt:lpstr>Questão 1</vt:lpstr>
      <vt:lpstr>Questão 1</vt:lpstr>
      <vt:lpstr>Questão 2</vt:lpstr>
      <vt:lpstr>Questão 2</vt:lpstr>
      <vt:lpstr>Questão 3</vt:lpstr>
      <vt:lpstr>Questão 3</vt:lpstr>
      <vt:lpstr>Questão 4</vt:lpstr>
      <vt:lpstr>Questão 4</vt:lpstr>
      <vt:lpstr>Questão 5</vt:lpstr>
      <vt:lpstr>Questão 5</vt:lpstr>
      <vt:lpstr>FIM...</vt:lpstr>
      <vt:lpstr>Referência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Gabriela Riva</dc:creator>
  <cp:lastModifiedBy>Jordana</cp:lastModifiedBy>
  <cp:revision>5</cp:revision>
  <dcterms:created xsi:type="dcterms:W3CDTF">2016-08-19T18:10:37Z</dcterms:created>
  <dcterms:modified xsi:type="dcterms:W3CDTF">2016-08-30T16:21:56Z</dcterms:modified>
</cp:coreProperties>
</file>