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4" r:id="rId1"/>
  </p:sldMasterIdLst>
  <p:notesMasterIdLst>
    <p:notesMasterId r:id="rId44"/>
  </p:notesMasterIdLst>
  <p:sldIdLst>
    <p:sldId id="256" r:id="rId2"/>
    <p:sldId id="257" r:id="rId3"/>
    <p:sldId id="300" r:id="rId4"/>
    <p:sldId id="264" r:id="rId5"/>
    <p:sldId id="259" r:id="rId6"/>
    <p:sldId id="258" r:id="rId7"/>
    <p:sldId id="260" r:id="rId8"/>
    <p:sldId id="261" r:id="rId9"/>
    <p:sldId id="265" r:id="rId10"/>
    <p:sldId id="268" r:id="rId11"/>
    <p:sldId id="262" r:id="rId12"/>
    <p:sldId id="266" r:id="rId13"/>
    <p:sldId id="269" r:id="rId14"/>
    <p:sldId id="274" r:id="rId15"/>
    <p:sldId id="270" r:id="rId16"/>
    <p:sldId id="271" r:id="rId17"/>
    <p:sldId id="272" r:id="rId18"/>
    <p:sldId id="273" r:id="rId19"/>
    <p:sldId id="275" r:id="rId20"/>
    <p:sldId id="276" r:id="rId21"/>
    <p:sldId id="278" r:id="rId22"/>
    <p:sldId id="283" r:id="rId23"/>
    <p:sldId id="279" r:id="rId24"/>
    <p:sldId id="280" r:id="rId25"/>
    <p:sldId id="281" r:id="rId26"/>
    <p:sldId id="282" r:id="rId27"/>
    <p:sldId id="284" r:id="rId28"/>
    <p:sldId id="287" r:id="rId29"/>
    <p:sldId id="286" r:id="rId30"/>
    <p:sldId id="285" r:id="rId31"/>
    <p:sldId id="288" r:id="rId32"/>
    <p:sldId id="289" r:id="rId33"/>
    <p:sldId id="290" r:id="rId34"/>
    <p:sldId id="291" r:id="rId35"/>
    <p:sldId id="293" r:id="rId36"/>
    <p:sldId id="297" r:id="rId37"/>
    <p:sldId id="294" r:id="rId38"/>
    <p:sldId id="298" r:id="rId39"/>
    <p:sldId id="295" r:id="rId40"/>
    <p:sldId id="299" r:id="rId41"/>
    <p:sldId id="292" r:id="rId42"/>
    <p:sldId id="296" r:id="rId4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1656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BBD60-B27F-45C2-B9A3-83A74A429C96}" type="datetimeFigureOut">
              <a:rPr lang="pt-BR" smtClean="0"/>
              <a:t>06/03/2018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65726-5EBD-4F10-A355-93E0FE1F83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7675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65726-5EBD-4F10-A355-93E0FE1F835B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2836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ângulo de cantos arredondado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4797-1B90-464B-A3A1-B2CDA5C2A110}" type="datetimeFigureOut">
              <a:rPr lang="pt-BR" smtClean="0"/>
              <a:t>06/03/2018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6FF9D75-CBF8-451D-9CD8-028475EE7AEF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4797-1B90-464B-A3A1-B2CDA5C2A110}" type="datetimeFigureOut">
              <a:rPr lang="pt-BR" smtClean="0"/>
              <a:t>06/03/2018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9D75-CBF8-451D-9CD8-028475EE7AE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4797-1B90-464B-A3A1-B2CDA5C2A110}" type="datetimeFigureOut">
              <a:rPr lang="pt-BR" smtClean="0"/>
              <a:t>06/03/2018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9D75-CBF8-451D-9CD8-028475EE7AE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4797-1B90-464B-A3A1-B2CDA5C2A110}" type="datetimeFigureOut">
              <a:rPr lang="pt-BR" smtClean="0"/>
              <a:t>06/03/2018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9D75-CBF8-451D-9CD8-028475EE7AEF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ângulo de cantos arredondado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4797-1B90-464B-A3A1-B2CDA5C2A110}" type="datetimeFigureOut">
              <a:rPr lang="pt-BR" smtClean="0"/>
              <a:t>06/03/2018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6FF9D75-CBF8-451D-9CD8-028475EE7AEF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4797-1B90-464B-A3A1-B2CDA5C2A110}" type="datetimeFigureOut">
              <a:rPr lang="pt-BR" smtClean="0"/>
              <a:t>06/03/2018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9D75-CBF8-451D-9CD8-028475EE7AEF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4797-1B90-464B-A3A1-B2CDA5C2A110}" type="datetimeFigureOut">
              <a:rPr lang="pt-BR" smtClean="0"/>
              <a:t>06/03/2018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9D75-CBF8-451D-9CD8-028475EE7AEF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4797-1B90-464B-A3A1-B2CDA5C2A110}" type="datetimeFigureOut">
              <a:rPr lang="pt-BR" smtClean="0"/>
              <a:t>06/03/2018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9D75-CBF8-451D-9CD8-028475EE7AE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4797-1B90-464B-A3A1-B2CDA5C2A110}" type="datetimeFigureOut">
              <a:rPr lang="pt-BR" smtClean="0"/>
              <a:t>06/03/2018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9D75-CBF8-451D-9CD8-028475EE7AE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ângulo de cantos arredondado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4797-1B90-464B-A3A1-B2CDA5C2A110}" type="datetimeFigureOut">
              <a:rPr lang="pt-BR" smtClean="0"/>
              <a:t>06/03/2018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9D75-CBF8-451D-9CD8-028475EE7AEF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4797-1B90-464B-A3A1-B2CDA5C2A110}" type="datetimeFigureOut">
              <a:rPr lang="pt-BR" smtClean="0"/>
              <a:t>06/03/2018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6FF9D75-CBF8-451D-9CD8-028475EE7AEF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ângulo de cantos arredondado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ED14797-1B90-464B-A3A1-B2CDA5C2A110}" type="datetimeFigureOut">
              <a:rPr lang="pt-BR" smtClean="0"/>
              <a:t>06/03/2018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6FF9D75-CBF8-451D-9CD8-028475EE7AEF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tif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4077072"/>
            <a:ext cx="6400800" cy="2376264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solidFill>
                  <a:schemeClr val="tx1"/>
                </a:solidFill>
              </a:rPr>
              <a:t>Acadêmicas: Laura Alves Guimarães</a:t>
            </a:r>
          </a:p>
          <a:p>
            <a:pPr algn="just"/>
            <a:r>
              <a:rPr lang="pt-BR" dirty="0" smtClean="0">
                <a:solidFill>
                  <a:schemeClr val="tx1"/>
                </a:solidFill>
              </a:rPr>
              <a:t>		  Marcella Marinho Ribeiro</a:t>
            </a:r>
          </a:p>
          <a:p>
            <a:pPr algn="just"/>
            <a:r>
              <a:rPr lang="pt-BR" dirty="0" smtClean="0">
                <a:solidFill>
                  <a:schemeClr val="tx1"/>
                </a:solidFill>
              </a:rPr>
              <a:t>Professora: </a:t>
            </a:r>
            <a:r>
              <a:rPr lang="en-US" dirty="0">
                <a:solidFill>
                  <a:schemeClr val="tx1"/>
                </a:solidFill>
              </a:rPr>
              <a:t>Carmen Weber </a:t>
            </a:r>
            <a:r>
              <a:rPr lang="en-US" dirty="0" smtClean="0">
                <a:solidFill>
                  <a:schemeClr val="tx1"/>
                </a:solidFill>
              </a:rPr>
              <a:t>Dalazen</a:t>
            </a:r>
          </a:p>
          <a:p>
            <a:pPr algn="just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1844825"/>
            <a:ext cx="7772400" cy="1152128"/>
          </a:xfrm>
        </p:spPr>
        <p:txBody>
          <a:bodyPr>
            <a:normAutofit/>
          </a:bodyPr>
          <a:lstStyle/>
          <a:p>
            <a:r>
              <a:rPr lang="pt-BR" sz="4800" dirty="0" smtClean="0">
                <a:solidFill>
                  <a:schemeClr val="tx1"/>
                </a:solidFill>
              </a:rPr>
              <a:t>NEUROTRANSMISSORES</a:t>
            </a:r>
            <a:endParaRPr lang="pt-BR" sz="4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542" y="186453"/>
            <a:ext cx="1088321" cy="1215426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8226"/>
            <a:ext cx="1368152" cy="12836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56032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Clr>
                <a:srgbClr val="AA2B1E"/>
              </a:buClr>
              <a:buFont typeface="Wingdings" pitchFamily="2" charset="2"/>
              <a:buChar char="v"/>
            </a:pPr>
            <a:r>
              <a:rPr lang="pt-BR" sz="2800" dirty="0"/>
              <a:t>Membrana pós-sináptica: </a:t>
            </a:r>
            <a:r>
              <a:rPr lang="pt-BR" sz="2800" dirty="0" smtClean="0"/>
              <a:t>receptores</a:t>
            </a:r>
          </a:p>
          <a:p>
            <a:pPr algn="just">
              <a:buClr>
                <a:srgbClr val="AA2B1E"/>
              </a:buClr>
              <a:buFont typeface="Wingdings" pitchFamily="2" charset="2"/>
              <a:buChar char="v"/>
            </a:pPr>
            <a:endParaRPr lang="pt-BR" sz="2800" dirty="0"/>
          </a:p>
          <a:p>
            <a:pPr algn="just">
              <a:spcBef>
                <a:spcPts val="488"/>
              </a:spcBef>
              <a:buClr>
                <a:srgbClr val="AA2B1E"/>
              </a:buClr>
              <a:buFont typeface="StarSymbol" charset="0"/>
              <a:buAutoNum type="alphaLcParenR"/>
            </a:pPr>
            <a:r>
              <a:rPr lang="pt-BR" sz="2800" dirty="0"/>
              <a:t>Componente de ligação</a:t>
            </a:r>
          </a:p>
          <a:p>
            <a:pPr algn="just">
              <a:spcBef>
                <a:spcPts val="488"/>
              </a:spcBef>
              <a:buClr>
                <a:srgbClr val="AA2B1E"/>
              </a:buClr>
              <a:buFont typeface="StarSymbol" charset="0"/>
              <a:buAutoNum type="alphaLcParenR"/>
            </a:pPr>
            <a:r>
              <a:rPr lang="pt-BR" sz="2800" dirty="0"/>
              <a:t>Componente </a:t>
            </a:r>
            <a:r>
              <a:rPr lang="pt-BR" sz="2800" dirty="0" smtClean="0"/>
              <a:t>ionóforo</a:t>
            </a:r>
            <a:endParaRPr lang="pt-BR" sz="2800" dirty="0"/>
          </a:p>
          <a:p>
            <a:pPr algn="just">
              <a:spcBef>
                <a:spcPts val="488"/>
              </a:spcBef>
              <a:buClr>
                <a:srgbClr val="AA2B1E"/>
              </a:buClr>
              <a:buFont typeface="StarSymbol" charset="0"/>
              <a:buAutoNum type="alphaLcParenR"/>
            </a:pPr>
            <a:endParaRPr lang="pt-BR" sz="2800" dirty="0" smtClean="0"/>
          </a:p>
          <a:p>
            <a:pPr algn="just">
              <a:spcBef>
                <a:spcPts val="488"/>
              </a:spcBef>
              <a:buClr>
                <a:srgbClr val="AA2B1E"/>
              </a:buClr>
              <a:buFont typeface="Wingdings" pitchFamily="2" charset="2"/>
              <a:buChar char="v"/>
            </a:pPr>
            <a:r>
              <a:rPr lang="pt-BR" sz="2800" dirty="0" smtClean="0"/>
              <a:t>Canais iônicos</a:t>
            </a:r>
          </a:p>
          <a:p>
            <a:pPr algn="just">
              <a:spcBef>
                <a:spcPts val="488"/>
              </a:spcBef>
              <a:buClr>
                <a:srgbClr val="AA2B1E"/>
              </a:buClr>
              <a:buFont typeface="Wingdings" pitchFamily="2" charset="2"/>
              <a:buChar char="v"/>
            </a:pPr>
            <a:endParaRPr lang="pt-BR" sz="2800" dirty="0" smtClean="0"/>
          </a:p>
          <a:p>
            <a:pPr algn="just">
              <a:spcBef>
                <a:spcPts val="488"/>
              </a:spcBef>
              <a:buClr>
                <a:srgbClr val="AA2B1E"/>
              </a:buClr>
              <a:buFont typeface="Arial" pitchFamily="34" charset="0"/>
              <a:buChar char="•"/>
            </a:pPr>
            <a:r>
              <a:rPr lang="pt-BR" sz="2800" dirty="0" smtClean="0"/>
              <a:t>Catiônicos (</a:t>
            </a:r>
            <a:r>
              <a:rPr lang="pt-BR" sz="2800" dirty="0"/>
              <a:t>Na</a:t>
            </a:r>
            <a:r>
              <a:rPr lang="pt-BR" sz="2800" baseline="30000" dirty="0"/>
              <a:t>+</a:t>
            </a:r>
            <a:r>
              <a:rPr lang="pt-BR" sz="2800" dirty="0"/>
              <a:t>, Ca</a:t>
            </a:r>
            <a:r>
              <a:rPr lang="pt-BR" sz="2800" baseline="30000" dirty="0"/>
              <a:t>2+</a:t>
            </a:r>
            <a:r>
              <a:rPr lang="pt-BR" sz="2800" dirty="0"/>
              <a:t> e K</a:t>
            </a:r>
            <a:r>
              <a:rPr lang="pt-BR" sz="2800" baseline="30000" dirty="0" smtClean="0"/>
              <a:t>+</a:t>
            </a:r>
            <a:r>
              <a:rPr lang="pt-BR" sz="2800" dirty="0" smtClean="0"/>
              <a:t>): excitação</a:t>
            </a:r>
            <a:endParaRPr lang="pt-BR" sz="2800" dirty="0"/>
          </a:p>
          <a:p>
            <a:pPr algn="just">
              <a:spcBef>
                <a:spcPts val="488"/>
              </a:spcBef>
              <a:buClr>
                <a:srgbClr val="AA2B1E"/>
              </a:buClr>
              <a:buFont typeface="Arial" pitchFamily="34" charset="0"/>
              <a:buChar char="•"/>
            </a:pPr>
            <a:r>
              <a:rPr lang="pt-BR" sz="2800" dirty="0" smtClean="0"/>
              <a:t>Aniônicos (</a:t>
            </a:r>
            <a:r>
              <a:rPr lang="pt-BR" sz="2800" dirty="0"/>
              <a:t>Cl</a:t>
            </a:r>
            <a:r>
              <a:rPr lang="pt-BR" sz="2800" baseline="30000" dirty="0"/>
              <a:t>-</a:t>
            </a:r>
            <a:r>
              <a:rPr lang="pt-BR" sz="2800" dirty="0" smtClean="0"/>
              <a:t>): inibição</a:t>
            </a:r>
            <a:endParaRPr lang="pt-BR" sz="2800" dirty="0"/>
          </a:p>
          <a:p>
            <a:pPr>
              <a:spcBef>
                <a:spcPts val="488"/>
              </a:spcBef>
              <a:buClr>
                <a:srgbClr val="AA2B1E"/>
              </a:buClr>
              <a:buFont typeface="Arial" pitchFamily="34" charset="0"/>
              <a:buChar char="•"/>
            </a:pPr>
            <a:endParaRPr lang="pt-BR" sz="2800" dirty="0"/>
          </a:p>
          <a:p>
            <a:pPr>
              <a:spcBef>
                <a:spcPts val="488"/>
              </a:spcBef>
              <a:buClr>
                <a:srgbClr val="AA2B1E"/>
              </a:buClr>
              <a:buFont typeface="Arial" pitchFamily="34" charset="0"/>
              <a:buChar char="•"/>
            </a:pPr>
            <a:endParaRPr lang="pt-BR" sz="2800" dirty="0" smtClean="0">
              <a:latin typeface="Source Sans Pro" charset="0"/>
            </a:endParaRPr>
          </a:p>
          <a:p>
            <a:pPr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</a:pPr>
            <a:endParaRPr lang="pt-BR" sz="2800" dirty="0">
              <a:latin typeface="Source Sans Pro" charset="0"/>
            </a:endParaRPr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2215"/>
            <a:ext cx="1355430" cy="1283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9459" y="280443"/>
            <a:ext cx="1152129" cy="121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6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400" b="1" dirty="0" smtClean="0">
                <a:solidFill>
                  <a:schemeClr val="tx1"/>
                </a:solidFill>
              </a:rPr>
              <a:t>Classes de NT</a:t>
            </a:r>
            <a:endParaRPr lang="pt-BR" sz="54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49552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dirty="0" smtClean="0"/>
              <a:t>Classe I: Acetilcolina</a:t>
            </a:r>
          </a:p>
          <a:p>
            <a:pPr algn="just">
              <a:buFont typeface="Wingdings" pitchFamily="2" charset="2"/>
              <a:buChar char="Ø"/>
            </a:pPr>
            <a:endParaRPr lang="pt-BR" dirty="0" smtClean="0"/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Classe II: Aminas</a:t>
            </a:r>
          </a:p>
          <a:p>
            <a:pPr lvl="1" algn="just">
              <a:buFont typeface="Wingdings" pitchFamily="2" charset="2"/>
              <a:buChar char="Ø"/>
            </a:pPr>
            <a:r>
              <a:rPr lang="pt-BR" dirty="0" smtClean="0"/>
              <a:t>Epinefrina</a:t>
            </a:r>
          </a:p>
          <a:p>
            <a:pPr lvl="1" algn="just">
              <a:buFont typeface="Wingdings" pitchFamily="2" charset="2"/>
              <a:buChar char="Ø"/>
            </a:pPr>
            <a:r>
              <a:rPr lang="pt-BR" dirty="0" smtClean="0"/>
              <a:t>Norepinefrina</a:t>
            </a:r>
          </a:p>
          <a:p>
            <a:pPr lvl="1" algn="just">
              <a:buFont typeface="Wingdings" pitchFamily="2" charset="2"/>
              <a:buChar char="Ø"/>
            </a:pPr>
            <a:r>
              <a:rPr lang="pt-BR" dirty="0" smtClean="0"/>
              <a:t>Dopamina</a:t>
            </a:r>
          </a:p>
          <a:p>
            <a:pPr lvl="1" algn="just">
              <a:buFont typeface="Wingdings" pitchFamily="2" charset="2"/>
              <a:buChar char="Ø"/>
            </a:pPr>
            <a:r>
              <a:rPr lang="pt-BR" dirty="0" smtClean="0"/>
              <a:t>Serotonina</a:t>
            </a:r>
          </a:p>
          <a:p>
            <a:pPr algn="just">
              <a:buFont typeface="Wingdings" pitchFamily="2" charset="2"/>
              <a:buChar char="Ø"/>
            </a:pPr>
            <a:endParaRPr lang="pt-BR" dirty="0"/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Classe III: Aminoácidos</a:t>
            </a:r>
          </a:p>
          <a:p>
            <a:pPr lvl="1" algn="just">
              <a:buFont typeface="Wingdings" pitchFamily="2" charset="2"/>
              <a:buChar char="Ø"/>
            </a:pPr>
            <a:r>
              <a:rPr lang="pt-BR" dirty="0" smtClean="0"/>
              <a:t>Ácido gama-</a:t>
            </a:r>
            <a:r>
              <a:rPr lang="pt-BR" dirty="0" err="1" smtClean="0"/>
              <a:t>aminobutírico</a:t>
            </a:r>
            <a:r>
              <a:rPr lang="pt-BR" dirty="0" smtClean="0"/>
              <a:t> (GABA)</a:t>
            </a:r>
          </a:p>
          <a:p>
            <a:pPr lvl="1" algn="just">
              <a:buFont typeface="Wingdings" pitchFamily="2" charset="2"/>
              <a:buChar char="Ø"/>
            </a:pPr>
            <a:r>
              <a:rPr lang="pt-BR" dirty="0" smtClean="0"/>
              <a:t>Glicina</a:t>
            </a:r>
          </a:p>
          <a:p>
            <a:pPr lvl="1" algn="just">
              <a:buFont typeface="Wingdings" pitchFamily="2" charset="2"/>
              <a:buChar char="Ø"/>
            </a:pPr>
            <a:r>
              <a:rPr lang="pt-BR" dirty="0" smtClean="0"/>
              <a:t>Glutamato</a:t>
            </a:r>
          </a:p>
          <a:p>
            <a:pPr lvl="1" algn="just">
              <a:buFont typeface="Wingdings" pitchFamily="2" charset="2"/>
              <a:buChar char="Ø"/>
            </a:pPr>
            <a:r>
              <a:rPr lang="pt-BR" dirty="0" smtClean="0"/>
              <a:t>Aspartato</a:t>
            </a:r>
          </a:p>
          <a:p>
            <a:pPr lvl="1" algn="just">
              <a:buFont typeface="Wingdings" pitchFamily="2" charset="2"/>
              <a:buChar char="Ø"/>
            </a:pPr>
            <a:endParaRPr lang="pt-BR" dirty="0"/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Classe IV: Óxido nítrico (NO)</a:t>
            </a: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9459" y="280443"/>
            <a:ext cx="1152129" cy="1215426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2215"/>
            <a:ext cx="1355430" cy="12836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122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772816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pt-BR" sz="5400" b="1" dirty="0" smtClean="0">
                <a:solidFill>
                  <a:schemeClr val="tx1"/>
                </a:solidFill>
              </a:rPr>
              <a:t>Principais neurotransmissores</a:t>
            </a:r>
            <a:endParaRPr lang="pt-BR" sz="54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6" t="44643" r="59506" b="32007"/>
          <a:stretch/>
        </p:blipFill>
        <p:spPr bwMode="auto">
          <a:xfrm>
            <a:off x="3059832" y="3242348"/>
            <a:ext cx="3600400" cy="2769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35" y="404664"/>
            <a:ext cx="1355430" cy="1283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8343" y="404664"/>
            <a:ext cx="1152129" cy="121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1301006"/>
          </a:xfrm>
        </p:spPr>
        <p:txBody>
          <a:bodyPr>
            <a:no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Ácido gama-</a:t>
            </a:r>
            <a:r>
              <a:rPr lang="pt-BR" b="1" dirty="0" err="1" smtClean="0">
                <a:solidFill>
                  <a:schemeClr val="tx1"/>
                </a:solidFill>
              </a:rPr>
              <a:t>aminobutírico</a:t>
            </a:r>
            <a:r>
              <a:rPr lang="pt-BR" b="1" dirty="0" smtClean="0">
                <a:solidFill>
                  <a:schemeClr val="tx1"/>
                </a:solidFill>
              </a:rPr>
              <a:t> (GABA)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221560"/>
          </a:xfrm>
        </p:spPr>
        <p:txBody>
          <a:bodyPr/>
          <a:lstStyle/>
          <a:p>
            <a:pPr algn="just"/>
            <a:r>
              <a:rPr lang="pt-BR" sz="2800" dirty="0" smtClean="0">
                <a:latin typeface="Source Sans Pro" charset="0"/>
              </a:rPr>
              <a:t>Principal NT inibidor no SNC</a:t>
            </a:r>
          </a:p>
          <a:p>
            <a:pPr algn="just"/>
            <a:endParaRPr lang="pt-BR" sz="2800" dirty="0" smtClean="0">
              <a:latin typeface="Source Sans Pro" charset="0"/>
            </a:endParaRPr>
          </a:p>
          <a:p>
            <a:pPr algn="just"/>
            <a:r>
              <a:rPr lang="pt-BR" sz="2800" dirty="0">
                <a:latin typeface="Source Sans Pro" charset="0"/>
              </a:rPr>
              <a:t>P</a:t>
            </a:r>
            <a:r>
              <a:rPr lang="pt-BR" sz="2800" dirty="0" smtClean="0">
                <a:latin typeface="Source Sans Pro" charset="0"/>
              </a:rPr>
              <a:t>resente </a:t>
            </a:r>
            <a:r>
              <a:rPr lang="pt-BR" sz="2800" dirty="0">
                <a:latin typeface="Source Sans Pro" charset="0"/>
              </a:rPr>
              <a:t>em neurônios (cerebrais e </a:t>
            </a:r>
            <a:r>
              <a:rPr lang="pt-BR" sz="2800" dirty="0" smtClean="0">
                <a:latin typeface="Source Sans Pro" charset="0"/>
              </a:rPr>
              <a:t>medula espinhal) </a:t>
            </a:r>
            <a:r>
              <a:rPr lang="pt-BR" sz="2800" dirty="0">
                <a:latin typeface="Source Sans Pro" charset="0"/>
              </a:rPr>
              <a:t>e células </a:t>
            </a:r>
            <a:r>
              <a:rPr lang="pt-BR" sz="2800" dirty="0" smtClean="0">
                <a:latin typeface="Source Sans Pro" charset="0"/>
              </a:rPr>
              <a:t>gliais</a:t>
            </a:r>
          </a:p>
          <a:p>
            <a:pPr algn="just"/>
            <a:endParaRPr lang="pt-BR" sz="2800" dirty="0" smtClean="0">
              <a:latin typeface="Source Sans Pro" charset="0"/>
            </a:endParaRPr>
          </a:p>
          <a:p>
            <a:pPr algn="just"/>
            <a:r>
              <a:rPr lang="pt-BR" sz="2800" dirty="0" smtClean="0">
                <a:latin typeface="Source Sans Pro" charset="0"/>
              </a:rPr>
              <a:t>Receptores ionotrópicos:</a:t>
            </a:r>
          </a:p>
          <a:p>
            <a:pPr lvl="1" algn="just"/>
            <a:r>
              <a:rPr lang="pt-BR" dirty="0"/>
              <a:t>GABA</a:t>
            </a:r>
            <a:r>
              <a:rPr lang="pt-BR" baseline="-25000" dirty="0"/>
              <a:t>A</a:t>
            </a:r>
            <a:r>
              <a:rPr lang="pt-BR" dirty="0"/>
              <a:t>: mais proeminente; canal iônico de Cl</a:t>
            </a:r>
            <a:r>
              <a:rPr lang="pt-BR" baseline="30000" dirty="0"/>
              <a:t>-</a:t>
            </a:r>
            <a:endParaRPr lang="pt-BR" dirty="0"/>
          </a:p>
          <a:p>
            <a:pPr lvl="1" algn="just"/>
            <a:r>
              <a:rPr lang="pt-BR" dirty="0"/>
              <a:t>GABA</a:t>
            </a:r>
            <a:r>
              <a:rPr lang="pt-BR" baseline="-25000" dirty="0"/>
              <a:t>C</a:t>
            </a:r>
            <a:r>
              <a:rPr lang="pt-BR" dirty="0"/>
              <a:t>: canal iônico de Cl</a:t>
            </a:r>
            <a:r>
              <a:rPr lang="pt-BR" baseline="30000" dirty="0"/>
              <a:t>-</a:t>
            </a:r>
            <a:r>
              <a:rPr lang="pt-BR" dirty="0"/>
              <a:t>; expressos principalmente na retina; ainda não existe nenhum fármaco disponível dirigido para esses </a:t>
            </a:r>
            <a:r>
              <a:rPr lang="pt-BR" dirty="0" smtClean="0"/>
              <a:t>receptores</a:t>
            </a:r>
            <a:endParaRPr lang="pt-BR" dirty="0"/>
          </a:p>
          <a:p>
            <a:pPr lvl="1" algn="just"/>
            <a:endParaRPr lang="pt-BR" dirty="0">
              <a:latin typeface="Source Sans Pro" charset="0"/>
            </a:endParaRPr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0" y="188640"/>
            <a:ext cx="1355430" cy="12836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589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77544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800" dirty="0"/>
              <a:t>Ativado pela ligação mínima de 2 </a:t>
            </a:r>
            <a:r>
              <a:rPr lang="pt-BR" sz="2800" dirty="0" smtClean="0"/>
              <a:t>moléculas </a:t>
            </a:r>
            <a:r>
              <a:rPr lang="pt-BR" sz="2800" dirty="0" smtClean="0">
                <a:latin typeface="Calibri"/>
                <a:cs typeface="Calibri"/>
              </a:rPr>
              <a:t>→ </a:t>
            </a:r>
            <a:r>
              <a:rPr lang="pt-BR" sz="2800" dirty="0" smtClean="0"/>
              <a:t>abertura </a:t>
            </a:r>
            <a:r>
              <a:rPr lang="pt-BR" sz="2800" dirty="0"/>
              <a:t>de canais de cloro </a:t>
            </a:r>
            <a:r>
              <a:rPr lang="pt-BR" sz="2800" dirty="0">
                <a:latin typeface="Calibri"/>
                <a:cs typeface="Calibri"/>
              </a:rPr>
              <a:t>→ </a:t>
            </a:r>
            <a:r>
              <a:rPr lang="pt-BR" sz="2800" dirty="0" smtClean="0"/>
              <a:t>influxo </a:t>
            </a:r>
            <a:r>
              <a:rPr lang="pt-BR" sz="2800" dirty="0"/>
              <a:t>de </a:t>
            </a:r>
            <a:r>
              <a:rPr lang="pt-BR" sz="2800" dirty="0" smtClean="0"/>
              <a:t>cloro</a:t>
            </a:r>
            <a:r>
              <a:rPr lang="pt-BR" sz="2800" dirty="0">
                <a:latin typeface="Calibri"/>
                <a:cs typeface="Calibri"/>
              </a:rPr>
              <a:t> →</a:t>
            </a:r>
            <a:r>
              <a:rPr lang="pt-BR" sz="2800" dirty="0" smtClean="0"/>
              <a:t> hiperpolarização </a:t>
            </a:r>
            <a:r>
              <a:rPr lang="pt-BR" sz="2800" dirty="0">
                <a:latin typeface="Calibri"/>
                <a:cs typeface="Calibri"/>
              </a:rPr>
              <a:t>→</a:t>
            </a:r>
            <a:r>
              <a:rPr lang="pt-BR" sz="2800" dirty="0" smtClean="0"/>
              <a:t> </a:t>
            </a:r>
            <a:r>
              <a:rPr lang="pt-BR" sz="2800" dirty="0"/>
              <a:t>inibição das descargas </a:t>
            </a:r>
            <a:r>
              <a:rPr lang="pt-BR" sz="2800" dirty="0" smtClean="0"/>
              <a:t>neuronais</a:t>
            </a:r>
          </a:p>
          <a:p>
            <a:pPr algn="just"/>
            <a:endParaRPr lang="pt-BR" sz="2800" dirty="0" smtClean="0"/>
          </a:p>
          <a:p>
            <a:pPr algn="just"/>
            <a:r>
              <a:rPr lang="pt-BR" sz="2800" dirty="0"/>
              <a:t>Receptores metabotrópicos: acoplados à proteína G</a:t>
            </a:r>
          </a:p>
          <a:p>
            <a:pPr lvl="1" algn="just"/>
            <a:r>
              <a:rPr lang="pt-BR" dirty="0"/>
              <a:t>GABA</a:t>
            </a:r>
            <a:r>
              <a:rPr lang="pt-BR" baseline="-25000" dirty="0"/>
              <a:t>B</a:t>
            </a:r>
            <a:r>
              <a:rPr lang="pt-BR" dirty="0"/>
              <a:t>: concentrações mais baixas que os </a:t>
            </a:r>
            <a:r>
              <a:rPr lang="pt-BR" dirty="0" smtClean="0"/>
              <a:t>GABA</a:t>
            </a:r>
            <a:r>
              <a:rPr lang="pt-BR" baseline="-25000" dirty="0" smtClean="0"/>
              <a:t>A</a:t>
            </a:r>
            <a:endParaRPr lang="pt-BR" sz="2800" dirty="0" smtClean="0"/>
          </a:p>
          <a:p>
            <a:pPr algn="just"/>
            <a:endParaRPr lang="pt-BR" sz="2800" dirty="0"/>
          </a:p>
          <a:p>
            <a:pPr algn="just"/>
            <a:r>
              <a:rPr lang="pt-BR" sz="2800" dirty="0" smtClean="0"/>
              <a:t>Os receptores </a:t>
            </a:r>
            <a:r>
              <a:rPr lang="pt-BR" sz="2800" dirty="0"/>
              <a:t>GABA</a:t>
            </a:r>
            <a:r>
              <a:rPr lang="pt-BR" sz="2800" baseline="-25000" dirty="0"/>
              <a:t>B </a:t>
            </a:r>
            <a:r>
              <a:rPr lang="pt-BR" sz="2800" dirty="0" smtClean="0"/>
              <a:t>aumentam o </a:t>
            </a:r>
            <a:r>
              <a:rPr lang="pt-BR" sz="2800" dirty="0"/>
              <a:t>efluxo de K+ </a:t>
            </a:r>
            <a:r>
              <a:rPr lang="pt-BR" sz="2800" dirty="0">
                <a:latin typeface="Calibri"/>
                <a:cs typeface="Calibri"/>
              </a:rPr>
              <a:t>→ </a:t>
            </a:r>
            <a:r>
              <a:rPr lang="pt-BR" sz="2800" dirty="0" smtClean="0"/>
              <a:t>potenciais inibitórios</a:t>
            </a:r>
            <a:endParaRPr lang="pt-BR" sz="2800" dirty="0"/>
          </a:p>
          <a:p>
            <a:pPr algn="just"/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35" y="260648"/>
            <a:ext cx="1355430" cy="1283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2" y="260648"/>
            <a:ext cx="1152129" cy="121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4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94122"/>
          </a:xfrm>
        </p:spPr>
        <p:txBody>
          <a:bodyPr>
            <a:normAutofit/>
          </a:bodyPr>
          <a:lstStyle/>
          <a:p>
            <a:pPr algn="ctr"/>
            <a:r>
              <a:rPr lang="pt-BR" sz="4400" b="1" dirty="0" smtClean="0">
                <a:solidFill>
                  <a:schemeClr val="tx1"/>
                </a:solidFill>
              </a:rPr>
              <a:t>Síntese do GABA</a:t>
            </a:r>
            <a:endParaRPr lang="pt-BR" sz="4400" b="1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12776"/>
            <a:ext cx="5710237" cy="525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Imagem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35" y="260648"/>
            <a:ext cx="1355430" cy="1283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8341" y="76791"/>
            <a:ext cx="1152129" cy="121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0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188640"/>
            <a:ext cx="7772400" cy="648072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/>
              <a:t>A síntese de GABA é mediada pela descarboxilase do ácido glutâmico (GAD), que catalisa a descarboxilação do glutamato a GABA nas terminações nervosas </a:t>
            </a:r>
            <a:r>
              <a:rPr lang="pt-BR" dirty="0" smtClean="0"/>
              <a:t>GABAérgicas</a:t>
            </a:r>
          </a:p>
          <a:p>
            <a:pPr algn="just"/>
            <a:r>
              <a:rPr lang="pt-BR" dirty="0" smtClean="0"/>
              <a:t>A </a:t>
            </a:r>
            <a:r>
              <a:rPr lang="pt-BR" dirty="0"/>
              <a:t>GAD necessita de fosfato de piridoxal (vitamina B6) como </a:t>
            </a:r>
            <a:r>
              <a:rPr lang="pt-BR" dirty="0" smtClean="0"/>
              <a:t>cofator</a:t>
            </a:r>
          </a:p>
          <a:p>
            <a:pPr algn="just"/>
            <a:r>
              <a:rPr lang="pt-BR" dirty="0" smtClean="0"/>
              <a:t>O </a:t>
            </a:r>
            <a:r>
              <a:rPr lang="pt-BR" dirty="0"/>
              <a:t>GABA é acondicionado em vesículas pré-sinápticas por um transportador (VGAT), que é o mesmo transportador expresso nas terminações nervosas que liberam </a:t>
            </a:r>
            <a:r>
              <a:rPr lang="pt-BR" dirty="0" smtClean="0"/>
              <a:t>glicina (NT inibitório)</a:t>
            </a:r>
          </a:p>
          <a:p>
            <a:pPr algn="just"/>
            <a:r>
              <a:rPr lang="pt-BR" dirty="0"/>
              <a:t>Em resposta a um potencial de ação, ocorre liberação de GABA na fenda sináptica por fusão das vesículas contendo GABA com a membrana </a:t>
            </a:r>
            <a:r>
              <a:rPr lang="pt-BR" dirty="0" smtClean="0"/>
              <a:t>pré-sináptica</a:t>
            </a:r>
          </a:p>
          <a:p>
            <a:pPr algn="just"/>
            <a:r>
              <a:rPr lang="pt-BR" dirty="0" smtClean="0"/>
              <a:t>O </a:t>
            </a:r>
            <a:r>
              <a:rPr lang="pt-BR" dirty="0"/>
              <a:t>término da ação do GABA na sinapse depende de sua remoção do espaço </a:t>
            </a:r>
            <a:r>
              <a:rPr lang="pt-BR" dirty="0" smtClean="0"/>
              <a:t>extracelular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9697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260648"/>
            <a:ext cx="7772400" cy="6408712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Os neurônios e a </a:t>
            </a:r>
            <a:r>
              <a:rPr lang="pt-BR" dirty="0" err="1"/>
              <a:t>glia</a:t>
            </a:r>
            <a:r>
              <a:rPr lang="pt-BR" dirty="0"/>
              <a:t> captam o GABA através de transportadores de GABA (GAT) </a:t>
            </a:r>
            <a:r>
              <a:rPr lang="pt-BR" dirty="0" smtClean="0"/>
              <a:t>específicos</a:t>
            </a:r>
          </a:p>
          <a:p>
            <a:pPr algn="just"/>
            <a:r>
              <a:rPr lang="pt-BR" dirty="0" smtClean="0"/>
              <a:t>Foram </a:t>
            </a:r>
            <a:r>
              <a:rPr lang="pt-BR" dirty="0"/>
              <a:t>identificados quatro GAT, os GAT-1 até GAT4, exibindo, cada um deles, uma distribuição característica no SNC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No </a:t>
            </a:r>
            <a:r>
              <a:rPr lang="pt-BR" dirty="0"/>
              <a:t>interior das células, a enzima mitocondrial amplamente distribuída, a GABA-transaminase (GABA-T), catalisa a conversão do GABA em semi-aldeído succínico (SSA), que é oxidado </a:t>
            </a:r>
            <a:r>
              <a:rPr lang="pt-BR" dirty="0" smtClean="0"/>
              <a:t>subsequentemente </a:t>
            </a:r>
            <a:r>
              <a:rPr lang="pt-BR" dirty="0"/>
              <a:t>a ácido succínico pela SSA desidrogenase, entrando, a seguir, no ciclo de Krebs, onde é transformado em α-</a:t>
            </a:r>
            <a:r>
              <a:rPr lang="pt-BR" dirty="0" smtClean="0"/>
              <a:t>-</a:t>
            </a:r>
            <a:r>
              <a:rPr lang="pt-BR" dirty="0" err="1" smtClean="0"/>
              <a:t>cetoglutarato</a:t>
            </a:r>
            <a:r>
              <a:rPr lang="pt-BR" dirty="0" smtClean="0"/>
              <a:t> </a:t>
            </a:r>
          </a:p>
          <a:p>
            <a:pPr algn="just"/>
            <a:r>
              <a:rPr lang="pt-BR" dirty="0" smtClean="0"/>
              <a:t>A </a:t>
            </a:r>
            <a:r>
              <a:rPr lang="pt-BR" dirty="0"/>
              <a:t>seguir, a GABA-T regenera glutamato a partir </a:t>
            </a:r>
            <a:r>
              <a:rPr lang="pt-BR" dirty="0" smtClean="0"/>
              <a:t>de </a:t>
            </a:r>
            <a:r>
              <a:rPr lang="pt-BR" dirty="0"/>
              <a:t>α-</a:t>
            </a:r>
            <a:r>
              <a:rPr lang="pt-BR" dirty="0" smtClean="0"/>
              <a:t>-</a:t>
            </a:r>
            <a:r>
              <a:rPr lang="pt-BR" dirty="0" err="1" smtClean="0"/>
              <a:t>cetoglutarato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581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400848"/>
              </p:ext>
            </p:extLst>
          </p:nvPr>
        </p:nvGraphicFramePr>
        <p:xfrm>
          <a:off x="2771800" y="404664"/>
          <a:ext cx="3000375" cy="6219827"/>
        </p:xfrm>
        <a:graphic>
          <a:graphicData uri="http://schemas.openxmlformats.org/drawingml/2006/table">
            <a:tbl>
              <a:tblPr/>
              <a:tblGrid>
                <a:gridCol w="3000375"/>
              </a:tblGrid>
              <a:tr h="915988">
                <a:tc>
                  <a:txBody>
                    <a:bodyPr/>
                    <a:lstStyle>
                      <a:lvl1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pt-B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Bicuculina</a:t>
                      </a: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: </a:t>
                      </a: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anticonvulsivante que reduz a atividade do GABA</a:t>
                      </a:r>
                    </a:p>
                  </a:txBody>
                  <a:tcPr marT="61596" horzOverflow="overflow">
                    <a:lnL w="5760" cap="flat" cmpd="sng" algn="ctr">
                      <a:solidFill>
                        <a:srgbClr val="AA2B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AA2B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AA2B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AA2B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1462088">
                <a:tc>
                  <a:txBody>
                    <a:bodyPr/>
                    <a:lstStyle>
                      <a:lvl1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Barbitúricos: </a:t>
                      </a: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Sedativos que aumentam a atividade do receptor GABA-A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lang="pt-BR" sz="1800" dirty="0" smtClean="0">
                          <a:latin typeface="Calibri"/>
                          <a:cs typeface="Calibri"/>
                        </a:rPr>
                        <a:t>→ </a:t>
                      </a: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Fenobarbital, tiopental e pentobarbital</a:t>
                      </a:r>
                    </a:p>
                  </a:txBody>
                  <a:tcPr marT="61596" horzOverflow="overflow">
                    <a:lnL w="5760" cap="flat" cmpd="sng" algn="ctr">
                      <a:solidFill>
                        <a:srgbClr val="AA2B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AA2B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AA2B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AA2B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2B1E">
                        <a:alpha val="20000"/>
                      </a:srgbClr>
                    </a:solidFill>
                  </a:tcPr>
                </a:tc>
              </a:tr>
              <a:tr h="1462088">
                <a:tc>
                  <a:txBody>
                    <a:bodyPr/>
                    <a:lstStyle>
                      <a:lvl1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Benzodiazepínicos: </a:t>
                      </a: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Ansiolíticos que aumentam a atividade do GABA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lang="pt-BR" sz="1800" dirty="0" smtClean="0">
                          <a:latin typeface="Calibri"/>
                          <a:cs typeface="Calibri"/>
                        </a:rPr>
                        <a:t>→</a:t>
                      </a: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Diazepam, clonazepam e lorazepam</a:t>
                      </a:r>
                    </a:p>
                  </a:txBody>
                  <a:tcPr marT="61596" horzOverflow="overflow">
                    <a:lnL w="5760" cap="flat" cmpd="sng" algn="ctr">
                      <a:solidFill>
                        <a:srgbClr val="AA2B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AA2B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AA2B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AA2B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1462088">
                <a:tc>
                  <a:txBody>
                    <a:bodyPr/>
                    <a:lstStyle>
                      <a:lvl1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Neuroesteroides: </a:t>
                      </a: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Sedativos que potenciam a transmissão </a:t>
                      </a:r>
                      <a:r>
                        <a:rPr kumimoji="0" lang="pt-B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GABAérgica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lang="pt-BR" sz="1800" dirty="0" smtClean="0">
                          <a:latin typeface="Calibri"/>
                          <a:cs typeface="Calibri"/>
                        </a:rPr>
                        <a:t>→</a:t>
                      </a: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Estrógeno e progesterona</a:t>
                      </a:r>
                    </a:p>
                  </a:txBody>
                  <a:tcPr marT="61596" horzOverflow="overflow">
                    <a:lnL w="5760" cap="flat" cmpd="sng" algn="ctr">
                      <a:solidFill>
                        <a:srgbClr val="AA2B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AA2B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AA2B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AA2B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2B1E">
                        <a:alpha val="20000"/>
                      </a:srgbClr>
                    </a:solidFill>
                  </a:tcPr>
                </a:tc>
              </a:tr>
              <a:tr h="917575">
                <a:tc>
                  <a:txBody>
                    <a:bodyPr/>
                    <a:lstStyle>
                      <a:lvl1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Etanol: Ansiolítico que potencia a atividade do GABA</a:t>
                      </a:r>
                    </a:p>
                  </a:txBody>
                  <a:tcPr marT="61596" horzOverflow="overflow">
                    <a:lnL w="5760" cap="flat" cmpd="sng" algn="ctr">
                      <a:solidFill>
                        <a:srgbClr val="AA2B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AA2B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AA2B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AA2B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7" name="Imagem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35" y="260648"/>
            <a:ext cx="1355430" cy="1283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0" y="260648"/>
            <a:ext cx="1152129" cy="121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9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400" b="1" dirty="0" smtClean="0">
                <a:solidFill>
                  <a:schemeClr val="tx1"/>
                </a:solidFill>
              </a:rPr>
              <a:t>Glutamato</a:t>
            </a:r>
            <a:endParaRPr lang="pt-BR" sz="54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221560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</a:t>
            </a:r>
            <a:r>
              <a:rPr lang="pt-BR" dirty="0" smtClean="0"/>
              <a:t>minoácido </a:t>
            </a:r>
            <a:r>
              <a:rPr lang="pt-BR" dirty="0"/>
              <a:t>não essencial mais abundante no SNC, agindo como o principal neurotransmissor excitatório.</a:t>
            </a:r>
          </a:p>
          <a:p>
            <a:pPr algn="just"/>
            <a:r>
              <a:rPr lang="pt-BR" dirty="0"/>
              <a:t>F</a:t>
            </a:r>
            <a:r>
              <a:rPr lang="pt-BR" dirty="0" smtClean="0"/>
              <a:t>unção: </a:t>
            </a:r>
            <a:r>
              <a:rPr lang="pt-BR" dirty="0" smtClean="0">
                <a:cs typeface="Arial" panose="020B0604020202020204" pitchFamily="34" charset="0"/>
              </a:rPr>
              <a:t>desempenha </a:t>
            </a:r>
            <a:r>
              <a:rPr lang="pt-BR" dirty="0">
                <a:cs typeface="Arial" panose="020B0604020202020204" pitchFamily="34" charset="0"/>
              </a:rPr>
              <a:t>papel importante na diagramação dos circuitos neuronais e nos processos de memória e aprendizado</a:t>
            </a:r>
            <a:r>
              <a:rPr lang="pt-BR" dirty="0" smtClean="0"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dirty="0"/>
              <a:t>Encontra-se amplamente distribuído no cérebro e demais regiões do SNC, e é armazenado em vesículas nas </a:t>
            </a:r>
            <a:r>
              <a:rPr lang="pt-BR" dirty="0" smtClean="0"/>
              <a:t>sinapses.</a:t>
            </a:r>
            <a:endParaRPr lang="pt-BR" dirty="0"/>
          </a:p>
          <a:p>
            <a:pPr algn="just"/>
            <a:r>
              <a:rPr lang="pt-BR" dirty="0" smtClean="0"/>
              <a:t>É sintetizado </a:t>
            </a:r>
            <a:r>
              <a:rPr lang="pt-BR" dirty="0"/>
              <a:t>a partir de glutamina, por ação da enzima </a:t>
            </a:r>
            <a:r>
              <a:rPr lang="pt-BR" dirty="0" smtClean="0"/>
              <a:t>glutaminase</a:t>
            </a:r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3539"/>
            <a:ext cx="1355430" cy="1283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0" y="260648"/>
            <a:ext cx="1152129" cy="121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94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400" b="1" dirty="0" smtClean="0">
                <a:solidFill>
                  <a:schemeClr val="tx1"/>
                </a:solidFill>
              </a:rPr>
              <a:t>Conceitos básicos</a:t>
            </a:r>
            <a:endParaRPr lang="pt-BR" sz="54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221560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Neurônio: </a:t>
            </a:r>
            <a:r>
              <a:rPr lang="pt-BR" dirty="0"/>
              <a:t>é a unidade estrutural e funcional do sistema nervoso que é especializada para a comunicação rápida. Tem a função básica de receber, processar e enviar informações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Sinapse: é </a:t>
            </a:r>
            <a:r>
              <a:rPr lang="pt-BR" dirty="0"/>
              <a:t>a região localizada entre neurônios onde agem os neurotransmissores (mediadores químicos), transmitindo o impulso nervoso de um neurônio a outro, ou de um neurônio para uma célula muscular ou glandular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218619"/>
            <a:ext cx="1088321" cy="1215426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505"/>
            <a:ext cx="1524330" cy="12836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80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260648"/>
            <a:ext cx="7772400" cy="6336704"/>
          </a:xfrm>
        </p:spPr>
        <p:txBody>
          <a:bodyPr>
            <a:normAutofit lnSpcReduction="10000"/>
          </a:bodyPr>
          <a:lstStyle/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Pode </a:t>
            </a:r>
            <a:r>
              <a:rPr lang="pt-BR" dirty="0"/>
              <a:t>ser sintetizado, também, a partir do α-</a:t>
            </a:r>
            <a:r>
              <a:rPr lang="pt-BR" dirty="0" err="1"/>
              <a:t>cetoglutarato</a:t>
            </a:r>
            <a:r>
              <a:rPr lang="pt-BR" dirty="0"/>
              <a:t>, um intermediário do ciclo de Krebs, por ação da enzima GABA transaminase, que o converte em glutamato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Após </a:t>
            </a:r>
            <a:r>
              <a:rPr lang="pt-BR" dirty="0"/>
              <a:t>a sua síntese, o glutamato é estocado em vesículas sinápticas e liberado a partir do mecanismo de exocitose cálcio-dependente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Após </a:t>
            </a:r>
            <a:r>
              <a:rPr lang="pt-BR" dirty="0"/>
              <a:t>sua liberação, o glutamato pode se ligar aos receptores ou sofrer recaptação neuronal e glial, através de carreadores de glutamato (GLAST, GLT-1, EACC1).</a:t>
            </a:r>
          </a:p>
          <a:p>
            <a:pPr marL="320040" lvl="1" indent="0">
              <a:buNone/>
            </a:pP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4333"/>
            <a:ext cx="1224136" cy="1283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0" y="260648"/>
            <a:ext cx="1152129" cy="121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8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260648"/>
            <a:ext cx="7772400" cy="6408712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dirty="0" smtClean="0"/>
              <a:t>Receptores ionotrópicos:</a:t>
            </a:r>
          </a:p>
          <a:p>
            <a:pPr lvl="1" algn="just"/>
            <a:endParaRPr lang="pt-BR" dirty="0" smtClean="0"/>
          </a:p>
          <a:p>
            <a:pPr lvl="1" algn="just"/>
            <a:r>
              <a:rPr lang="pt-BR" dirty="0" smtClean="0"/>
              <a:t>Ácido </a:t>
            </a:r>
            <a:r>
              <a:rPr lang="pt-BR" dirty="0"/>
              <a:t>α-amino-3-hidroxi-5-metil-4-isoxazol propiônico (AMPA): canais de influxo de sódio (despolarização)</a:t>
            </a:r>
          </a:p>
          <a:p>
            <a:pPr lvl="1" algn="just"/>
            <a:r>
              <a:rPr lang="pt-BR" dirty="0" smtClean="0"/>
              <a:t>Cainato: encontrados no hipocampo, cerebelo e medula espinhal; relacionam-se a canais </a:t>
            </a:r>
            <a:r>
              <a:rPr lang="pt-BR" dirty="0"/>
              <a:t>de influxo de sódio (despolarização)</a:t>
            </a:r>
          </a:p>
          <a:p>
            <a:pPr lvl="1" algn="just"/>
            <a:r>
              <a:rPr lang="pt-BR" dirty="0"/>
              <a:t>N-metil-D-</a:t>
            </a:r>
            <a:r>
              <a:rPr lang="pt-BR" dirty="0" err="1"/>
              <a:t>aspartato</a:t>
            </a:r>
            <a:r>
              <a:rPr lang="pt-BR" dirty="0"/>
              <a:t> (NMDA): relacionam-se à entrada de íons cálcio na célula</a:t>
            </a:r>
          </a:p>
          <a:p>
            <a:pPr algn="just">
              <a:buFont typeface="Wingdings" pitchFamily="2" charset="2"/>
              <a:buChar char="Ø"/>
            </a:pPr>
            <a:endParaRPr lang="pt-BR" sz="2400" dirty="0" smtClean="0"/>
          </a:p>
          <a:p>
            <a:pPr algn="just">
              <a:buFont typeface="Wingdings" pitchFamily="2" charset="2"/>
              <a:buChar char="Ø"/>
            </a:pPr>
            <a:r>
              <a:rPr lang="pt-BR" sz="2400" dirty="0" smtClean="0"/>
              <a:t>Receptores metabotrópicos: acoplados à proteína G</a:t>
            </a:r>
          </a:p>
          <a:p>
            <a:pPr marL="0" indent="0" algn="just">
              <a:buNone/>
            </a:pPr>
            <a:endParaRPr lang="pt-BR" sz="2400" dirty="0" smtClean="0"/>
          </a:p>
          <a:p>
            <a:pPr lvl="1" algn="just">
              <a:buFont typeface="Arial" pitchFamily="34" charset="0"/>
              <a:buChar char="•"/>
            </a:pPr>
            <a:r>
              <a:rPr lang="it-IT" dirty="0" smtClean="0"/>
              <a:t>mGlu I: causam excitação neuronal</a:t>
            </a:r>
          </a:p>
          <a:p>
            <a:pPr lvl="1" algn="just">
              <a:buFont typeface="Arial" pitchFamily="34" charset="0"/>
              <a:buChar char="•"/>
            </a:pPr>
            <a:r>
              <a:rPr lang="it-IT" dirty="0" smtClean="0"/>
              <a:t>mGlu II: atuam como autorreceptores inibitórios</a:t>
            </a:r>
          </a:p>
          <a:p>
            <a:pPr lvl="1" algn="just">
              <a:buFont typeface="Arial" pitchFamily="34" charset="0"/>
              <a:buChar char="•"/>
            </a:pPr>
            <a:r>
              <a:rPr lang="it-IT" dirty="0" smtClean="0"/>
              <a:t>mGlu III: </a:t>
            </a:r>
            <a:r>
              <a:rPr lang="it-IT" dirty="0"/>
              <a:t>atuam como autorreceptores </a:t>
            </a:r>
            <a:r>
              <a:rPr lang="it-IT" dirty="0" smtClean="0"/>
              <a:t>inibitórios</a:t>
            </a:r>
          </a:p>
          <a:p>
            <a:pPr lvl="1" algn="just">
              <a:buFont typeface="Arial" pitchFamily="34" charset="0"/>
              <a:buChar char="•"/>
            </a:pPr>
            <a:endParaRPr lang="it-IT" dirty="0">
              <a:cs typeface="Arial" panose="020B0604020202020204" pitchFamily="34" charset="0"/>
            </a:endParaRPr>
          </a:p>
          <a:p>
            <a:pPr marL="320040" lvl="1" indent="0" algn="just">
              <a:buNone/>
            </a:pPr>
            <a:r>
              <a:rPr lang="it-IT" dirty="0" smtClean="0">
                <a:cs typeface="Arial" panose="020B0604020202020204" pitchFamily="34" charset="0"/>
              </a:rPr>
              <a:t>OBS: </a:t>
            </a:r>
            <a:r>
              <a:rPr lang="pt-BR" dirty="0" smtClean="0">
                <a:cs typeface="Arial" panose="020B0604020202020204" pitchFamily="34" charset="0"/>
              </a:rPr>
              <a:t>Existem </a:t>
            </a:r>
            <a:r>
              <a:rPr lang="pt-BR" dirty="0">
                <a:cs typeface="Arial" panose="020B0604020202020204" pitchFamily="34" charset="0"/>
              </a:rPr>
              <a:t>8 tipos de receptotes </a:t>
            </a:r>
            <a:r>
              <a:rPr lang="pt-BR" dirty="0" smtClean="0">
                <a:cs typeface="Arial" panose="020B0604020202020204" pitchFamily="34" charset="0"/>
              </a:rPr>
              <a:t>metabotrópicos</a:t>
            </a:r>
            <a:r>
              <a:rPr lang="pt-BR" dirty="0">
                <a:cs typeface="Arial" panose="020B0604020202020204" pitchFamily="34" charset="0"/>
              </a:rPr>
              <a:t>: mGluR1 a mGluR8.</a:t>
            </a:r>
          </a:p>
          <a:p>
            <a:pPr lvl="1" algn="just">
              <a:buFont typeface="Arial" pitchFamily="34" charset="0"/>
              <a:buChar char="•"/>
            </a:pPr>
            <a:endParaRPr lang="it-IT" dirty="0"/>
          </a:p>
          <a:p>
            <a:pPr lvl="1">
              <a:buFont typeface="Arial" pitchFamily="34" charset="0"/>
              <a:buChar char="•"/>
            </a:pPr>
            <a:endParaRPr lang="it-IT" dirty="0"/>
          </a:p>
          <a:p>
            <a:pPr lvl="1">
              <a:buFont typeface="Arial" pitchFamily="34" charset="0"/>
              <a:buChar char="•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0507"/>
            <a:ext cx="1152128" cy="12836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45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35292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80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cs typeface="Arial" panose="020B0604020202020204" pitchFamily="34" charset="0"/>
              </a:rPr>
              <a:t>Excitotoxicidade do glutamato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49552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pt-BR" sz="2200" dirty="0"/>
              <a:t>Em situações de patologia cerebral (danos ou doenças), os transportadores podem funcionar de forma reversa e causar a acumulação e concentrações excessivas de glutamato no espaço </a:t>
            </a:r>
            <a:r>
              <a:rPr lang="pt-BR" sz="2200" dirty="0" smtClean="0"/>
              <a:t>extracelular</a:t>
            </a:r>
          </a:p>
          <a:p>
            <a:pPr algn="just">
              <a:lnSpc>
                <a:spcPct val="115000"/>
              </a:lnSpc>
              <a:buFont typeface="Arial" panose="020B0604020202020204" pitchFamily="34" charset="0"/>
              <a:buChar char="●"/>
            </a:pPr>
            <a:endParaRPr lang="pt-BR" sz="2200" dirty="0" smtClean="0"/>
          </a:p>
          <a:p>
            <a:pPr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pt-BR" sz="2200" dirty="0" smtClean="0"/>
              <a:t>Esta </a:t>
            </a:r>
            <a:r>
              <a:rPr lang="pt-BR" sz="2200" dirty="0"/>
              <a:t>reversão provoca a entrada de íons cálcio (Ca</a:t>
            </a:r>
            <a:r>
              <a:rPr lang="pt-BR" sz="2200" baseline="30000" dirty="0"/>
              <a:t>2+</a:t>
            </a:r>
            <a:r>
              <a:rPr lang="pt-BR" sz="2200" dirty="0"/>
              <a:t>) nas células, através de receptores NMDA, levando a danos neuronais e eventualmente morte celular (apoptose). Este processo é conhecido como </a:t>
            </a:r>
            <a:r>
              <a:rPr lang="pt-BR" sz="2200" b="1" dirty="0"/>
              <a:t>excitotoxicidade</a:t>
            </a:r>
            <a:r>
              <a:rPr lang="pt-BR" sz="2200" dirty="0"/>
              <a:t> e pode ser letal </a:t>
            </a:r>
            <a:r>
              <a:rPr lang="pt-BR" sz="2200" dirty="0" smtClean="0"/>
              <a:t>para </a:t>
            </a:r>
            <a:r>
              <a:rPr lang="pt-BR" sz="2200" dirty="0"/>
              <a:t>os neurônios, particularmente no caso de ativação dos receptores NMDA. </a:t>
            </a:r>
            <a:endParaRPr lang="pt-BR" sz="2200" dirty="0" smtClean="0">
              <a:cs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09" y="332656"/>
            <a:ext cx="864096" cy="1008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302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1268760"/>
            <a:ext cx="7772400" cy="5400600"/>
          </a:xfrm>
        </p:spPr>
        <p:txBody>
          <a:bodyPr>
            <a:normAutofit fontScale="92500" lnSpcReduction="10000"/>
          </a:bodyPr>
          <a:lstStyle/>
          <a:p>
            <a:endParaRPr lang="pt-BR" dirty="0" smtClean="0"/>
          </a:p>
          <a:p>
            <a:pPr algn="just"/>
            <a:r>
              <a:rPr lang="pt-BR" dirty="0"/>
              <a:t>E</a:t>
            </a:r>
            <a:r>
              <a:rPr lang="pt-BR" dirty="0" smtClean="0"/>
              <a:t>xcitotoxicidade devido à </a:t>
            </a:r>
            <a:r>
              <a:rPr lang="pt-BR" dirty="0"/>
              <a:t>acumulação de glutamato ocorre em episódios de isquemia cerebral e apoplexia e está associada a doenças como esclerose lateral amiotrófica</a:t>
            </a:r>
            <a:r>
              <a:rPr lang="pt-BR" dirty="0" smtClean="0"/>
              <a:t>,</a:t>
            </a:r>
            <a:r>
              <a:rPr lang="pt-BR" dirty="0"/>
              <a:t> doença de </a:t>
            </a:r>
            <a:r>
              <a:rPr lang="pt-BR" dirty="0" smtClean="0"/>
              <a:t>Alzheimer, entre outras</a:t>
            </a:r>
            <a:endParaRPr lang="pt-BR" dirty="0"/>
          </a:p>
          <a:p>
            <a:pPr algn="just"/>
            <a:r>
              <a:rPr lang="pt-BR" dirty="0" smtClean="0"/>
              <a:t>Este </a:t>
            </a:r>
            <a:r>
              <a:rPr lang="pt-BR" dirty="0"/>
              <a:t>fenômeno, caracterizado pela ativação excessiva dos receptores de glutamato por aminoácidos excitatórios, induz a vários danos, como a disfunção de memória, a produção de radicais livres, a disfunção mitocondrial e morte celular</a:t>
            </a:r>
            <a:r>
              <a:rPr lang="pt-BR" dirty="0" smtClean="0"/>
              <a:t>..</a:t>
            </a:r>
            <a:endParaRPr lang="pt-BR" dirty="0"/>
          </a:p>
          <a:p>
            <a:pPr algn="just"/>
            <a:r>
              <a:rPr lang="pt-BR" dirty="0" smtClean="0"/>
              <a:t>Os </a:t>
            </a:r>
            <a:r>
              <a:rPr lang="pt-BR" dirty="0"/>
              <a:t>agentes farmacológicos cujo alvo consiste na neurotransmissão glutamatérgica ainda continuam, em grande parte, </a:t>
            </a:r>
            <a:r>
              <a:rPr lang="pt-BR" dirty="0" smtClean="0"/>
              <a:t>experimentais.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1224136" cy="1283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3512" y="374029"/>
            <a:ext cx="1152129" cy="121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400" b="1" dirty="0" smtClean="0">
                <a:solidFill>
                  <a:schemeClr val="tx1"/>
                </a:solidFill>
              </a:rPr>
              <a:t>Aspartato</a:t>
            </a:r>
            <a:endParaRPr lang="pt-BR" sz="54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293568"/>
          </a:xfrm>
        </p:spPr>
        <p:txBody>
          <a:bodyPr>
            <a:normAutofit lnSpcReduction="10000"/>
          </a:bodyPr>
          <a:lstStyle/>
          <a:p>
            <a:pPr algn="just">
              <a:buFont typeface="Arial" pitchFamily="34" charset="0"/>
              <a:buChar char="•"/>
            </a:pPr>
            <a:r>
              <a:rPr lang="pt-BR" dirty="0"/>
              <a:t>É</a:t>
            </a:r>
            <a:r>
              <a:rPr lang="pt-BR" dirty="0" smtClean="0"/>
              <a:t> </a:t>
            </a:r>
            <a:r>
              <a:rPr lang="pt-BR" dirty="0"/>
              <a:t>um aminoácido não essencial, agindo como neurotransmissor </a:t>
            </a:r>
            <a:r>
              <a:rPr lang="pt-BR" dirty="0" smtClean="0"/>
              <a:t>excitatório</a:t>
            </a:r>
          </a:p>
          <a:p>
            <a:pPr algn="just">
              <a:buFont typeface="Arial" pitchFamily="34" charset="0"/>
              <a:buChar char="•"/>
            </a:pPr>
            <a:endParaRPr lang="pt-BR" dirty="0" smtClean="0"/>
          </a:p>
          <a:p>
            <a:pPr algn="just"/>
            <a:r>
              <a:rPr lang="pt-BR" dirty="0" smtClean="0"/>
              <a:t>O aspartato</a:t>
            </a:r>
            <a:r>
              <a:rPr lang="pt-BR" dirty="0"/>
              <a:t>, assim como o glutamato, é produto do ciclo de Krebs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A </a:t>
            </a:r>
            <a:r>
              <a:rPr lang="pt-BR" dirty="0"/>
              <a:t>enzima responsável por esta reação é o aspartato aminotransferase, que transfere um grupamento amina do glutamato para o oxaloacetato, formando o aspartato + </a:t>
            </a:r>
            <a:r>
              <a:rPr lang="pt-BR" dirty="0" smtClean="0"/>
              <a:t>alfa-</a:t>
            </a:r>
            <a:r>
              <a:rPr lang="pt-BR" dirty="0" err="1" smtClean="0"/>
              <a:t>cetoglutarato</a:t>
            </a:r>
            <a:endParaRPr lang="pt-BR" dirty="0" smtClean="0"/>
          </a:p>
          <a:p>
            <a:pPr algn="just"/>
            <a:endParaRPr lang="pt-BR" dirty="0"/>
          </a:p>
          <a:p>
            <a:r>
              <a:rPr lang="pt-BR" dirty="0"/>
              <a:t> Localizado principalmente na medula espinhal</a:t>
            </a:r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5356"/>
            <a:ext cx="1224136" cy="1283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7966" y="183584"/>
            <a:ext cx="1152129" cy="121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45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 Ao atuar como ligante, abre um canal iônico, e sua inativação é dada pela reabsorção através da membrana pré-sináptica.	</a:t>
            </a:r>
          </a:p>
          <a:p>
            <a:r>
              <a:rPr lang="pt-BR" dirty="0" smtClean="0"/>
              <a:t>Localizado principalmente </a:t>
            </a:r>
            <a:r>
              <a:rPr lang="pt-BR" dirty="0"/>
              <a:t>na medula </a:t>
            </a:r>
            <a:r>
              <a:rPr lang="pt-BR" dirty="0" smtClean="0"/>
              <a:t>espinhal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224136" cy="1283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7966" y="183584"/>
            <a:ext cx="1152129" cy="121542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1" t="50000" r="50078" b="37284"/>
          <a:stretch/>
        </p:blipFill>
        <p:spPr bwMode="auto">
          <a:xfrm>
            <a:off x="251520" y="3654516"/>
            <a:ext cx="8776040" cy="1725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96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400" b="1" dirty="0" smtClean="0">
                <a:solidFill>
                  <a:schemeClr val="tx1"/>
                </a:solidFill>
              </a:rPr>
              <a:t>Dopamina</a:t>
            </a:r>
            <a:endParaRPr lang="pt-BR" sz="54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22156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Faz parte do grupo das aminas (epinefrina, norepinefrina, dopamina)</a:t>
            </a:r>
          </a:p>
          <a:p>
            <a:pPr algn="just"/>
            <a:r>
              <a:rPr lang="pt-BR" dirty="0" smtClean="0"/>
              <a:t>A </a:t>
            </a:r>
            <a:r>
              <a:rPr lang="pt-BR" dirty="0"/>
              <a:t>síntese de dopamina segue a mesma via que a noradrenalina, que consiste na conversão da tirosina em DOPA (etapa que limita a velocidade do processo), seguida de descarboxilação para formar </a:t>
            </a:r>
            <a:r>
              <a:rPr lang="pt-BR" dirty="0" smtClean="0"/>
              <a:t>dopamina</a:t>
            </a:r>
            <a:endParaRPr lang="pt-BR" dirty="0"/>
          </a:p>
          <a:p>
            <a:pPr algn="just"/>
            <a:r>
              <a:rPr lang="pt-BR" dirty="0" smtClean="0"/>
              <a:t>A dopamina </a:t>
            </a:r>
            <a:r>
              <a:rPr lang="pt-BR" dirty="0"/>
              <a:t>é metabolizada pela </a:t>
            </a:r>
            <a:r>
              <a:rPr lang="pt-BR" dirty="0" smtClean="0"/>
              <a:t>MAO (</a:t>
            </a:r>
            <a:r>
              <a:rPr lang="pt-BR" dirty="0"/>
              <a:t>m</a:t>
            </a:r>
            <a:r>
              <a:rPr lang="pt-BR" dirty="0" smtClean="0"/>
              <a:t>onoamina oxidase) e COMT (</a:t>
            </a:r>
            <a:r>
              <a:rPr lang="pt-BR" dirty="0"/>
              <a:t>c</a:t>
            </a:r>
            <a:r>
              <a:rPr lang="pt-BR" dirty="0" smtClean="0"/>
              <a:t>atecol </a:t>
            </a:r>
            <a:r>
              <a:rPr lang="pt-BR" dirty="0"/>
              <a:t>o-metil </a:t>
            </a:r>
            <a:r>
              <a:rPr lang="pt-BR" dirty="0" smtClean="0"/>
              <a:t>transferase)</a:t>
            </a:r>
          </a:p>
          <a:p>
            <a:pPr algn="just"/>
            <a:r>
              <a:rPr lang="pt-BR" dirty="0" smtClean="0"/>
              <a:t>A família </a:t>
            </a:r>
            <a:r>
              <a:rPr lang="pt-BR" dirty="0"/>
              <a:t>original de receptores D1 inclui atualmente D1 e D5, enquanto a família D2 </a:t>
            </a:r>
            <a:r>
              <a:rPr lang="pt-BR" dirty="0" smtClean="0"/>
              <a:t>é </a:t>
            </a:r>
            <a:r>
              <a:rPr lang="pt-BR" dirty="0"/>
              <a:t>constituída de D2, D3 e D4.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27" y="116632"/>
            <a:ext cx="1224136" cy="1283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7966" y="183584"/>
            <a:ext cx="1152129" cy="121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29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400" b="1" dirty="0" smtClean="0">
                <a:solidFill>
                  <a:schemeClr val="tx1"/>
                </a:solidFill>
              </a:rPr>
              <a:t>Síntese da dopamina</a:t>
            </a:r>
            <a:endParaRPr lang="pt-BR" sz="5400" b="1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40299" r="51225" b="32462"/>
          <a:stretch/>
        </p:blipFill>
        <p:spPr bwMode="auto">
          <a:xfrm>
            <a:off x="1187624" y="2204864"/>
            <a:ext cx="7197129" cy="3283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90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1400286"/>
            <a:ext cx="7772400" cy="5269074"/>
          </a:xfrm>
        </p:spPr>
        <p:txBody>
          <a:bodyPr>
            <a:normAutofit fontScale="70000" lnSpcReduction="20000"/>
          </a:bodyPr>
          <a:lstStyle/>
          <a:p>
            <a:pPr algn="just" fontAlgn="base"/>
            <a:r>
              <a:rPr lang="pt-BR" b="1" dirty="0"/>
              <a:t>Receptores D1</a:t>
            </a:r>
            <a:r>
              <a:rPr lang="pt-BR" dirty="0"/>
              <a:t>: Mais abundantes e disseminados em áreas que recebem inervação dopaminérgica (estriado, sistema límbico, tálamo e hipotálamo</a:t>
            </a:r>
            <a:r>
              <a:rPr lang="pt-BR" dirty="0" smtClean="0"/>
              <a:t>)</a:t>
            </a:r>
          </a:p>
          <a:p>
            <a:pPr algn="just" fontAlgn="base"/>
            <a:endParaRPr lang="pt-BR" dirty="0"/>
          </a:p>
          <a:p>
            <a:pPr algn="just" fontAlgn="base"/>
            <a:r>
              <a:rPr lang="pt-BR" b="1" dirty="0"/>
              <a:t>Receptores D2</a:t>
            </a:r>
            <a:r>
              <a:rPr lang="pt-BR" dirty="0"/>
              <a:t>: Da mesma maneira que os receptores D1 estão no estriado, sistema límbico, tálamo, hipotálamo e, neste caso, também se encontram na hipófise. Os receptores de dopamina importantes para a ações dos agentes antipsicóticos pertencem principalmente à família destes receptores. Na hipófise anterior, causam inibição da secreção de prolactina. Desencadeamento do vômito</a:t>
            </a:r>
            <a:r>
              <a:rPr lang="pt-BR" dirty="0" smtClean="0"/>
              <a:t>.</a:t>
            </a:r>
          </a:p>
          <a:p>
            <a:pPr algn="just" fontAlgn="base"/>
            <a:endParaRPr lang="pt-BR" dirty="0"/>
          </a:p>
          <a:p>
            <a:pPr algn="just" fontAlgn="base"/>
            <a:r>
              <a:rPr lang="pt-BR" b="1" dirty="0"/>
              <a:t>Receptores D3</a:t>
            </a:r>
            <a:r>
              <a:rPr lang="pt-BR" dirty="0"/>
              <a:t>: Encontrados no sistema límbico, mas não no estriado. </a:t>
            </a:r>
            <a:endParaRPr lang="pt-BR" dirty="0" smtClean="0"/>
          </a:p>
          <a:p>
            <a:pPr algn="just" fontAlgn="base"/>
            <a:endParaRPr lang="pt-BR" b="1" dirty="0"/>
          </a:p>
          <a:p>
            <a:pPr algn="just" fontAlgn="base"/>
            <a:r>
              <a:rPr lang="pt-BR" b="1" dirty="0" smtClean="0"/>
              <a:t>Receptores </a:t>
            </a:r>
            <a:r>
              <a:rPr lang="pt-BR" b="1" dirty="0"/>
              <a:t>D4</a:t>
            </a:r>
            <a:r>
              <a:rPr lang="pt-BR" dirty="0"/>
              <a:t>: Muito mais fracamente expresso, principalmente no córtex e no sistema límbico, porém é alvo de interesse em virtude de sua possível relação com o mecanismo da esquizofrenia e dependência de drogas. No córtex, é importante pelo controle da alerta e do humor. </a:t>
            </a:r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27" y="116632"/>
            <a:ext cx="1224136" cy="1283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7966" y="183584"/>
            <a:ext cx="1152129" cy="121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1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800" b="1" dirty="0" smtClean="0">
                <a:solidFill>
                  <a:schemeClr val="tx1"/>
                </a:solidFill>
              </a:rPr>
              <a:t>Estrutura do neurônio</a:t>
            </a:r>
            <a:endParaRPr lang="pt-BR" sz="4800" b="1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20" y="218619"/>
            <a:ext cx="1368152" cy="1156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392" y="218619"/>
            <a:ext cx="872297" cy="112214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8" t="32543" r="54319" b="20474"/>
          <a:stretch/>
        </p:blipFill>
        <p:spPr bwMode="auto">
          <a:xfrm>
            <a:off x="2267744" y="1743928"/>
            <a:ext cx="5007715" cy="485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90579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77544"/>
          </a:xfrm>
        </p:spPr>
        <p:txBody>
          <a:bodyPr>
            <a:normAutofit/>
          </a:bodyPr>
          <a:lstStyle/>
          <a:p>
            <a:pPr algn="just" fontAlgn="base"/>
            <a:r>
              <a:rPr lang="pt-BR" dirty="0"/>
              <a:t>Esse neurotransmissor está associado à doença de Parkinson e à Esquizofrenia. </a:t>
            </a:r>
            <a:endParaRPr lang="pt-BR" dirty="0" smtClean="0"/>
          </a:p>
          <a:p>
            <a:pPr algn="just" fontAlgn="base"/>
            <a:endParaRPr lang="pt-BR" dirty="0"/>
          </a:p>
          <a:p>
            <a:pPr algn="just" fontAlgn="base"/>
            <a:r>
              <a:rPr lang="pt-BR" dirty="0"/>
              <a:t>São muito importantes nos processos de coordenação. Portanto, a perda dos neurônios dopaminérgicos pode causar uma descoordenação crônica ou definitiva (</a:t>
            </a:r>
            <a:r>
              <a:rPr lang="pt-BR" dirty="0" smtClean="0"/>
              <a:t>Parkinson</a:t>
            </a:r>
            <a:r>
              <a:rPr lang="pt-BR" dirty="0"/>
              <a:t> </a:t>
            </a:r>
            <a:r>
              <a:rPr lang="pt-BR" dirty="0" smtClean="0"/>
              <a:t>– Levodopa)</a:t>
            </a:r>
          </a:p>
          <a:p>
            <a:pPr algn="just" fontAlgn="base"/>
            <a:endParaRPr lang="pt-BR" dirty="0"/>
          </a:p>
          <a:p>
            <a:pPr algn="just" fontAlgn="base"/>
            <a:r>
              <a:rPr lang="pt-BR" dirty="0"/>
              <a:t>Esquizofrenia é causada pelo aumento da atividade ou da liberação da dopamina</a:t>
            </a:r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27" y="116632"/>
            <a:ext cx="1224136" cy="1283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7966" y="183584"/>
            <a:ext cx="1152129" cy="121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5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400" b="1" dirty="0" smtClean="0">
                <a:solidFill>
                  <a:schemeClr val="tx1"/>
                </a:solidFill>
              </a:rPr>
              <a:t>Serotonina</a:t>
            </a:r>
            <a:endParaRPr lang="pt-BR" sz="54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22156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Embora </a:t>
            </a:r>
            <a:r>
              <a:rPr lang="pt-BR" dirty="0"/>
              <a:t>o cérebro seja responsável por apenas 1% do conteúdo corporal total de 5-HT, trata-se de um importante transmissor do </a:t>
            </a:r>
            <a:r>
              <a:rPr lang="pt-BR" dirty="0" smtClean="0"/>
              <a:t>SNC</a:t>
            </a:r>
            <a:endParaRPr lang="pt-BR" dirty="0"/>
          </a:p>
          <a:p>
            <a:pPr algn="just"/>
            <a:r>
              <a:rPr lang="pt-BR" dirty="0" smtClean="0"/>
              <a:t>A </a:t>
            </a:r>
            <a:r>
              <a:rPr lang="pt-BR" dirty="0"/>
              <a:t>5-HT assemelha-se à adrenalina em sua síntese, armazenamento e liberação. Seu precursor é o triptofano, um aminoácido derivado da proteína dietética, que não é produzido pelo nosso organismo e cujo nível plasmático varia consideravelmente de acordo com a ingestão de alimentos (carnes, grãos, laticínios) e o momento do dia. </a:t>
            </a:r>
            <a:endParaRPr lang="pt-BR" dirty="0" smtClean="0"/>
          </a:p>
          <a:p>
            <a:pPr algn="just"/>
            <a:r>
              <a:rPr lang="pt-BR" dirty="0" smtClean="0"/>
              <a:t>Uma </a:t>
            </a:r>
            <a:r>
              <a:rPr lang="pt-BR" dirty="0"/>
              <a:t>dieta pobre em triptofano leva à redução da serotonina.</a:t>
            </a:r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27" y="116632"/>
            <a:ext cx="1224136" cy="1283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7966" y="183584"/>
            <a:ext cx="1152129" cy="121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8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O triptofano é ativamente captado pelos neurônios, convertido pela triptofano hidroxilase em 5-hidroxi-triptofano 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/>
              <a:t>A</a:t>
            </a:r>
            <a:r>
              <a:rPr lang="pt-BR" dirty="0" smtClean="0"/>
              <a:t> </a:t>
            </a:r>
            <a:r>
              <a:rPr lang="pt-BR" dirty="0"/>
              <a:t>seguir, descarboxilado por uma aminoácido descarboxilase inespecífica </a:t>
            </a:r>
            <a:r>
              <a:rPr lang="pt-BR" dirty="0" smtClean="0"/>
              <a:t>em 5-HT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27" y="116632"/>
            <a:ext cx="1224136" cy="1283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7966" y="183584"/>
            <a:ext cx="1152129" cy="121542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" t="37127" r="40106" b="51077"/>
          <a:stretch/>
        </p:blipFill>
        <p:spPr bwMode="auto">
          <a:xfrm>
            <a:off x="176999" y="4463207"/>
            <a:ext cx="8859497" cy="1035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5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4400" b="1" dirty="0" smtClean="0">
                <a:solidFill>
                  <a:schemeClr val="tx1"/>
                </a:solidFill>
              </a:rPr>
              <a:t>Receptores da 5-HT</a:t>
            </a:r>
            <a:endParaRPr lang="pt-BR" sz="44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22156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t-BR" dirty="0"/>
              <a:t>Todos consistem em receptores acoplados à proteína G (receptores tipo 2), com exceção do 5-HT3, que é um canal de cátion regulado por ligante (</a:t>
            </a:r>
            <a:r>
              <a:rPr lang="pt-BR" dirty="0" smtClean="0"/>
              <a:t>receptor </a:t>
            </a:r>
            <a:r>
              <a:rPr lang="pt-BR" dirty="0"/>
              <a:t>tipo 1</a:t>
            </a:r>
            <a:r>
              <a:rPr lang="pt-BR" dirty="0" smtClean="0"/>
              <a:t>)</a:t>
            </a:r>
          </a:p>
          <a:p>
            <a:pPr algn="just"/>
            <a:r>
              <a:rPr lang="pt-BR" b="1" dirty="0"/>
              <a:t>5-HT1:</a:t>
            </a:r>
            <a:r>
              <a:rPr lang="pt-BR" dirty="0"/>
              <a:t> Predominantemente inibitórios nos seus efeitos (</a:t>
            </a:r>
            <a:r>
              <a:rPr lang="pt-BR" dirty="0" smtClean="0"/>
              <a:t>autorreguladores)</a:t>
            </a:r>
          </a:p>
          <a:p>
            <a:pPr algn="just" fontAlgn="base"/>
            <a:r>
              <a:rPr lang="pt-BR" b="1" dirty="0"/>
              <a:t>5-HT2:</a:t>
            </a:r>
            <a:r>
              <a:rPr lang="pt-BR" dirty="0"/>
              <a:t> Exercem um efeito pós-sináptico excitatório e aparecem em abundância no córtex e no hipocampo (principalmente 5-HT2A). Acredita-se que constituam o alvo de várias drogas alucinógenas. O uso de antagonistas dos receptores 5-HT2 é feito na enxaqueca.</a:t>
            </a:r>
          </a:p>
          <a:p>
            <a:pPr algn="just" fontAlgn="base"/>
            <a:r>
              <a:rPr lang="pt-BR" b="1" dirty="0"/>
              <a:t>5-HT3 - ionotrópico:</a:t>
            </a:r>
            <a:r>
              <a:rPr lang="pt-BR" dirty="0"/>
              <a:t> Encontrados principalmente na área postrema (região do bulbo envolvida com o </a:t>
            </a:r>
            <a:r>
              <a:rPr lang="pt-BR" dirty="0" smtClean="0"/>
              <a:t>vômito). Estão </a:t>
            </a:r>
            <a:r>
              <a:rPr lang="pt-BR" dirty="0"/>
              <a:t>relacionados com excitação neuronal (autônoma, neurônios nociceptivos) e êmese (vômito), além de efeitos comportamentais como a ansiedade. </a:t>
            </a:r>
            <a:endParaRPr lang="pt-BR" dirty="0" smtClean="0"/>
          </a:p>
          <a:p>
            <a:endParaRPr lang="pt-BR" dirty="0" smtClean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27" y="116632"/>
            <a:ext cx="1224136" cy="1283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184860"/>
            <a:ext cx="936105" cy="121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3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221560"/>
          </a:xfrm>
        </p:spPr>
        <p:txBody>
          <a:bodyPr>
            <a:normAutofit fontScale="85000" lnSpcReduction="10000"/>
          </a:bodyPr>
          <a:lstStyle/>
          <a:p>
            <a:pPr algn="just" fontAlgn="base"/>
            <a:r>
              <a:rPr lang="pt-BR" b="1" dirty="0"/>
              <a:t>5-HT4: </a:t>
            </a:r>
            <a:r>
              <a:rPr lang="pt-BR" dirty="0"/>
              <a:t>Aumento da motilidade gastrointestinal, excitação neuronal, e efeito facilitador pré-sináptico (estimulando liberação de acetilcolina). Assim, a serotonina nesse receptor tem papel cognitivo (aprendizado, memória) por estimular a liberação de </a:t>
            </a:r>
            <a:r>
              <a:rPr lang="pt-BR" dirty="0" err="1" smtClean="0"/>
              <a:t>Ach</a:t>
            </a:r>
            <a:endParaRPr lang="pt-BR" dirty="0"/>
          </a:p>
          <a:p>
            <a:pPr algn="just" fontAlgn="base"/>
            <a:r>
              <a:rPr lang="pt-BR" b="1" dirty="0"/>
              <a:t>5-HT5:</a:t>
            </a:r>
            <a:r>
              <a:rPr lang="pt-BR" dirty="0"/>
              <a:t> Pouco se sabe acerca da sua função e </a:t>
            </a:r>
            <a:r>
              <a:rPr lang="pt-BR" dirty="0" smtClean="0"/>
              <a:t>farmacologia</a:t>
            </a:r>
            <a:endParaRPr lang="pt-BR" dirty="0"/>
          </a:p>
          <a:p>
            <a:pPr algn="just" fontAlgn="base"/>
            <a:r>
              <a:rPr lang="pt-BR" b="1" dirty="0"/>
              <a:t>5-HT6: </a:t>
            </a:r>
            <a:r>
              <a:rPr lang="pt-BR" dirty="0"/>
              <a:t>Presente apenas no SNC (córtex, hipocampo e sistema límbico), sendo alvo para fármacos que servem para melhorar a função </a:t>
            </a:r>
            <a:r>
              <a:rPr lang="pt-BR" dirty="0" smtClean="0"/>
              <a:t>cognitiva</a:t>
            </a:r>
            <a:endParaRPr lang="pt-BR" dirty="0"/>
          </a:p>
          <a:p>
            <a:pPr algn="just" fontAlgn="base"/>
            <a:r>
              <a:rPr lang="pt-BR" b="1" dirty="0"/>
              <a:t>5-HT7: </a:t>
            </a:r>
            <a:r>
              <a:rPr lang="pt-BR" dirty="0"/>
              <a:t>No córtex, hipocampo, tálamo, hipotálamo</a:t>
            </a:r>
            <a:r>
              <a:rPr lang="pt-BR" b="1" dirty="0"/>
              <a:t>. </a:t>
            </a:r>
            <a:r>
              <a:rPr lang="pt-BR" dirty="0"/>
              <a:t>Age nos vasos sanguíneos, no TGI, na termorregulação, regulação endócrina, humor, função cognitiva e sono. Uma diminuição da serotonina pode estar associada ao aumento do cortisol, gerando depressão.</a:t>
            </a:r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27" y="116632"/>
            <a:ext cx="1224136" cy="1283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7966" y="183584"/>
            <a:ext cx="1152129" cy="121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54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800" b="1" dirty="0" smtClean="0">
                <a:solidFill>
                  <a:schemeClr val="tx1"/>
                </a:solidFill>
              </a:rPr>
              <a:t>CASOS CLÍNICOS</a:t>
            </a:r>
            <a:endParaRPr lang="pt-BR" sz="48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1.(UFJF/2015)</a:t>
            </a:r>
            <a:r>
              <a:rPr lang="pt-BR" dirty="0"/>
              <a:t> </a:t>
            </a:r>
            <a:r>
              <a:rPr lang="pt-BR" dirty="0" smtClean="0"/>
              <a:t>Dentre </a:t>
            </a:r>
            <a:r>
              <a:rPr lang="pt-BR" dirty="0"/>
              <a:t>os neurotransmissores abaixo, assinale a alternativa que apresenta o neurotransmissor inibitório: </a:t>
            </a: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514350" indent="-514350" algn="just">
              <a:buAutoNum type="alphaLcParenR"/>
            </a:pPr>
            <a:r>
              <a:rPr lang="pt-BR" dirty="0" smtClean="0"/>
              <a:t>Noradrenalina</a:t>
            </a:r>
            <a:r>
              <a:rPr lang="pt-BR" dirty="0"/>
              <a:t>. </a:t>
            </a:r>
            <a:endParaRPr lang="pt-BR" dirty="0" smtClean="0"/>
          </a:p>
          <a:p>
            <a:pPr marL="514350" indent="-514350" algn="just">
              <a:buAutoNum type="alphaLcParenR"/>
            </a:pPr>
            <a:r>
              <a:rPr lang="pt-BR" dirty="0" smtClean="0"/>
              <a:t>Glutamato</a:t>
            </a:r>
            <a:r>
              <a:rPr lang="pt-BR" dirty="0"/>
              <a:t>. </a:t>
            </a:r>
            <a:endParaRPr lang="pt-BR" dirty="0" smtClean="0"/>
          </a:p>
          <a:p>
            <a:pPr marL="514350" indent="-514350" algn="just">
              <a:buAutoNum type="alphaLcParenR"/>
            </a:pPr>
            <a:r>
              <a:rPr lang="pt-BR" dirty="0" smtClean="0"/>
              <a:t>Dopamina</a:t>
            </a:r>
            <a:r>
              <a:rPr lang="pt-BR" dirty="0"/>
              <a:t>. </a:t>
            </a:r>
            <a:endParaRPr lang="pt-BR" dirty="0" smtClean="0"/>
          </a:p>
          <a:p>
            <a:pPr marL="514350" indent="-514350" algn="just">
              <a:buAutoNum type="alphaLcParenR"/>
            </a:pPr>
            <a:r>
              <a:rPr lang="pt-BR" dirty="0" smtClean="0"/>
              <a:t>Ácido </a:t>
            </a:r>
            <a:r>
              <a:rPr lang="pt-BR" dirty="0"/>
              <a:t>gama-</a:t>
            </a:r>
            <a:r>
              <a:rPr lang="pt-BR" dirty="0" err="1"/>
              <a:t>aminobutírico</a:t>
            </a:r>
            <a:r>
              <a:rPr lang="pt-BR" dirty="0"/>
              <a:t>.</a:t>
            </a:r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27" y="260648"/>
            <a:ext cx="1224136" cy="1283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7966" y="183584"/>
            <a:ext cx="1152129" cy="121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6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1.(</a:t>
            </a:r>
            <a:r>
              <a:rPr lang="pt-BR" dirty="0"/>
              <a:t>UFJF/2015) Dentre os neurotransmissores abaixo, assinale a alternativa que apresenta o neurotransmissor inibitório: </a:t>
            </a:r>
          </a:p>
          <a:p>
            <a:pPr marL="0" indent="0" algn="just">
              <a:buNone/>
            </a:pPr>
            <a:endParaRPr lang="pt-BR" dirty="0"/>
          </a:p>
          <a:p>
            <a:pPr marL="514350" indent="-514350" algn="just">
              <a:buAutoNum type="alphaLcParenR"/>
            </a:pPr>
            <a:r>
              <a:rPr lang="pt-BR" dirty="0"/>
              <a:t>Noradrenalina. </a:t>
            </a:r>
          </a:p>
          <a:p>
            <a:pPr marL="514350" indent="-514350" algn="just">
              <a:buAutoNum type="alphaLcParenR"/>
            </a:pPr>
            <a:r>
              <a:rPr lang="pt-BR" dirty="0"/>
              <a:t>Glutamato. </a:t>
            </a:r>
          </a:p>
          <a:p>
            <a:pPr marL="514350" indent="-514350" algn="just">
              <a:buAutoNum type="alphaLcParenR"/>
            </a:pPr>
            <a:r>
              <a:rPr lang="pt-BR" dirty="0"/>
              <a:t>Dopamina. </a:t>
            </a:r>
          </a:p>
          <a:p>
            <a:pPr marL="514350" indent="-514350" algn="just">
              <a:buAutoNum type="alphaLcParenR"/>
            </a:pPr>
            <a:r>
              <a:rPr lang="pt-BR" dirty="0">
                <a:solidFill>
                  <a:srgbClr val="FF0000"/>
                </a:solidFill>
              </a:rPr>
              <a:t>Ácido gama-</a:t>
            </a:r>
            <a:r>
              <a:rPr lang="pt-BR" dirty="0" err="1">
                <a:solidFill>
                  <a:srgbClr val="FF0000"/>
                </a:solidFill>
              </a:rPr>
              <a:t>aminobutírico</a:t>
            </a:r>
            <a:r>
              <a:rPr lang="pt-BR" dirty="0">
                <a:solidFill>
                  <a:srgbClr val="FF0000"/>
                </a:solidFill>
              </a:rPr>
              <a:t>.</a:t>
            </a:r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27" y="260648"/>
            <a:ext cx="1224136" cy="1283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7966" y="183584"/>
            <a:ext cx="1152129" cy="1215426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pt-BR" sz="4800" b="1" dirty="0" smtClean="0">
                <a:solidFill>
                  <a:schemeClr val="tx1"/>
                </a:solidFill>
              </a:rPr>
              <a:t>CASOS CLÍNICOS</a:t>
            </a:r>
            <a:endParaRPr lang="pt-BR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7625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1124744"/>
            <a:ext cx="7772400" cy="554461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dirty="0" smtClean="0"/>
              <a:t>2. (UFJF/2015) O </a:t>
            </a:r>
            <a:r>
              <a:rPr lang="pt-BR" dirty="0"/>
              <a:t>Alzheimer é o tipo mais comum de demência, havendo perda gradual ou repentina da memória e de outras funções cognitivas. A doença é ocasionada por uma degeneração progressiva do encéfalo com uma perda relativamente seletiva de neurônios colinérgicos. Assim, uma das estratégias terapêuticas da doença inclui o aumento na função colinérgica, com a utilização de: </a:t>
            </a: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514350" indent="-514350" algn="just">
              <a:buAutoNum type="alphaLcParenR"/>
            </a:pPr>
            <a:r>
              <a:rPr lang="pt-BR" dirty="0" smtClean="0"/>
              <a:t>Antagonista </a:t>
            </a:r>
            <a:r>
              <a:rPr lang="pt-BR" dirty="0"/>
              <a:t>de receptores muscarínicos. </a:t>
            </a:r>
            <a:endParaRPr lang="pt-BR" dirty="0" smtClean="0"/>
          </a:p>
          <a:p>
            <a:pPr marL="514350" indent="-514350" algn="just">
              <a:buAutoNum type="alphaLcParenR"/>
            </a:pPr>
            <a:r>
              <a:rPr lang="pt-BR" dirty="0" smtClean="0"/>
              <a:t>Antagonista </a:t>
            </a:r>
            <a:r>
              <a:rPr lang="pt-BR" dirty="0"/>
              <a:t>de receptores α-adrenérgicos. </a:t>
            </a:r>
            <a:endParaRPr lang="pt-BR" dirty="0" smtClean="0"/>
          </a:p>
          <a:p>
            <a:pPr marL="514350" indent="-514350" algn="just">
              <a:buAutoNum type="alphaLcParenR"/>
            </a:pPr>
            <a:r>
              <a:rPr lang="pt-BR" dirty="0" smtClean="0"/>
              <a:t>Agonistas </a:t>
            </a:r>
            <a:r>
              <a:rPr lang="pt-BR" dirty="0"/>
              <a:t>D2 ou D3. </a:t>
            </a:r>
            <a:endParaRPr lang="pt-BR" dirty="0" smtClean="0"/>
          </a:p>
          <a:p>
            <a:pPr marL="514350" indent="-514350" algn="just">
              <a:buAutoNum type="alphaLcParenR"/>
            </a:pPr>
            <a:r>
              <a:rPr lang="pt-BR" dirty="0" smtClean="0"/>
              <a:t>Inibidores </a:t>
            </a:r>
            <a:r>
              <a:rPr lang="pt-BR" dirty="0"/>
              <a:t>da acetilcolinesterase (</a:t>
            </a:r>
            <a:r>
              <a:rPr lang="pt-BR" dirty="0" err="1"/>
              <a:t>AchE</a:t>
            </a:r>
            <a:r>
              <a:rPr lang="pt-BR" dirty="0"/>
              <a:t>).</a:t>
            </a:r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27" y="116632"/>
            <a:ext cx="1075813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7965" y="116359"/>
            <a:ext cx="1152129" cy="108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9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1209404"/>
            <a:ext cx="7772400" cy="545995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t-BR" dirty="0"/>
              <a:t>2. (UFJF/2015) O Alzheimer é o tipo mais comum de demência, havendo perda gradual ou repentina da memória e de outras funções cognitivas. A doença é ocasionada por uma degeneração progressiva do encéfalo com uma perda relativamente seletiva de neurônios colinérgicos. Assim, uma das estratégias terapêuticas da doença inclui o aumento na função colinérgica, com a utilização de: </a:t>
            </a: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514350" indent="-514350" algn="just">
              <a:buAutoNum type="alphaLcParenR"/>
            </a:pPr>
            <a:r>
              <a:rPr lang="pt-BR" dirty="0" smtClean="0"/>
              <a:t>Antagonista </a:t>
            </a:r>
            <a:r>
              <a:rPr lang="pt-BR" dirty="0"/>
              <a:t>de receptores </a:t>
            </a:r>
            <a:r>
              <a:rPr lang="pt-BR" dirty="0" err="1"/>
              <a:t>muscarínicos</a:t>
            </a:r>
            <a:r>
              <a:rPr lang="pt-BR" dirty="0"/>
              <a:t>. </a:t>
            </a:r>
          </a:p>
          <a:p>
            <a:pPr marL="514350" indent="-514350" algn="just">
              <a:buAutoNum type="alphaLcParenR"/>
            </a:pPr>
            <a:r>
              <a:rPr lang="pt-BR" dirty="0"/>
              <a:t>Antagonista de receptores α-adrenérgicos. </a:t>
            </a:r>
          </a:p>
          <a:p>
            <a:pPr marL="514350" indent="-514350" algn="just">
              <a:buAutoNum type="alphaLcParenR"/>
            </a:pPr>
            <a:r>
              <a:rPr lang="pt-BR" dirty="0"/>
              <a:t>Agonistas D2 ou D3. </a:t>
            </a:r>
          </a:p>
          <a:p>
            <a:pPr marL="514350" indent="-514350" algn="just">
              <a:buAutoNum type="alphaLcParenR"/>
            </a:pPr>
            <a:r>
              <a:rPr lang="pt-BR" dirty="0">
                <a:solidFill>
                  <a:srgbClr val="FF0000"/>
                </a:solidFill>
              </a:rPr>
              <a:t>Inibidores da </a:t>
            </a:r>
            <a:r>
              <a:rPr lang="pt-BR" dirty="0" err="1">
                <a:solidFill>
                  <a:srgbClr val="FF0000"/>
                </a:solidFill>
              </a:rPr>
              <a:t>acetilcolinesterase</a:t>
            </a:r>
            <a:r>
              <a:rPr lang="pt-BR" dirty="0">
                <a:solidFill>
                  <a:srgbClr val="FF0000"/>
                </a:solidFill>
              </a:rPr>
              <a:t> (</a:t>
            </a:r>
            <a:r>
              <a:rPr lang="pt-BR" dirty="0" err="1">
                <a:solidFill>
                  <a:srgbClr val="FF0000"/>
                </a:solidFill>
              </a:rPr>
              <a:t>AchE</a:t>
            </a:r>
            <a:r>
              <a:rPr lang="pt-BR" dirty="0">
                <a:solidFill>
                  <a:srgbClr val="FF0000"/>
                </a:solidFill>
              </a:rPr>
              <a:t>).</a:t>
            </a:r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27" y="201292"/>
            <a:ext cx="1075813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7965" y="165151"/>
            <a:ext cx="1152129" cy="108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239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1052736"/>
            <a:ext cx="7772400" cy="554461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t-BR" dirty="0" smtClean="0"/>
              <a:t>3</a:t>
            </a:r>
            <a:r>
              <a:rPr lang="pt-BR" dirty="0"/>
              <a:t>. (PROCESSO SELETIVO DA RESIDÊNCIA INTEGRADA EM SAÚDE – </a:t>
            </a:r>
            <a:r>
              <a:rPr lang="pt-BR" dirty="0" smtClean="0"/>
              <a:t>RIS-ESP/CE/2014). Os </a:t>
            </a:r>
            <a:r>
              <a:rPr lang="pt-BR" dirty="0"/>
              <a:t>neurônios comunicam-se entre si por meio de potenciais de ação nervosos. A geração de potenciais de ação nas fibras musculares e nos neurônios depende de duas características básicas: a existência de um potencial de membrana em repouso e a presença de tipos específicos de canais iônicos. Essa comunicação permite que os impulsos nervosos se propaguem por nervos e gânglios no sistema nervoso. Sobre os processos de condução do impulso nervoso é correto afirmar: </a:t>
            </a:r>
            <a:endParaRPr lang="pt-BR" dirty="0" smtClean="0"/>
          </a:p>
          <a:p>
            <a:pPr marL="514350" indent="-514350" algn="just">
              <a:buAutoNum type="alphaLcParenR"/>
            </a:pPr>
            <a:r>
              <a:rPr lang="pt-BR" dirty="0" smtClean="0"/>
              <a:t>No </a:t>
            </a:r>
            <a:r>
              <a:rPr lang="pt-BR" dirty="0"/>
              <a:t>potencial de membrana em repouso o interior do neurônio é rico em íons de sódio (Na+) e íons de cloreto (Cl-) e no meio intersticial é rico em íons de potássio (K+). </a:t>
            </a:r>
            <a:endParaRPr lang="pt-BR" dirty="0" smtClean="0"/>
          </a:p>
          <a:p>
            <a:pPr marL="514350" indent="-514350" algn="just">
              <a:buAutoNum type="alphaLcParenR"/>
            </a:pPr>
            <a:r>
              <a:rPr lang="pt-BR" dirty="0" smtClean="0"/>
              <a:t>Durante </a:t>
            </a:r>
            <a:r>
              <a:rPr lang="pt-BR" dirty="0"/>
              <a:t>a fase de despolarização do potencial de ação, a inversão do potencial de membrana torna o meio interno mais negativo em relação ao meio externo à membrana. </a:t>
            </a:r>
            <a:endParaRPr lang="pt-BR" dirty="0" smtClean="0"/>
          </a:p>
          <a:p>
            <a:pPr marL="514350" indent="-514350" algn="just">
              <a:buAutoNum type="alphaLcParenR"/>
            </a:pPr>
            <a:r>
              <a:rPr lang="pt-BR" dirty="0" smtClean="0"/>
              <a:t>Durante </a:t>
            </a:r>
            <a:r>
              <a:rPr lang="pt-BR" dirty="0"/>
              <a:t>a fase de hiperpolarização, o potencial de membrana torna-se ainda mais negativo do que o nível de repouso. </a:t>
            </a:r>
            <a:endParaRPr lang="pt-BR" dirty="0" smtClean="0"/>
          </a:p>
          <a:p>
            <a:pPr marL="514350" indent="-514350" algn="just">
              <a:buAutoNum type="alphaLcParenR"/>
            </a:pPr>
            <a:r>
              <a:rPr lang="pt-BR" dirty="0" smtClean="0"/>
              <a:t>A </a:t>
            </a:r>
            <a:r>
              <a:rPr lang="pt-BR" dirty="0"/>
              <a:t>condução do potencial de ação das fibras do tipo amielínicas é do tipo saltatória.</a:t>
            </a:r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6563"/>
            <a:ext cx="1075813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7147" y="156563"/>
            <a:ext cx="1152129" cy="87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90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400" b="1" dirty="0" smtClean="0">
                <a:solidFill>
                  <a:schemeClr val="tx1"/>
                </a:solidFill>
              </a:rPr>
              <a:t>Tipos de neurônios</a:t>
            </a:r>
            <a:endParaRPr lang="pt-BR" sz="5400" b="1" dirty="0">
              <a:solidFill>
                <a:schemeClr val="tx1"/>
              </a:solidFill>
            </a:endParaRPr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505"/>
            <a:ext cx="1524330" cy="1283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2460" y="252733"/>
            <a:ext cx="1088321" cy="1215426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t="39332" r="50969" b="19720"/>
          <a:stretch/>
        </p:blipFill>
        <p:spPr bwMode="auto">
          <a:xfrm>
            <a:off x="1835696" y="2070416"/>
            <a:ext cx="5832648" cy="392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17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1196752"/>
            <a:ext cx="7772400" cy="547260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t-BR" dirty="0"/>
              <a:t>3. (PROCESSO SELETIVO DA RESIDÊNCIA INTEGRADA EM SAÚDE – RIS-ESP/CE/2014). Os neurônios comunicam-se entre si por meio de potenciais de ação nervosos. A geração de potenciais de ação nas fibras musculares e nos neurônios depende de duas características básicas: a existência de um potencial de membrana em repouso e a presença de tipos específicos de canais iônicos. Essa comunicação permite que os impulsos nervosos se propaguem por nervos e gânglios no sistema nervoso. Sobre os processos de condução do impulso nervoso é correto afirmar: </a:t>
            </a: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514350" indent="-514350" algn="just">
              <a:buAutoNum type="alphaLcParenR"/>
            </a:pPr>
            <a:r>
              <a:rPr lang="pt-BR" dirty="0"/>
              <a:t>No potencial de membrana em repouso o interior do neurônio é rico em íons de sódio (Na+) e íons de cloreto (Cl-) e no meio intersticial é rico em íons de potássio (K+). </a:t>
            </a:r>
            <a:r>
              <a:rPr lang="pt-BR" dirty="0" smtClean="0"/>
              <a:t>(ao contrário)</a:t>
            </a:r>
            <a:endParaRPr lang="pt-BR" dirty="0"/>
          </a:p>
          <a:p>
            <a:pPr marL="514350" indent="-514350" algn="just">
              <a:buAutoNum type="alphaLcParenR"/>
            </a:pPr>
            <a:r>
              <a:rPr lang="pt-BR" dirty="0"/>
              <a:t>Durante a fase de despolarização do potencial de ação, a inversão do potencial de membrana torna o meio interno mais negativo em relação ao meio externo à membrana. </a:t>
            </a:r>
            <a:r>
              <a:rPr lang="pt-BR" dirty="0" smtClean="0"/>
              <a:t>(mais positivo)</a:t>
            </a:r>
            <a:endParaRPr lang="pt-BR" dirty="0"/>
          </a:p>
          <a:p>
            <a:pPr marL="514350" indent="-514350" algn="just">
              <a:buAutoNum type="alphaLcParenR"/>
            </a:pPr>
            <a:r>
              <a:rPr lang="pt-BR" b="1" dirty="0">
                <a:solidFill>
                  <a:srgbClr val="FF0000"/>
                </a:solidFill>
              </a:rPr>
              <a:t>Durante a fase de hiperpolarização, o potencial de membrana torna-se ainda mais negativo do que o nível de repouso. </a:t>
            </a:r>
          </a:p>
          <a:p>
            <a:pPr marL="514350" indent="-514350" algn="just">
              <a:buAutoNum type="alphaLcParenR"/>
            </a:pPr>
            <a:r>
              <a:rPr lang="pt-BR" dirty="0"/>
              <a:t>A condução do potencial de ação das fibras do tipo </a:t>
            </a:r>
            <a:r>
              <a:rPr lang="pt-BR" dirty="0" err="1"/>
              <a:t>amielínicas</a:t>
            </a:r>
            <a:r>
              <a:rPr lang="pt-BR" dirty="0"/>
              <a:t> é do tipo </a:t>
            </a:r>
            <a:r>
              <a:rPr lang="pt-BR" dirty="0" err="1"/>
              <a:t>saltatória</a:t>
            </a:r>
            <a:r>
              <a:rPr lang="pt-BR" dirty="0" smtClean="0"/>
              <a:t>. (mielínicas)</a:t>
            </a:r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6563"/>
            <a:ext cx="1075813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7147" y="252195"/>
            <a:ext cx="1152129" cy="87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6130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b="1" dirty="0" smtClean="0">
                <a:solidFill>
                  <a:schemeClr val="tx1"/>
                </a:solidFill>
              </a:rPr>
              <a:t>Referências bibliográficas</a:t>
            </a:r>
            <a:endParaRPr lang="pt-BR" sz="44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1916832"/>
            <a:ext cx="7772400" cy="4102968"/>
          </a:xfrm>
        </p:spPr>
        <p:txBody>
          <a:bodyPr/>
          <a:lstStyle/>
          <a:p>
            <a:r>
              <a:rPr lang="pt-BR" dirty="0" smtClean="0"/>
              <a:t>Farmacologia – </a:t>
            </a:r>
            <a:r>
              <a:rPr lang="pt-BR" dirty="0" err="1" smtClean="0"/>
              <a:t>Katzung</a:t>
            </a:r>
            <a:endParaRPr lang="pt-BR" dirty="0" smtClean="0"/>
          </a:p>
          <a:p>
            <a:r>
              <a:rPr lang="pt-BR" dirty="0" smtClean="0"/>
              <a:t>Farmacologia – Goodman 5ª edição</a:t>
            </a:r>
          </a:p>
          <a:p>
            <a:r>
              <a:rPr lang="pt-BR" dirty="0" smtClean="0"/>
              <a:t>Farmacologia ilustrada</a:t>
            </a:r>
          </a:p>
          <a:p>
            <a:r>
              <a:rPr lang="pt-BR" dirty="0"/>
              <a:t>http://www.cerebromente.org.br/n12/fundamentos/neurotransmissores/neurotransmitters2_p.html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5373216"/>
            <a:ext cx="1152129" cy="1080393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1075813" cy="1008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976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0598" y="620688"/>
            <a:ext cx="7772400" cy="1228998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OBRIGADO!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0" t="35776" r="48382" b="18750"/>
          <a:stretch/>
        </p:blipFill>
        <p:spPr bwMode="auto">
          <a:xfrm>
            <a:off x="1619672" y="2086987"/>
            <a:ext cx="6062665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16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400" b="1" dirty="0" smtClean="0">
                <a:solidFill>
                  <a:schemeClr val="tx1"/>
                </a:solidFill>
              </a:rPr>
              <a:t>Conceitos básicos</a:t>
            </a:r>
            <a:endParaRPr lang="pt-BR" sz="54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Potencial de ação: consiste </a:t>
            </a:r>
            <a:r>
              <a:rPr lang="pt-BR" dirty="0"/>
              <a:t>em uma variação brusca do potencial de membrana, provocada por um estímulo. </a:t>
            </a:r>
            <a:endParaRPr lang="pt-BR" dirty="0" smtClean="0"/>
          </a:p>
          <a:p>
            <a:endParaRPr lang="pt-BR" dirty="0" smtClean="0"/>
          </a:p>
          <a:p>
            <a:pPr algn="just"/>
            <a:r>
              <a:rPr lang="pt-BR" dirty="0"/>
              <a:t>Hiperpolarização: quando uma célula recebe um estímulo inibitório, ocorre a saída do íon potássio (K+) e a entrada do íon cloro (Cl-), tornando o meio interno da célula mais negativo e o meio externo mais positivo, inibindo a propagação do potencial de ação.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368" y="218619"/>
            <a:ext cx="1088321" cy="1215426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34" y="212215"/>
            <a:ext cx="1499445" cy="12836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500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400" b="1" dirty="0" smtClean="0">
                <a:solidFill>
                  <a:schemeClr val="tx1"/>
                </a:solidFill>
              </a:rPr>
              <a:t>Conceitos básicos </a:t>
            </a:r>
            <a:endParaRPr lang="pt-BR" sz="54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49552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Despolarização: primeira </a:t>
            </a:r>
            <a:r>
              <a:rPr lang="pt-BR" dirty="0"/>
              <a:t>fase do potencial de </a:t>
            </a:r>
            <a:r>
              <a:rPr lang="pt-BR" dirty="0" smtClean="0"/>
              <a:t>ação; há um </a:t>
            </a:r>
            <a:r>
              <a:rPr lang="pt-BR" dirty="0"/>
              <a:t>significativo aumento na permeabilidade aos íons sódio na membrana </a:t>
            </a:r>
            <a:r>
              <a:rPr lang="pt-BR" dirty="0" smtClean="0"/>
              <a:t>celular</a:t>
            </a:r>
            <a:r>
              <a:rPr lang="pt-BR" dirty="0"/>
              <a:t> </a:t>
            </a:r>
            <a:r>
              <a:rPr lang="pt-BR" dirty="0" smtClean="0"/>
              <a:t>(influxo de sódio)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Repolarização: ocorre após a despolarização; ocorre um </a:t>
            </a:r>
            <a:r>
              <a:rPr lang="pt-BR" dirty="0"/>
              <a:t>significativo aumento na permeabilidade aos íons </a:t>
            </a:r>
            <a:r>
              <a:rPr lang="pt-BR" dirty="0" smtClean="0"/>
              <a:t>potássio (influxo de potássio)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Repouso: </a:t>
            </a:r>
            <a:r>
              <a:rPr lang="pt-BR" dirty="0"/>
              <a:t>É o retorno às condições normais de repouso encontradas na membrana celular antes da mesma ser excitada e despolarizada.</a:t>
            </a:r>
          </a:p>
          <a:p>
            <a:pPr algn="just"/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368" y="186453"/>
            <a:ext cx="1088321" cy="1215426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34" y="212215"/>
            <a:ext cx="1499445" cy="12836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307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400" b="1" dirty="0" smtClean="0">
                <a:solidFill>
                  <a:schemeClr val="tx1"/>
                </a:solidFill>
              </a:rPr>
              <a:t>Definição</a:t>
            </a:r>
            <a:endParaRPr lang="pt-BR" sz="54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pt-BR" sz="2800" dirty="0" smtClean="0">
                <a:cs typeface="Times New Roman" panose="02020603050405020304" pitchFamily="18" charset="0"/>
              </a:rPr>
              <a:t>Substâncias </a:t>
            </a:r>
            <a:r>
              <a:rPr lang="pt-BR" sz="2800" dirty="0">
                <a:cs typeface="Times New Roman" panose="02020603050405020304" pitchFamily="18" charset="0"/>
              </a:rPr>
              <a:t>transmissoras de impulsos nervosos, liberadas na fenda sináptica ou entre um neurônio e um efetor , </a:t>
            </a:r>
            <a:r>
              <a:rPr lang="pt-BR" sz="2800" dirty="0" smtClean="0">
                <a:cs typeface="Times New Roman" panose="02020603050405020304" pitchFamily="18" charset="0"/>
              </a:rPr>
              <a:t>por exemplo, </a:t>
            </a:r>
            <a:r>
              <a:rPr lang="pt-BR" sz="2800" dirty="0">
                <a:cs typeface="Times New Roman" panose="02020603050405020304" pitchFamily="18" charset="0"/>
              </a:rPr>
              <a:t>um músculo.</a:t>
            </a:r>
          </a:p>
          <a:p>
            <a:pPr algn="just">
              <a:lnSpc>
                <a:spcPct val="100000"/>
              </a:lnSpc>
              <a:spcBef>
                <a:spcPts val="650"/>
              </a:spcBef>
            </a:pPr>
            <a:endParaRPr lang="pt-BR" sz="1200" dirty="0"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650"/>
              </a:spcBef>
            </a:pPr>
            <a:endParaRPr lang="pt-BR" sz="2800" dirty="0" smtClean="0"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650"/>
              </a:spcBef>
            </a:pPr>
            <a:r>
              <a:rPr lang="pt-BR" sz="2800" dirty="0" smtClean="0">
                <a:cs typeface="Times New Roman" panose="02020603050405020304" pitchFamily="18" charset="0"/>
              </a:rPr>
              <a:t>Moléculas </a:t>
            </a:r>
            <a:r>
              <a:rPr lang="pt-BR" sz="2800" dirty="0">
                <a:cs typeface="Times New Roman" panose="02020603050405020304" pitchFamily="18" charset="0"/>
              </a:rPr>
              <a:t>pequenas (rápidas) ou neuropeptídeos (prolongada)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34" y="212215"/>
            <a:ext cx="1499445" cy="1283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218619"/>
            <a:ext cx="1088321" cy="121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55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400" b="1" dirty="0" smtClean="0">
                <a:solidFill>
                  <a:schemeClr val="tx1"/>
                </a:solidFill>
              </a:rPr>
              <a:t>Mecanismo de ação</a:t>
            </a:r>
            <a:endParaRPr lang="pt-BR" sz="54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933528"/>
          </a:xfrm>
        </p:spPr>
        <p:txBody>
          <a:bodyPr/>
          <a:lstStyle/>
          <a:p>
            <a:pPr algn="just"/>
            <a:r>
              <a:rPr lang="pt-BR" dirty="0" smtClean="0"/>
              <a:t>Os sinais eletrofisiológicos de ação de um neurotransmissor caem em 2 categorias principais: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(1): </a:t>
            </a:r>
            <a:r>
              <a:rPr lang="pt-BR" b="1" dirty="0" smtClean="0"/>
              <a:t>excitação</a:t>
            </a:r>
            <a:r>
              <a:rPr lang="pt-BR" dirty="0" smtClean="0"/>
              <a:t>, na qual canais iônicos são abertos para permitir um influxo de íons (positivos), levando à despolarização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(2): </a:t>
            </a:r>
            <a:r>
              <a:rPr lang="pt-BR" b="1" dirty="0" smtClean="0"/>
              <a:t>inibição</a:t>
            </a:r>
            <a:r>
              <a:rPr lang="pt-BR" dirty="0" smtClean="0"/>
              <a:t>, na qual movimentos iônicos seletivos levam à hiperpolarização</a:t>
            </a: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35" y="212215"/>
            <a:ext cx="1355430" cy="1283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5" y="280443"/>
            <a:ext cx="936104" cy="121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4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789512"/>
          </a:xfrm>
        </p:spPr>
        <p:txBody>
          <a:bodyPr>
            <a:normAutofit/>
          </a:bodyPr>
          <a:lstStyle/>
          <a:p>
            <a:pPr algn="just">
              <a:buClr>
                <a:srgbClr val="AA2B1E"/>
              </a:buClr>
              <a:buFont typeface="Wingdings" pitchFamily="2" charset="2"/>
              <a:buChar char="v"/>
            </a:pPr>
            <a:r>
              <a:rPr lang="pt-BR" sz="2800" dirty="0"/>
              <a:t>Membrana pré-sináptica: canais de cálcio </a:t>
            </a:r>
            <a:r>
              <a:rPr lang="pt-BR" sz="2800" dirty="0" smtClean="0"/>
              <a:t>→ abertura </a:t>
            </a:r>
            <a:r>
              <a:rPr lang="pt-BR" sz="2800" dirty="0"/>
              <a:t>→</a:t>
            </a:r>
            <a:r>
              <a:rPr lang="pt-BR" sz="2800" dirty="0" smtClean="0"/>
              <a:t> </a:t>
            </a:r>
            <a:r>
              <a:rPr lang="pt-BR" sz="2800" dirty="0"/>
              <a:t>influxo de cálcio →</a:t>
            </a:r>
            <a:r>
              <a:rPr lang="pt-BR" sz="2800" dirty="0" smtClean="0"/>
              <a:t> </a:t>
            </a:r>
            <a:r>
              <a:rPr lang="pt-BR" sz="2800" dirty="0"/>
              <a:t>liberação do neurotransmissor (cálcio-dependente)</a:t>
            </a:r>
          </a:p>
          <a:p>
            <a:pPr algn="just"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</a:pPr>
            <a:endParaRPr lang="pt-BR" sz="1600" dirty="0">
              <a:cs typeface="Arial" panose="020B0604020202020204" pitchFamily="34" charset="0"/>
            </a:endParaRPr>
          </a:p>
          <a:p>
            <a:pPr algn="just">
              <a:spcBef>
                <a:spcPts val="488"/>
              </a:spcBef>
              <a:buClr>
                <a:srgbClr val="AA2B1E"/>
              </a:buClr>
              <a:buFont typeface="Wingdings" pitchFamily="2" charset="2"/>
              <a:buChar char="v"/>
            </a:pPr>
            <a:r>
              <a:rPr lang="pt-BR" sz="2800" dirty="0"/>
              <a:t>Terminal pré-sináptico: vesículas </a:t>
            </a:r>
            <a:r>
              <a:rPr lang="pt-BR" sz="2800" dirty="0" smtClean="0"/>
              <a:t>transmissoras(neurotransmissor) </a:t>
            </a:r>
            <a:r>
              <a:rPr lang="pt-BR" sz="2800" dirty="0"/>
              <a:t>e mitocôndrias (ATP)</a:t>
            </a:r>
          </a:p>
          <a:p>
            <a:pPr algn="just"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</a:pPr>
            <a:endParaRPr lang="pt-BR" sz="1600" dirty="0">
              <a:cs typeface="Arial" panose="020B0604020202020204" pitchFamily="34" charset="0"/>
            </a:endParaRPr>
          </a:p>
          <a:p>
            <a:pPr algn="just">
              <a:spcBef>
                <a:spcPts val="488"/>
              </a:spcBef>
              <a:buClr>
                <a:srgbClr val="AA2B1E"/>
              </a:buClr>
              <a:buFont typeface="Wingdings" pitchFamily="2" charset="2"/>
              <a:buChar char="v"/>
            </a:pPr>
            <a:r>
              <a:rPr lang="pt-BR" sz="2800" dirty="0"/>
              <a:t>PA no terminal </a:t>
            </a:r>
            <a:r>
              <a:rPr lang="pt-BR" sz="2800" dirty="0" smtClean="0"/>
              <a:t>: despolarização </a:t>
            </a:r>
            <a:r>
              <a:rPr lang="pt-BR" sz="2800" dirty="0"/>
              <a:t>→</a:t>
            </a:r>
            <a:r>
              <a:rPr lang="pt-BR" sz="2800" dirty="0" smtClean="0"/>
              <a:t> </a:t>
            </a:r>
            <a:r>
              <a:rPr lang="pt-BR" sz="2800" dirty="0"/>
              <a:t>liberação de neurotransmissor →</a:t>
            </a:r>
            <a:r>
              <a:rPr lang="pt-BR" sz="2800" dirty="0" smtClean="0"/>
              <a:t> </a:t>
            </a:r>
            <a:r>
              <a:rPr lang="pt-BR" sz="2800" dirty="0"/>
              <a:t>alterações da permeabilidade da membrana </a:t>
            </a:r>
            <a:r>
              <a:rPr lang="pt-BR" sz="2800" dirty="0" smtClean="0"/>
              <a:t>pós-sináptica</a:t>
            </a:r>
            <a:endParaRPr lang="pt-BR" sz="2800" dirty="0"/>
          </a:p>
          <a:p>
            <a:pPr algn="just"/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35" y="212215"/>
            <a:ext cx="1355430" cy="1283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360" y="280443"/>
            <a:ext cx="1152129" cy="121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8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 Próprio">
  <a:themeElements>
    <a:clrScheme name="Capital Própri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l Própri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l Própri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1074</TotalTime>
  <Words>2175</Words>
  <Application>Microsoft Office PowerPoint</Application>
  <PresentationFormat>Apresentação na tela (4:3)</PresentationFormat>
  <Paragraphs>225</Paragraphs>
  <Slides>42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3" baseType="lpstr">
      <vt:lpstr>Capital Próprio</vt:lpstr>
      <vt:lpstr>NEUROTRANSMISSORES</vt:lpstr>
      <vt:lpstr>Conceitos básicos</vt:lpstr>
      <vt:lpstr>Estrutura do neurônio</vt:lpstr>
      <vt:lpstr>Tipos de neurônios</vt:lpstr>
      <vt:lpstr>Conceitos básicos</vt:lpstr>
      <vt:lpstr>Conceitos básicos </vt:lpstr>
      <vt:lpstr>Definição</vt:lpstr>
      <vt:lpstr>Mecanismo de ação</vt:lpstr>
      <vt:lpstr>Apresentação do PowerPoint</vt:lpstr>
      <vt:lpstr>Apresentação do PowerPoint</vt:lpstr>
      <vt:lpstr>Classes de NT</vt:lpstr>
      <vt:lpstr>Principais neurotransmissores</vt:lpstr>
      <vt:lpstr>Ácido gama-aminobutírico (GABA)</vt:lpstr>
      <vt:lpstr>Apresentação do PowerPoint</vt:lpstr>
      <vt:lpstr>Síntese do GABA</vt:lpstr>
      <vt:lpstr>Apresentação do PowerPoint</vt:lpstr>
      <vt:lpstr>Apresentação do PowerPoint</vt:lpstr>
      <vt:lpstr>Apresentação do PowerPoint</vt:lpstr>
      <vt:lpstr>Glutamato</vt:lpstr>
      <vt:lpstr>Apresentação do PowerPoint</vt:lpstr>
      <vt:lpstr>Apresentação do PowerPoint</vt:lpstr>
      <vt:lpstr>Apresentação do PowerPoint</vt:lpstr>
      <vt:lpstr>Excitotoxicidade do glutamato</vt:lpstr>
      <vt:lpstr>Apresentação do PowerPoint</vt:lpstr>
      <vt:lpstr>Aspartato</vt:lpstr>
      <vt:lpstr>Apresentação do PowerPoint</vt:lpstr>
      <vt:lpstr>Dopamina</vt:lpstr>
      <vt:lpstr>Síntese da dopamina</vt:lpstr>
      <vt:lpstr>Apresentação do PowerPoint</vt:lpstr>
      <vt:lpstr>Apresentação do PowerPoint</vt:lpstr>
      <vt:lpstr>Serotonina</vt:lpstr>
      <vt:lpstr>Apresentação do PowerPoint</vt:lpstr>
      <vt:lpstr>Receptores da 5-HT</vt:lpstr>
      <vt:lpstr>Apresentação do PowerPoint</vt:lpstr>
      <vt:lpstr>CASOS CLÍNICOS</vt:lpstr>
      <vt:lpstr>CASOS CLÍNICOS</vt:lpstr>
      <vt:lpstr>Apresentação do PowerPoint</vt:lpstr>
      <vt:lpstr>Apresentação do PowerPoint</vt:lpstr>
      <vt:lpstr>Apresentação do PowerPoint</vt:lpstr>
      <vt:lpstr>Apresentação do PowerPoint</vt:lpstr>
      <vt:lpstr>Referências bibliográficas</vt:lpstr>
      <vt:lpstr>OBRIGADO!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NEUROTRANSMISSORES</dc:title>
  <dc:creator>Laura</dc:creator>
  <cp:lastModifiedBy>Laura</cp:lastModifiedBy>
  <cp:revision>39</cp:revision>
  <dcterms:created xsi:type="dcterms:W3CDTF">2018-03-04T13:04:47Z</dcterms:created>
  <dcterms:modified xsi:type="dcterms:W3CDTF">2018-03-06T19:27:01Z</dcterms:modified>
</cp:coreProperties>
</file>