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49" r:id="rId2"/>
    <p:sldId id="350" r:id="rId3"/>
    <p:sldId id="351" r:id="rId4"/>
    <p:sldId id="352" r:id="rId5"/>
    <p:sldId id="353" r:id="rId6"/>
    <p:sldId id="354" r:id="rId7"/>
    <p:sldId id="355" r:id="rId8"/>
    <p:sldId id="356" r:id="rId9"/>
    <p:sldId id="368" r:id="rId10"/>
    <p:sldId id="357" r:id="rId11"/>
    <p:sldId id="363" r:id="rId12"/>
    <p:sldId id="369" r:id="rId13"/>
    <p:sldId id="367" r:id="rId14"/>
    <p:sldId id="366" r:id="rId15"/>
    <p:sldId id="365" r:id="rId16"/>
    <p:sldId id="364" r:id="rId17"/>
    <p:sldId id="370" r:id="rId18"/>
    <p:sldId id="362" r:id="rId19"/>
    <p:sldId id="371" r:id="rId20"/>
    <p:sldId id="361" r:id="rId21"/>
    <p:sldId id="359" r:id="rId22"/>
    <p:sldId id="360" r:id="rId23"/>
    <p:sldId id="372" r:id="rId24"/>
    <p:sldId id="304" r:id="rId25"/>
    <p:sldId id="307" r:id="rId26"/>
    <p:sldId id="308" r:id="rId27"/>
    <p:sldId id="309" r:id="rId28"/>
    <p:sldId id="316" r:id="rId29"/>
    <p:sldId id="310" r:id="rId30"/>
    <p:sldId id="346" r:id="rId31"/>
    <p:sldId id="347" r:id="rId32"/>
    <p:sldId id="311" r:id="rId33"/>
    <p:sldId id="312" r:id="rId34"/>
    <p:sldId id="313" r:id="rId35"/>
    <p:sldId id="348" r:id="rId36"/>
    <p:sldId id="314" r:id="rId37"/>
    <p:sldId id="315" r:id="rId38"/>
    <p:sldId id="306" r:id="rId39"/>
    <p:sldId id="305" r:id="rId40"/>
    <p:sldId id="317" r:id="rId41"/>
    <p:sldId id="318" r:id="rId42"/>
    <p:sldId id="319" r:id="rId43"/>
    <p:sldId id="320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30" r:id="rId52"/>
    <p:sldId id="331" r:id="rId53"/>
    <p:sldId id="333" r:id="rId54"/>
    <p:sldId id="334" r:id="rId55"/>
    <p:sldId id="335" r:id="rId56"/>
    <p:sldId id="336" r:id="rId57"/>
    <p:sldId id="337" r:id="rId58"/>
    <p:sldId id="338" r:id="rId59"/>
    <p:sldId id="345" r:id="rId60"/>
    <p:sldId id="344" r:id="rId61"/>
    <p:sldId id="343" r:id="rId6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3950" autoAdjust="0"/>
  </p:normalViewPr>
  <p:slideViewPr>
    <p:cSldViewPr>
      <p:cViewPr varScale="1">
        <p:scale>
          <a:sx n="72" d="100"/>
          <a:sy n="72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1907" y="1"/>
            <a:ext cx="8762858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8"/>
            <a:ext cx="8496943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1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68401" y="662656"/>
            <a:ext cx="7316390" cy="2766528"/>
          </a:xfrm>
        </p:spPr>
        <p:txBody>
          <a:bodyPr anchor="b">
            <a:normAutofit/>
          </a:bodyPr>
          <a:lstStyle>
            <a:lvl1pPr algn="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37297" y="3505210"/>
            <a:ext cx="731639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711406" y="4578463"/>
            <a:ext cx="4607740" cy="1163112"/>
          </a:xfrm>
        </p:spPr>
        <p:txBody>
          <a:bodyPr/>
          <a:lstStyle>
            <a:lvl1pPr algn="ctr">
              <a:defRPr sz="40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E32C3DF-5D0E-49CD-A44C-F14A912D2252}" type="datetimeFigureOut">
              <a:rPr lang="pt-BR" smtClean="0">
                <a:solidFill>
                  <a:srgbClr val="B80E0F">
                    <a:lumMod val="50000"/>
                  </a:srgbClr>
                </a:solidFill>
              </a:rPr>
              <a:pPr/>
              <a:t>12/03/2018</a:t>
            </a:fld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4170" y="4883024"/>
            <a:ext cx="303542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4050" dirty="0"/>
            </a:lvl1pPr>
          </a:lstStyle>
          <a:p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388818" y="3832648"/>
            <a:ext cx="680390" cy="498470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2B7D9B8-701C-4625-96FE-66AD9914F0C5}" type="slidenum">
              <a:rPr lang="pt-B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 rot="21420000">
            <a:off x="3166039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720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C3DF-5D0E-49CD-A44C-F14A912D2252}" type="datetimeFigureOut">
              <a:rPr lang="pt-BR" smtClean="0">
                <a:solidFill>
                  <a:srgbClr val="B80E0F">
                    <a:lumMod val="50000"/>
                  </a:srgbClr>
                </a:solidFill>
              </a:rPr>
              <a:pPr/>
              <a:t>12/03/2018</a:t>
            </a:fld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D9B8-701C-4625-96FE-66AD9914F0C5}" type="slidenum">
              <a:rPr lang="pt-BR" smtClean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C3DF-5D0E-49CD-A44C-F14A912D2252}" type="datetimeFigureOut">
              <a:rPr lang="pt-BR" smtClean="0">
                <a:solidFill>
                  <a:srgbClr val="B80E0F">
                    <a:lumMod val="50000"/>
                  </a:srgbClr>
                </a:solidFill>
              </a:rPr>
              <a:pPr/>
              <a:t>12/03/2018</a:t>
            </a:fld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D9B8-701C-4625-96FE-66AD9914F0C5}" type="slidenum">
              <a:rPr lang="pt-BR" smtClean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3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C3DF-5D0E-49CD-A44C-F14A912D2252}" type="datetimeFigureOut">
              <a:rPr lang="pt-BR" smtClean="0">
                <a:solidFill>
                  <a:srgbClr val="B80E0F">
                    <a:lumMod val="50000"/>
                  </a:srgbClr>
                </a:solidFill>
              </a:rPr>
              <a:pPr/>
              <a:t>12/03/2018</a:t>
            </a:fld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D9B8-701C-4625-96FE-66AD9914F0C5}" type="slidenum">
              <a:rPr lang="pt-BR" smtClean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1" y="89262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4812" y="292282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471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C3DF-5D0E-49CD-A44C-F14A912D2252}" type="datetimeFigureOut">
              <a:rPr lang="pt-BR" smtClean="0">
                <a:solidFill>
                  <a:srgbClr val="B80E0F">
                    <a:lumMod val="50000"/>
                  </a:srgbClr>
                </a:solidFill>
              </a:rPr>
              <a:pPr/>
              <a:t>12/03/2018</a:t>
            </a:fld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D9B8-701C-4625-96FE-66AD9914F0C5}" type="slidenum">
              <a:rPr lang="pt-BR" smtClean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8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C3DF-5D0E-49CD-A44C-F14A912D2252}" type="datetimeFigureOut">
              <a:rPr lang="pt-BR" smtClean="0">
                <a:solidFill>
                  <a:srgbClr val="B80E0F">
                    <a:lumMod val="50000"/>
                  </a:srgbClr>
                </a:solidFill>
              </a:rPr>
              <a:pPr/>
              <a:t>12/03/2018</a:t>
            </a:fld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D9B8-701C-4625-96FE-66AD9914F0C5}" type="slidenum">
              <a:rPr lang="pt-BR" smtClean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7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4389286"/>
            <a:ext cx="2482596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C3DF-5D0E-49CD-A44C-F14A912D2252}" type="datetimeFigureOut">
              <a:rPr lang="pt-BR" smtClean="0">
                <a:solidFill>
                  <a:srgbClr val="B80E0F">
                    <a:lumMod val="50000"/>
                  </a:srgbClr>
                </a:solidFill>
              </a:rPr>
              <a:pPr/>
              <a:t>12/03/2018</a:t>
            </a:fld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D9B8-701C-4625-96FE-66AD9914F0C5}" type="slidenum">
              <a:rPr lang="pt-BR" smtClean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8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C3DF-5D0E-49CD-A44C-F14A912D2252}" type="datetimeFigureOut">
              <a:rPr lang="pt-BR" smtClean="0">
                <a:solidFill>
                  <a:srgbClr val="B80E0F">
                    <a:lumMod val="50000"/>
                  </a:srgbClr>
                </a:solidFill>
              </a:rPr>
              <a:pPr/>
              <a:t>12/03/2018</a:t>
            </a:fld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D9B8-701C-4625-96FE-66AD9914F0C5}" type="slidenum">
              <a:rPr lang="pt-BR" smtClean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C3DF-5D0E-49CD-A44C-F14A912D2252}" type="datetimeFigureOut">
              <a:rPr lang="pt-BR" smtClean="0">
                <a:solidFill>
                  <a:srgbClr val="B80E0F">
                    <a:lumMod val="50000"/>
                  </a:srgbClr>
                </a:solidFill>
              </a:rPr>
              <a:pPr/>
              <a:t>12/03/2018</a:t>
            </a:fld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D9B8-701C-4625-96FE-66AD9914F0C5}" type="slidenum">
              <a:rPr lang="pt-BR" smtClean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6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C3DF-5D0E-49CD-A44C-F14A912D2252}" type="datetimeFigureOut">
              <a:rPr lang="pt-BR" smtClean="0">
                <a:solidFill>
                  <a:srgbClr val="B80E0F">
                    <a:lumMod val="50000"/>
                  </a:srgbClr>
                </a:solidFill>
              </a:rPr>
              <a:pPr/>
              <a:t>12/03/2018</a:t>
            </a:fld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D9B8-701C-4625-96FE-66AD9914F0C5}" type="slidenum">
              <a:rPr lang="pt-BR" smtClean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5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C3DF-5D0E-49CD-A44C-F14A912D2252}" type="datetimeFigureOut">
              <a:rPr lang="pt-BR" smtClean="0">
                <a:solidFill>
                  <a:srgbClr val="B80E0F">
                    <a:lumMod val="50000"/>
                  </a:srgbClr>
                </a:solidFill>
              </a:rPr>
              <a:pPr/>
              <a:t>12/03/2018</a:t>
            </a:fld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D9B8-701C-4625-96FE-66AD9914F0C5}" type="slidenum">
              <a:rPr lang="pt-BR" smtClean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7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C3DF-5D0E-49CD-A44C-F14A912D2252}" type="datetimeFigureOut">
              <a:rPr lang="pt-BR" smtClean="0">
                <a:solidFill>
                  <a:srgbClr val="B80E0F">
                    <a:lumMod val="50000"/>
                  </a:srgbClr>
                </a:solidFill>
              </a:rPr>
              <a:pPr/>
              <a:t>12/03/2018</a:t>
            </a:fld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D9B8-701C-4625-96FE-66AD9914F0C5}" type="slidenum">
              <a:rPr lang="pt-BR" smtClean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7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767" y="2063396"/>
            <a:ext cx="3642119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644" y="2063396"/>
            <a:ext cx="364836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C3DF-5D0E-49CD-A44C-F14A912D2252}" type="datetimeFigureOut">
              <a:rPr lang="pt-BR" smtClean="0">
                <a:solidFill>
                  <a:srgbClr val="B80E0F">
                    <a:lumMod val="50000"/>
                  </a:srgbClr>
                </a:solidFill>
              </a:rPr>
              <a:pPr/>
              <a:t>12/03/2018</a:t>
            </a:fld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D9B8-701C-4625-96FE-66AD9914F0C5}" type="slidenum">
              <a:rPr lang="pt-BR" smtClean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6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C3DF-5D0E-49CD-A44C-F14A912D2252}" type="datetimeFigureOut">
              <a:rPr lang="pt-BR" smtClean="0">
                <a:solidFill>
                  <a:srgbClr val="B80E0F">
                    <a:lumMod val="50000"/>
                  </a:srgbClr>
                </a:solidFill>
              </a:rPr>
              <a:pPr/>
              <a:t>12/03/2018</a:t>
            </a:fld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D9B8-701C-4625-96FE-66AD9914F0C5}" type="slidenum">
              <a:rPr lang="pt-BR" smtClean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C3DF-5D0E-49CD-A44C-F14A912D2252}" type="datetimeFigureOut">
              <a:rPr lang="pt-BR" smtClean="0">
                <a:solidFill>
                  <a:srgbClr val="B80E0F">
                    <a:lumMod val="50000"/>
                  </a:srgbClr>
                </a:solidFill>
              </a:rPr>
              <a:pPr/>
              <a:t>12/03/2018</a:t>
            </a:fld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D9B8-701C-4625-96FE-66AD9914F0C5}" type="slidenum">
              <a:rPr lang="pt-BR" smtClean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5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C3DF-5D0E-49CD-A44C-F14A912D2252}" type="datetimeFigureOut">
              <a:rPr lang="pt-BR" smtClean="0">
                <a:solidFill>
                  <a:srgbClr val="B80E0F">
                    <a:lumMod val="50000"/>
                  </a:srgbClr>
                </a:solidFill>
              </a:rPr>
              <a:pPr/>
              <a:t>12/03/2018</a:t>
            </a:fld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D9B8-701C-4625-96FE-66AD9914F0C5}" type="slidenum">
              <a:rPr lang="pt-BR" smtClean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3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4758977" cy="2023252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1771" y="1"/>
            <a:ext cx="2698610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758976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C3DF-5D0E-49CD-A44C-F14A912D2252}" type="datetimeFigureOut">
              <a:rPr lang="pt-BR" smtClean="0">
                <a:solidFill>
                  <a:srgbClr val="B80E0F">
                    <a:lumMod val="50000"/>
                  </a:srgbClr>
                </a:solidFill>
              </a:rPr>
              <a:pPr/>
              <a:t>12/03/2018</a:t>
            </a:fld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D9B8-701C-4625-96FE-66AD9914F0C5}" type="slidenum">
              <a:rPr lang="pt-BR" smtClean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3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E32C3DF-5D0E-49CD-A44C-F14A912D2252}" type="datetimeFigureOut">
              <a:rPr lang="pt-BR" smtClean="0">
                <a:solidFill>
                  <a:srgbClr val="B80E0F">
                    <a:lumMod val="50000"/>
                  </a:srgbClr>
                </a:solidFill>
              </a:rPr>
              <a:pPr/>
              <a:t>12/03/2018</a:t>
            </a:fld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2B7D9B8-701C-4625-96FE-66AD9914F0C5}" type="slidenum">
              <a:rPr lang="pt-BR" smtClean="0">
                <a:solidFill>
                  <a:srgbClr val="B80E0F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7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Acetilcolina, </a:t>
            </a:r>
            <a:br>
              <a:rPr lang="pt-BR" dirty="0"/>
            </a:br>
            <a:r>
              <a:rPr lang="pt-BR" sz="3600" dirty="0"/>
              <a:t>doença de Alzheimer, doença de Parkinson e esclerose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Acadêmicos: mariana dias </a:t>
            </a:r>
            <a:r>
              <a:rPr lang="pt-BR" dirty="0" err="1"/>
              <a:t>cabraL</a:t>
            </a:r>
            <a:r>
              <a:rPr lang="pt-BR" dirty="0"/>
              <a:t> E ANDRÉ VINÍCIUS DE OLIVEIRA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620688"/>
            <a:ext cx="1028789" cy="10105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332656"/>
            <a:ext cx="813887" cy="9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9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Doença de </a:t>
            </a:r>
            <a:r>
              <a:rPr lang="pt-BR" dirty="0" err="1"/>
              <a:t>alzheimer</a:t>
            </a:r>
            <a:r>
              <a:rPr lang="pt-BR" dirty="0"/>
              <a:t>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Doença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neurodegenerativa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desestruturação do citoesqueleto dos neurônios no córtex cerebral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atrofia do córtex cerebral, perda de neurônios corticais 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sub-corticais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000" y="857250"/>
            <a:ext cx="1129382" cy="11156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8349">
            <a:off x="717194" y="844308"/>
            <a:ext cx="871804" cy="96325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028" y="4077072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7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Doença de </a:t>
            </a:r>
            <a:r>
              <a:rPr lang="pt-BR" dirty="0" err="1"/>
              <a:t>alzheimer</a:t>
            </a:r>
            <a:r>
              <a:rPr lang="pt-BR" dirty="0"/>
              <a:t>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Diminuição progressiva de acetilcolina devido a atrofia e degeneração dos neurônios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Redução na transmissão do impulso nervoso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perda de memória recente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Perda de habilidades visual-espaciais e de cálculo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Apraxia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ideomotora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000" y="857250"/>
            <a:ext cx="1129382" cy="11156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8349">
            <a:off x="717194" y="844308"/>
            <a:ext cx="87180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8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Doença de </a:t>
            </a:r>
            <a:r>
              <a:rPr lang="pt-BR" dirty="0" err="1"/>
              <a:t>alzheimer</a:t>
            </a:r>
            <a:r>
              <a:rPr lang="pt-BR" dirty="0"/>
              <a:t>	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000" y="857250"/>
            <a:ext cx="1129382" cy="11156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8349">
            <a:off x="717194" y="844308"/>
            <a:ext cx="871804" cy="963251"/>
          </a:xfrm>
          <a:prstGeom prst="rect">
            <a:avLst/>
          </a:prstGeom>
        </p:spPr>
      </p:pic>
      <p:pic>
        <p:nvPicPr>
          <p:cNvPr id="7" name="Picture 2" descr="Resultado de imagem para DOENÇA DE ALZHEIMER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283" y="1628800"/>
            <a:ext cx="4436189" cy="476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93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Doença de </a:t>
            </a:r>
            <a:r>
              <a:rPr lang="pt-BR" dirty="0" err="1"/>
              <a:t>alzheimer</a:t>
            </a:r>
            <a:r>
              <a:rPr lang="pt-BR" dirty="0"/>
              <a:t>	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000" y="857250"/>
            <a:ext cx="1129382" cy="11156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8349">
            <a:off x="717194" y="844308"/>
            <a:ext cx="871804" cy="963251"/>
          </a:xfrm>
          <a:prstGeom prst="rect">
            <a:avLst/>
          </a:prstGeom>
        </p:spPr>
      </p:pic>
      <p:sp>
        <p:nvSpPr>
          <p:cNvPr id="7" name="Espaço Reservado para Conteúdo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Locais da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neurodegeneração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da doença de Alzheimer 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Região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hipocampal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rica em neurônios colinérgicos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Região do córtex do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snc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também rica em neurônios colinérgicos</a:t>
            </a:r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3573016"/>
            <a:ext cx="296227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Doença de </a:t>
            </a:r>
            <a:r>
              <a:rPr lang="pt-BR" dirty="0" err="1"/>
              <a:t>alzheimer</a:t>
            </a:r>
            <a:r>
              <a:rPr lang="pt-BR" dirty="0"/>
              <a:t>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Cérebro normal                                              cérebro no Alzheimer</a:t>
            </a: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cores azul e roxa indicam baixa atividade neuronal, enquanto as cores vermelhas e amarelas indicam alta atividade neuronal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000" y="857250"/>
            <a:ext cx="1129382" cy="11156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8349">
            <a:off x="717194" y="844308"/>
            <a:ext cx="871804" cy="96325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900" y="2636912"/>
            <a:ext cx="1695450" cy="17526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2636912"/>
            <a:ext cx="16192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6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fisiopatologia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Acúmulo de duas proteínas: Amiloide beta, que formam as placas amiloides; e a proteína tau, que se junta 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neurofibrilas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000" y="857250"/>
            <a:ext cx="1129382" cy="11156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8349">
            <a:off x="717194" y="844308"/>
            <a:ext cx="871804" cy="96325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2852936"/>
            <a:ext cx="55245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8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/>
              <a:t>Tratamento farmacológico</a:t>
            </a:r>
            <a:r>
              <a:rPr lang="pt-BR" dirty="0"/>
              <a:t>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Terapêutica específica: reverter processos que conduzem a morte celular e à demência 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Abordagem profilática: retardar o início da demência ou prevenir declínio cognitivo adicional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Tratamento sintomático: restaurar as capacidades cognitivas, habilidades funcionais e comportamento dos portadores de demência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Terapêutica complementar: tratamento das manifestações não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cogntivas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da demência, como depressão, psicose, agitação psicomotora, agressividade, distúrbios do sono, etc.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000" y="857250"/>
            <a:ext cx="1129382" cy="11156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8349">
            <a:off x="717194" y="844308"/>
            <a:ext cx="87180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8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/>
              <a:t>Tratamento farmacológico</a:t>
            </a:r>
            <a:r>
              <a:rPr lang="pt-BR" dirty="0"/>
              <a:t>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Antagonistas reversíveis da colinesterase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Antagonistas não competitivo do receptor de glutamato (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memantina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000" y="857250"/>
            <a:ext cx="1129382" cy="11156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8349">
            <a:off x="717194" y="844308"/>
            <a:ext cx="87180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3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/>
              <a:t>Fármacos inibidores </a:t>
            </a:r>
            <a:br>
              <a:rPr lang="pt-BR" sz="3600" dirty="0"/>
            </a:br>
            <a:r>
              <a:rPr lang="pt-BR" sz="3600" dirty="0"/>
              <a:t>da </a:t>
            </a:r>
            <a:r>
              <a:rPr lang="pt-BR" sz="3600" dirty="0" err="1"/>
              <a:t>acetilcolinesterase</a:t>
            </a:r>
            <a:r>
              <a:rPr lang="pt-BR" dirty="0"/>
              <a:t>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Donepezila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Rivastigmina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Galantamina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Tacrina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uso destas drogas baseia-se no aumento da disponibilidade sináptica de acetilcolina, inibindo as enzimas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acetilcolinesterase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butirilcolinesterase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000" y="857250"/>
            <a:ext cx="1129382" cy="11156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8349">
            <a:off x="717194" y="844308"/>
            <a:ext cx="87180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/>
              <a:t>Fármacos inibidores </a:t>
            </a:r>
            <a:br>
              <a:rPr lang="pt-BR" sz="3600" dirty="0"/>
            </a:br>
            <a:r>
              <a:rPr lang="pt-BR" sz="3600" dirty="0"/>
              <a:t>da </a:t>
            </a:r>
            <a:r>
              <a:rPr lang="pt-BR" sz="3600" dirty="0" err="1"/>
              <a:t>acetilcolinesterase</a:t>
            </a:r>
            <a:r>
              <a:rPr lang="pt-BR" dirty="0"/>
              <a:t>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Rivastigmina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via oral ou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transdérmica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Absorção lenta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Donepezila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mais seletivo para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acetilcolinesterase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longa duração e dose diária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000" y="857250"/>
            <a:ext cx="1129382" cy="11156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8349">
            <a:off x="717194" y="844308"/>
            <a:ext cx="87180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CONCEITOS BÁSICOS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SUBDIVISÕES DO SISTEMA NERVOSO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581" y="2932508"/>
            <a:ext cx="5581867" cy="173390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6981">
            <a:off x="7459111" y="881325"/>
            <a:ext cx="1079086" cy="106536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8349">
            <a:off x="429162" y="844309"/>
            <a:ext cx="87180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fármacos	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14351" y="2636912"/>
            <a:ext cx="7295998" cy="230559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000" y="857250"/>
            <a:ext cx="1129382" cy="11156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8349">
            <a:off x="717194" y="844308"/>
            <a:ext cx="87180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4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Reações adversas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Gastrointestinais: náuseas, vômitos, diarreia, anorexia, dispepsia, dor abdominal, aumento da secreção ácida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Cardiovasculares: oscilação da pressão arterial, síncope, arritmia, bradicardia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snc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cefaleia, agitação, insônia, câimbras, sudorese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000" y="857250"/>
            <a:ext cx="1129382" cy="11156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8349">
            <a:off x="717194" y="844308"/>
            <a:ext cx="87180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/>
              <a:t>memantina</a:t>
            </a:r>
            <a:r>
              <a:rPr lang="pt-BR" dirty="0"/>
              <a:t>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Antagonista não competitivo de receptores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nmda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(n-metil-d-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aspartato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É utilizada pois 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neurotransmissão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glutaminérgica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também encontra-se alterada nessa doença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Glutamato: principal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excitatório cerebral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Apresenta ação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neuroprotetora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contra a ativação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excitotóxica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de receptores de glutamato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000" y="857250"/>
            <a:ext cx="1129382" cy="11156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8349">
            <a:off x="717194" y="844308"/>
            <a:ext cx="87180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4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/>
              <a:t>memantina</a:t>
            </a:r>
            <a:r>
              <a:rPr lang="pt-BR" dirty="0"/>
              <a:t>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Pacientes apresentam melhora com redução da dependência de cuidados assistenciais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Efeitos adversos: cefaleia, sonolência, hipertensão, constipação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000" y="857250"/>
            <a:ext cx="1129382" cy="11156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8349">
            <a:off x="717194" y="844308"/>
            <a:ext cx="87180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6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4367" y="225269"/>
            <a:ext cx="6528034" cy="899475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/>
              <a:t>Doença de </a:t>
            </a:r>
            <a:r>
              <a:rPr lang="pt-BR" dirty="0" err="1"/>
              <a:t>parkinson</a:t>
            </a:r>
            <a:r>
              <a:rPr lang="pt-BR" dirty="0"/>
              <a:t> </a:t>
            </a:r>
            <a:r>
              <a:rPr lang="pt-BR" dirty="0" err="1"/>
              <a:t>vs</a:t>
            </a:r>
            <a:r>
              <a:rPr lang="pt-BR" dirty="0"/>
              <a:t> síndrome parkinsoniana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Doença de Parkinson: parkinsonismo idiopático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Quando conhecida: parkinsonismo secundário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bloqueio de receptores dopaminérgicos (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neuroepileticos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15" y="83011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32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4367" y="225269"/>
            <a:ext cx="6528034" cy="899475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>
                <a:solidFill>
                  <a:srgbClr val="C00000"/>
                </a:solidFill>
              </a:rPr>
              <a:t>Fisiopatologia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402AF902-DBF6-4942-BB45-8D5005FFFC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Degeneração de neurônios dopaminérgicos da substancia negra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substancia negra realiza controle dos sinais dos sinas motores que vão para o tálamo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substancia negra dispara tonicamente controlando a atividade motora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Neoestriado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&gt; GABA&gt; Substancia negra&gt; dopamina&gt;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neoestriado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talamo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15" y="83011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18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4367" y="225269"/>
            <a:ext cx="6528034" cy="899475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8B497362-2028-462A-B326-47D0BF6E287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35527" y="179692"/>
            <a:ext cx="5364105" cy="5997007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15" y="83011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906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4367" y="225269"/>
            <a:ext cx="6528034" cy="899475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51E119D-D70B-455E-9C9F-5423E727DEA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2361" y="1772816"/>
            <a:ext cx="8155098" cy="396044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15" y="83011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81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4367" y="225269"/>
            <a:ext cx="6528034" cy="899475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C8540D6E-DC66-4796-996D-97AED2EFF0A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4888" y="225269"/>
            <a:ext cx="8779266" cy="608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6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4367" y="225269"/>
            <a:ext cx="6528034" cy="899475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 err="1">
                <a:solidFill>
                  <a:srgbClr val="C00000"/>
                </a:solidFill>
              </a:rPr>
              <a:t>Etipopatologia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Fatores ambientais desconhecidos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Fatores genéticos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Fatores oxidativos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Envelhecimento cerebral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Disfunçao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mitocondrial (genética)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Herbicidas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AVE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Infecçao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viral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15" y="83011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052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CONCEITOS BÁSICOS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Receptor colinérgico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muscarínico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Um subtipo de receptor da acetilcolina que é acoplado à proteína G.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Receptor colinérgico nicotínico: Uma classe de canais iônicos ativados por acetilcolina encontrados em vários locais, especialmente na junção neuromuscular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000" y="857250"/>
            <a:ext cx="1129382" cy="11156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8349">
            <a:off x="645187" y="780157"/>
            <a:ext cx="87180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3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4367" y="225269"/>
            <a:ext cx="6528034" cy="899475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 err="1">
                <a:solidFill>
                  <a:srgbClr val="C00000"/>
                </a:solidFill>
              </a:rPr>
              <a:t>Etipopatologia</a:t>
            </a:r>
            <a:r>
              <a:rPr lang="pt-BR" dirty="0">
                <a:solidFill>
                  <a:srgbClr val="C00000"/>
                </a:solidFill>
              </a:rPr>
              <a:t>: MPTP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39552" y="1156070"/>
            <a:ext cx="7796030" cy="3311189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1-metil-4-fenil 1,2,3,6 tetra-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hidroperidina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(MPTP)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Contaminante na preparação da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Heroina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MPTP e metabolizado pela MAO tipo B a MPP+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MPP+ tem ação mitocondrial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Destrói neurônios dopaminérgicos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nigroestriados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15" y="83011"/>
            <a:ext cx="1368152" cy="135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16FD888-1610-45D7-93F4-C3E6A494D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205" y="4057925"/>
            <a:ext cx="7504506" cy="257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4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4367" y="225269"/>
            <a:ext cx="6528034" cy="899475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 err="1">
                <a:solidFill>
                  <a:srgbClr val="C00000"/>
                </a:solidFill>
              </a:rPr>
              <a:t>Etipopatologia:alfa-sinucleina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Genética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Perda de função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Agregados ( corpos de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lewy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Reciclagem de vesículas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Armanezamento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Espécies reativas</a:t>
            </a:r>
          </a:p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15" y="83011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00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4367" y="225269"/>
            <a:ext cx="6528034" cy="899475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/>
              <a:t>Doença de Parkinson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Sintomas aparecem com a perca de 80% dos neurônios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Discinesia: movimentos anormais e involuntários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Bradicinesia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Movimento em coreia dentada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Não consegue fazer movimentos rápidos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Comprometimento do equilíbrio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15" y="83011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781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4367" y="225269"/>
            <a:ext cx="6528034" cy="899475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A00C519A-88F1-475D-9363-000FD6D04FE3}"/>
              </a:ext>
            </a:extLst>
          </p:cNvPr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9" t="1844" r="10029"/>
          <a:stretch/>
        </p:blipFill>
        <p:spPr bwMode="auto">
          <a:xfrm>
            <a:off x="2843808" y="225268"/>
            <a:ext cx="3312368" cy="6407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4116FD3-894A-43FC-99FA-0A9264745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39" y="165480"/>
            <a:ext cx="1371719" cy="134733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0040C7C-5403-4A95-9F67-6CA82A061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6982" y="133828"/>
            <a:ext cx="1091279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9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BD5F974-7C5F-4176-A109-FDA36BBAE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solidFill>
                  <a:srgbClr val="C00000"/>
                </a:solidFill>
              </a:rPr>
              <a:t>Levodopa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Percursor metabólico da dopamina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Atua nos neurônios ainda ativos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Atravessa a barreia hematoencefálica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Problema grande parte da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levodopa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descarboxilada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na periferia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         diminui a eficácia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         aumenta efeitos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perifericos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F5263DF-1A0B-4170-800A-D74D7F799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398" y="996503"/>
            <a:ext cx="1408298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7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BD5F974-7C5F-4176-A109-FDA36BBAE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solidFill>
                  <a:srgbClr val="C00000"/>
                </a:solidFill>
              </a:rPr>
              <a:t>Levodopa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Imundação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sináptica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Pode acelerar o processo neurodegenerativo</a:t>
            </a:r>
          </a:p>
        </p:txBody>
      </p:sp>
    </p:spTree>
    <p:extLst>
      <p:ext uri="{BB962C8B-B14F-4D97-AF65-F5344CB8AC3E}">
        <p14:creationId xmlns:p14="http://schemas.microsoft.com/office/powerpoint/2010/main" val="140170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4367" y="225269"/>
            <a:ext cx="6528034" cy="899475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 err="1">
                <a:solidFill>
                  <a:srgbClr val="C00000"/>
                </a:solidFill>
              </a:rPr>
              <a:t>Cardiodopa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Solução: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cardiodopa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inibe a enzima dopa-descarboxilase</a:t>
            </a:r>
          </a:p>
          <a:p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Dimiuia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transformação periférica de dopamina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Reduz rigidez, tremores, e outros sintomas do Parkinson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15" y="83011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04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4367" y="225269"/>
            <a:ext cx="6528034" cy="899475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891D74CD-4CE2-47D6-B703-4045EF132343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75006"/>
            <a:ext cx="8662863" cy="4331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39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D8B4F0-7DBB-48DA-8B4A-D2CA8A783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solidFill>
                  <a:srgbClr val="C00000"/>
                </a:solidFill>
              </a:rPr>
              <a:t>levodopa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9AA7D4C-45E1-4D2C-8494-01AC02D549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2/3 reduz consideravelmente os sintomas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Após 3-5 anos perde boa parte da sua eficácia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Absorção rápida e meia vida de 1-2 horas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Causa flutuações ( fenômeno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-off)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“paciente para  durante a deambulação e refere estar preso a aquele lugar”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perda súbita da mobilidade normal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aumento da dose e diminuição do intervalo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eficaz a curto prazo</a:t>
            </a:r>
          </a:p>
        </p:txBody>
      </p:sp>
    </p:spTree>
    <p:extLst>
      <p:ext uri="{BB962C8B-B14F-4D97-AF65-F5344CB8AC3E}">
        <p14:creationId xmlns:p14="http://schemas.microsoft.com/office/powerpoint/2010/main" val="149516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5269"/>
            <a:ext cx="8534400" cy="1043491"/>
          </a:xfrm>
        </p:spPr>
        <p:txBody>
          <a:bodyPr/>
          <a:lstStyle/>
          <a:p>
            <a:pPr algn="ctr"/>
            <a:r>
              <a:rPr lang="pt-BR" dirty="0" err="1">
                <a:solidFill>
                  <a:srgbClr val="C00000"/>
                </a:solidFill>
              </a:rPr>
              <a:t>levodopa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Dietas ricas em proteínas interferem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Transporte intestinal e cefálico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Ingerir o fármaco 45 minutos antes da refeição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retirada do fármaco deve ser gradual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32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Acetilcolina (</a:t>
            </a:r>
            <a:r>
              <a:rPr lang="pt-BR" dirty="0" err="1"/>
              <a:t>ach</a:t>
            </a:r>
            <a:r>
              <a:rPr lang="pt-BR" dirty="0"/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é um mediador químico de sinapses no SNC, no sistema nervoso periférico e também nas junções neuromusculares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Sistema de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neurotransmissão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colinérgica: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ach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seus receptores e enzimas responsáveis pela síntese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Receptores colinérgicos: recebem 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ach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podem ser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metabotrópicos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ionotrópicos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Síntese a partir da colina 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000" y="857250"/>
            <a:ext cx="1129382" cy="11156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8349">
            <a:off x="547977" y="844308"/>
            <a:ext cx="87180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3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5269"/>
            <a:ext cx="8534400" cy="1043491"/>
          </a:xfrm>
        </p:spPr>
        <p:txBody>
          <a:bodyPr>
            <a:normAutofit/>
          </a:bodyPr>
          <a:lstStyle/>
          <a:p>
            <a:pPr algn="ctr"/>
            <a:r>
              <a:rPr lang="pt-BR" sz="3000" dirty="0">
                <a:solidFill>
                  <a:srgbClr val="C00000"/>
                </a:solidFill>
              </a:rPr>
              <a:t>Efeitos adversos periféricos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Estimulação da zona disparadora química do bulbo: náusea &gt; vomito&gt; anorexia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Coraçao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taquicardia 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extrassistoles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ventriculares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Hipotensao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midríase (dilatação)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Leucopenia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Saliva e urina com coloração marrom: melanina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1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5269"/>
            <a:ext cx="8534400" cy="1043491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C00000"/>
                </a:solidFill>
              </a:rPr>
              <a:t>Efeitos adversos centrais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Alucinações: visuais e auditivas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Discineia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movimento involuntário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Depressão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Psicose e ansiedade</a:t>
            </a:r>
          </a:p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242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5269"/>
            <a:ext cx="8534400" cy="1043491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err="1">
                <a:solidFill>
                  <a:srgbClr val="C00000"/>
                </a:solidFill>
              </a:rPr>
              <a:t>Interaçoes</a:t>
            </a:r>
            <a:br>
              <a:rPr lang="pt-BR" dirty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Piridoxina( B6) aumenta a hidrolise periférica de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levodopa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Pacientes psicóticos : agravação dos sintomas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Glaucoma:  aumento da pressão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intraorbital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Pacientes cardíacos:  arrítmicos</a:t>
            </a:r>
          </a:p>
          <a:p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Neuroepleticos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 as vezes e usado para tratar sintomas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43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5269"/>
            <a:ext cx="8534400" cy="1043491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err="1">
                <a:solidFill>
                  <a:srgbClr val="C00000"/>
                </a:solidFill>
              </a:rPr>
              <a:t>Selegilina</a:t>
            </a:r>
            <a:r>
              <a:rPr lang="pt-BR" dirty="0">
                <a:solidFill>
                  <a:srgbClr val="C00000"/>
                </a:solidFill>
              </a:rPr>
              <a:t> e </a:t>
            </a:r>
            <a:r>
              <a:rPr lang="pt-BR" dirty="0" err="1">
                <a:solidFill>
                  <a:srgbClr val="C00000"/>
                </a:solidFill>
              </a:rPr>
              <a:t>rasagilina</a:t>
            </a:r>
            <a:br>
              <a:rPr lang="pt-BR" dirty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57319" y="1520414"/>
            <a:ext cx="8503920" cy="4572000"/>
          </a:xfrm>
        </p:spPr>
        <p:txBody>
          <a:bodyPr/>
          <a:lstStyle/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Selegilina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deprenilina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doses baixas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Inibe a MAO tipo B (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monoamina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oxidase)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Reduz a quantidade de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levodopa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necessária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Altas doses: crises hipertensivas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Atravessa a barreira hematoencefálica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Dopamina                           Ácido 3,4-diidroxifenilacético (DOPAC)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2F456DEF-046F-44B1-9F4F-BDF1E4DB5383}"/>
              </a:ext>
            </a:extLst>
          </p:cNvPr>
          <p:cNvSpPr/>
          <p:nvPr/>
        </p:nvSpPr>
        <p:spPr>
          <a:xfrm>
            <a:off x="2267744" y="4797152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53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5269"/>
            <a:ext cx="8534400" cy="1043491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err="1">
                <a:solidFill>
                  <a:srgbClr val="C00000"/>
                </a:solidFill>
              </a:rPr>
              <a:t>Selegilina</a:t>
            </a:r>
            <a:br>
              <a:rPr lang="pt-BR" dirty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biotransformada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em metanfetamina e anfetamina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Insonia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euforia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Seletiva reversível</a:t>
            </a:r>
          </a:p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079E913-B8B9-42C9-9610-9F032C8B7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262" y="2959901"/>
            <a:ext cx="2551446" cy="31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4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5269"/>
            <a:ext cx="8534400" cy="1043491"/>
          </a:xfrm>
        </p:spPr>
        <p:txBody>
          <a:bodyPr>
            <a:normAutofit/>
          </a:bodyPr>
          <a:lstStyle/>
          <a:p>
            <a:pPr algn="ctr"/>
            <a:r>
              <a:rPr lang="pt-BR" dirty="0" err="1">
                <a:solidFill>
                  <a:srgbClr val="C00000"/>
                </a:solidFill>
              </a:rPr>
              <a:t>Rasagilina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Inibidor seletivo e irreversível da MAO tipo B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5 vezes mais potente 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Não e metabolizado em substancias tipo anfetamina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225269"/>
            <a:ext cx="6912768" cy="138149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rgbClr val="C00000"/>
                </a:solidFill>
              </a:rPr>
              <a:t>Inibidores da </a:t>
            </a:r>
            <a:r>
              <a:rPr lang="pt-BR" dirty="0" err="1">
                <a:solidFill>
                  <a:srgbClr val="C00000"/>
                </a:solidFill>
              </a:rPr>
              <a:t>catecol</a:t>
            </a:r>
            <a:r>
              <a:rPr lang="pt-BR" dirty="0">
                <a:solidFill>
                  <a:srgbClr val="C00000"/>
                </a:solidFill>
              </a:rPr>
              <a:t>-O-</a:t>
            </a:r>
            <a:r>
              <a:rPr lang="pt-BR" dirty="0" err="1">
                <a:solidFill>
                  <a:srgbClr val="C00000"/>
                </a:solidFill>
              </a:rPr>
              <a:t>metiltransferase</a:t>
            </a:r>
            <a:br>
              <a:rPr lang="pt-BR" dirty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Catecol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-O-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metiltransferase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(COMT)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Faz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metilação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levodopa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 3-o-metildopa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Dopamina                                   3-Metoxitaramina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exaberbada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pela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cardiodopa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Albumina (98%)</a:t>
            </a:r>
          </a:p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74D183E5-4052-436C-9223-887EF12CC518}"/>
              </a:ext>
            </a:extLst>
          </p:cNvPr>
          <p:cNvSpPr/>
          <p:nvPr/>
        </p:nvSpPr>
        <p:spPr>
          <a:xfrm>
            <a:off x="1979712" y="3501008"/>
            <a:ext cx="1368151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76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5269"/>
            <a:ext cx="8534400" cy="1043491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rgbClr val="C00000"/>
                </a:solidFill>
              </a:rPr>
              <a:t>Inibidores da COMT</a:t>
            </a:r>
            <a:br>
              <a:rPr lang="pt-BR" dirty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Inibição seletiva 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reversivel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Tolcapona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ataravessa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barreiara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hematoencefálica e tem maior duração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Entácapona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04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25269"/>
            <a:ext cx="8080576" cy="1043491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rgbClr val="C00000"/>
                </a:solidFill>
              </a:rPr>
              <a:t>Efeitos adversos </a:t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>
                <a:solidFill>
                  <a:srgbClr val="C00000"/>
                </a:solidFill>
              </a:rPr>
              <a:t>inibidores da COMT</a:t>
            </a:r>
            <a:br>
              <a:rPr lang="pt-BR" dirty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Diarreia,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náusea,anorexia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Hipertensao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postural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Alucinaçoes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distúrbios do sono, discinesias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Tolcapona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: necrose  hepática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fuminante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97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5269"/>
            <a:ext cx="8534400" cy="1043491"/>
          </a:xfrm>
        </p:spPr>
        <p:txBody>
          <a:bodyPr>
            <a:normAutofit/>
          </a:bodyPr>
          <a:lstStyle/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2858EFB-CCDB-4DC6-B90D-923F881E9FC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9863" y="692696"/>
            <a:ext cx="880427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9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1052080"/>
            <a:ext cx="7797662" cy="86397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Receptores </a:t>
            </a:r>
            <a:r>
              <a:rPr lang="pt-BR" dirty="0" err="1"/>
              <a:t>ionotrópicos</a:t>
            </a:r>
            <a:r>
              <a:rPr lang="pt-BR" dirty="0"/>
              <a:t> e </a:t>
            </a:r>
            <a:r>
              <a:rPr lang="pt-BR" dirty="0" err="1"/>
              <a:t>metabotrópicos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1) receptor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ionotrópico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abre o canal iônico rapidamente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efeito rápido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Receptores nicotínicos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2) receptor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metabotrópico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-O NT abre o canal iônico INDIRETAMENTE, 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gerando uma cascata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efeito lento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Receptores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muscarínicos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000" y="857250"/>
            <a:ext cx="1129382" cy="111566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492" y="2030057"/>
            <a:ext cx="2015648" cy="112501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3204092"/>
            <a:ext cx="2475885" cy="173312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8349">
            <a:off x="357154" y="887457"/>
            <a:ext cx="87180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4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25269"/>
            <a:ext cx="8152584" cy="1043491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rgbClr val="C00000"/>
                </a:solidFill>
              </a:rPr>
              <a:t>Agonistas do </a:t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>
                <a:solidFill>
                  <a:srgbClr val="C00000"/>
                </a:solidFill>
              </a:rPr>
              <a:t>receptor dopaminérgico</a:t>
            </a:r>
            <a:br>
              <a:rPr lang="pt-BR" dirty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16992" y="1520414"/>
            <a:ext cx="8503920" cy="4572000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Derivados do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ergot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bromocriptina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ergot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ropinirol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pramipexol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rotigotina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Longa duração</a:t>
            </a:r>
          </a:p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316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472" y="397204"/>
            <a:ext cx="8534400" cy="1043491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err="1">
                <a:solidFill>
                  <a:srgbClr val="C00000"/>
                </a:solidFill>
              </a:rPr>
              <a:t>bromocriptina</a:t>
            </a:r>
            <a:br>
              <a:rPr lang="pt-BR" dirty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Derivado da ergotamina ( vasoconstritora)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Receptors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D1 e D2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Aumento gradual da dose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Inibe 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liberaçao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de prolactina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Nausea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emese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sonolência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Deveitos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na valva cardíaca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Alucinaçoes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confusão, delírio,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Hipotensao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ortostática, doença vascular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periferica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651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5269"/>
            <a:ext cx="8534400" cy="1043491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>
                <a:solidFill>
                  <a:schemeClr val="tx1"/>
                </a:solidFill>
              </a:rPr>
            </a:br>
            <a:r>
              <a:rPr lang="pt-BR" dirty="0" err="1">
                <a:solidFill>
                  <a:srgbClr val="C00000"/>
                </a:solidFill>
              </a:rPr>
              <a:t>pramipexol</a:t>
            </a:r>
            <a:r>
              <a:rPr lang="pt-BR" dirty="0">
                <a:solidFill>
                  <a:srgbClr val="C00000"/>
                </a:solidFill>
              </a:rPr>
              <a:t>, </a:t>
            </a:r>
            <a:r>
              <a:rPr lang="pt-BR" dirty="0" err="1">
                <a:solidFill>
                  <a:srgbClr val="C00000"/>
                </a:solidFill>
              </a:rPr>
              <a:t>ropinirol</a:t>
            </a:r>
            <a:r>
              <a:rPr lang="pt-BR" dirty="0">
                <a:solidFill>
                  <a:srgbClr val="C00000"/>
                </a:solidFill>
              </a:rPr>
              <a:t> </a:t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>
                <a:solidFill>
                  <a:srgbClr val="C00000"/>
                </a:solidFill>
              </a:rPr>
              <a:t>e </a:t>
            </a:r>
            <a:r>
              <a:rPr lang="pt-BR" dirty="0" err="1">
                <a:solidFill>
                  <a:srgbClr val="C00000"/>
                </a:solidFill>
              </a:rPr>
              <a:t>rotigotina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Não derivados do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ergot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Seletivos para D2/D3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curta meia vida 6-8 horas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Vicios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em apostas (efeito recompensa)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Alucinaçoes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inonias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náuseas, tonturas constipação,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hipotensaoortostaticas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46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5269"/>
            <a:ext cx="8534400" cy="1043491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rgbClr val="C00000"/>
                </a:solidFill>
              </a:rPr>
              <a:t>Apomorfina</a:t>
            </a:r>
            <a:br>
              <a:rPr lang="pt-BR" dirty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1" y="1577150"/>
            <a:ext cx="8503920" cy="4572000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ergot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Usada para controlar o efeito liga desliga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Deve ser associado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antiemético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oral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Ultima escolha pelos efeitos adversos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7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5269"/>
            <a:ext cx="8534400" cy="1043491"/>
          </a:xfrm>
        </p:spPr>
        <p:txBody>
          <a:bodyPr>
            <a:normAutofit/>
          </a:bodyPr>
          <a:lstStyle/>
          <a:p>
            <a:pPr algn="ctr"/>
            <a:r>
              <a:rPr lang="pt-BR" dirty="0" err="1">
                <a:solidFill>
                  <a:srgbClr val="C00000"/>
                </a:solidFill>
              </a:rPr>
              <a:t>Amantadina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Antiviral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 maior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liberaçao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de dopamina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 bloqueio do receptor colinérgico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3 inibição do receptor glutamato tipo n-metil-D-aspartato( NMDA)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Tolerancia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pouco efeito sobre tremores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Intanquilidade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agitação, confusão, alucinações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Hipotensao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ortostática, retenção urinaria, edema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periferico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55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5269"/>
            <a:ext cx="8534400" cy="1043491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rgbClr val="C00000"/>
                </a:solidFill>
              </a:rPr>
              <a:t>Esclerose </a:t>
            </a:r>
            <a:r>
              <a:rPr lang="pt-BR" dirty="0" err="1">
                <a:solidFill>
                  <a:srgbClr val="C00000"/>
                </a:solidFill>
              </a:rPr>
              <a:t>mutipla</a:t>
            </a:r>
            <a:br>
              <a:rPr lang="pt-BR" dirty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Doença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desmielinizante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Autoimune, inflamatória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Poucos episódios agudos ou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Progressiva crônica</a:t>
            </a:r>
          </a:p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31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5269"/>
            <a:ext cx="8534400" cy="1043491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err="1">
                <a:solidFill>
                  <a:srgbClr val="C00000"/>
                </a:solidFill>
              </a:rPr>
              <a:t>Mitoxantroma</a:t>
            </a:r>
            <a:br>
              <a:rPr lang="pt-BR" dirty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Mata as células T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Inibindo os processos inflamatórios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Efeitos adversos: depressão, reação local ,aumento de enzimas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locaos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e leucopenia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380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5269"/>
            <a:ext cx="8534400" cy="1043491"/>
          </a:xfrm>
        </p:spPr>
        <p:txBody>
          <a:bodyPr>
            <a:normAutofit/>
          </a:bodyPr>
          <a:lstStyle/>
          <a:p>
            <a:pPr algn="ctr"/>
            <a:r>
              <a:rPr lang="pt-BR" dirty="0" err="1">
                <a:solidFill>
                  <a:srgbClr val="C00000"/>
                </a:solidFill>
              </a:rPr>
              <a:t>Fingolimode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V.O.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Altera a migração dos linfócitos ( sequestro)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Aumenta risco de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infecçoes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03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5269"/>
            <a:ext cx="8534400" cy="1043491"/>
          </a:xfrm>
        </p:spPr>
        <p:txBody>
          <a:bodyPr>
            <a:normAutofit/>
          </a:bodyPr>
          <a:lstStyle/>
          <a:p>
            <a:pPr algn="ctr"/>
            <a:r>
              <a:rPr lang="pt-BR" dirty="0" err="1">
                <a:solidFill>
                  <a:srgbClr val="C00000"/>
                </a:solidFill>
              </a:rPr>
              <a:t>Dalfampridina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Bloqueadora dos canais de potássio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Melhora a capacidade de caminhar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4" y="131990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42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F55A750-BC69-4C36-80FB-1BD621D4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48" y="116632"/>
            <a:ext cx="8136904" cy="63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2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Ações da </a:t>
            </a:r>
            <a:r>
              <a:rPr lang="pt-BR" dirty="0" err="1"/>
              <a:t>ach</a:t>
            </a:r>
            <a:r>
              <a:rPr lang="pt-BR" dirty="0"/>
              <a:t>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Junções neuromusculares esqueléticas, induzindo a contração do músculo.</a:t>
            </a:r>
          </a:p>
          <a:p>
            <a:pPr lvl="0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Sinapses entre o nervo vago e as fibras musculares cardíacas, gerando resposta inibitória, a bradicardia</a:t>
            </a:r>
          </a:p>
          <a:p>
            <a:pPr lvl="0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Sinapses dos gânglios do sistema motor visceral, controlando 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parassimpático </a:t>
            </a:r>
          </a:p>
          <a:p>
            <a:pPr lvl="0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Diversos sítios do SNC, controlando atenção, aprendizado e memória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000" y="857250"/>
            <a:ext cx="1129382" cy="11156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8349">
            <a:off x="717194" y="844308"/>
            <a:ext cx="87180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A115B66-1BFB-453D-A67D-656AE45B9CC4}"/>
              </a:ext>
            </a:extLst>
          </p:cNvPr>
          <p:cNvSpPr/>
          <p:nvPr/>
        </p:nvSpPr>
        <p:spPr>
          <a:xfrm>
            <a:off x="251520" y="260648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História clínica: O paciente procurou atendimento devido à dificuldade progressiva de realizar tarefas manuais, tais como abotoar as roupas, pentear-se e outras. Negou outras queixas específicas. Na história pessoal, informou ter feito apendicectomia. Não havia outros dados relevantes. Exame físico: Os sinais vitais eram normais. O exame do aparelho locomotor evidenciou tremor em repouso de extremidades, o qual cessava ao fazer um movimento ativo. Mostrava o movimento de enrolar pílulas com os primeiros e segundos dedos de ambas as mãos. Havia discreta rigidez muscular. Chamava a atenção o aspecto apático e tristonho do paciente. Não se evidenciavam outras anormalidades. Frente a esse quadro, foi estabelecido o diagnóstico de doença de Parkinson, decidindo-se pelo tratamento com anticolinérgico e várias medidas de apoio. Cogitou-se o uso simultâneo de antidepressivo tricíclico. Passados dois anos, o paciente retornou à consulta, referindo piora na doença, apesar de fazer corretamente o tratamento anteriormente prescrito. Queixou-se de dificuldades para deambular e de aumento na salivação. Falava lentamente e a face mostrava rigidez de expressão. Frente à evolução do quadro parkinsoniano, decidiu-se administrar a associação de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Levodopa+carbidopa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1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5269"/>
            <a:ext cx="8534400" cy="1043491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rgbClr val="C00000"/>
                </a:solidFill>
              </a:rPr>
              <a:t>Referências</a:t>
            </a:r>
            <a:br>
              <a:rPr lang="pt-BR" dirty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Rang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Dale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Farmacologia – 7ª edição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Farmacologia ilustrada, Clark – 5ª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ediçao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345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Síntese de </a:t>
            </a:r>
            <a:r>
              <a:rPr lang="pt-BR" dirty="0" err="1"/>
              <a:t>ach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0" y="2404798"/>
            <a:ext cx="3912177" cy="2450355"/>
          </a:xfrm>
        </p:spPr>
        <p:txBody>
          <a:bodyPr>
            <a:normAutofit/>
          </a:bodyPr>
          <a:lstStyle/>
          <a:p>
            <a:r>
              <a:rPr lang="pt-BR" sz="1350" dirty="0">
                <a:latin typeface="Arial" panose="020B0604020202020204" pitchFamily="34" charset="0"/>
                <a:cs typeface="Arial" panose="020B0604020202020204" pitchFamily="34" charset="0"/>
              </a:rPr>
              <a:t>Requer colina, que penetra no neurônio com o auxilio de transportadores</a:t>
            </a:r>
          </a:p>
          <a:p>
            <a:r>
              <a:rPr lang="pt-BR" sz="1350" dirty="0">
                <a:latin typeface="Arial" panose="020B0604020202020204" pitchFamily="34" charset="0"/>
                <a:cs typeface="Arial" panose="020B0604020202020204" pitchFamily="34" charset="0"/>
              </a:rPr>
              <a:t>Enzimas: colina </a:t>
            </a:r>
            <a:r>
              <a:rPr lang="pt-BR" sz="1350" dirty="0" err="1">
                <a:latin typeface="Arial" panose="020B0604020202020204" pitchFamily="34" charset="0"/>
                <a:cs typeface="Arial" panose="020B0604020202020204" pitchFamily="34" charset="0"/>
              </a:rPr>
              <a:t>acetiltransferase</a:t>
            </a:r>
            <a:r>
              <a:rPr lang="pt-BR" sz="135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1350" dirty="0" err="1">
                <a:latin typeface="Arial" panose="020B0604020202020204" pitchFamily="34" charset="0"/>
                <a:cs typeface="Arial" panose="020B0604020202020204" pitchFamily="34" charset="0"/>
              </a:rPr>
              <a:t>acetilcolinesterase</a:t>
            </a:r>
            <a:endParaRPr lang="pt-BR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21" y="1185539"/>
            <a:ext cx="4510972" cy="366961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339" y="6525"/>
            <a:ext cx="1133954" cy="111566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8349">
            <a:off x="78450" y="128733"/>
            <a:ext cx="87180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4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Síntese de </a:t>
            </a:r>
            <a:r>
              <a:rPr lang="pt-BR" dirty="0" err="1"/>
              <a:t>ach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705" y="127968"/>
            <a:ext cx="1133954" cy="111566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8349">
            <a:off x="6327" y="91811"/>
            <a:ext cx="871804" cy="963251"/>
          </a:xfrm>
          <a:prstGeom prst="rect">
            <a:avLst/>
          </a:prstGeom>
        </p:spPr>
      </p:pic>
      <p:pic>
        <p:nvPicPr>
          <p:cNvPr id="7" name="Espaço Reservado para Conteúdo 6"/>
          <p:cNvPicPr>
            <a:picLocks noGrp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2661691" y="2063750"/>
            <a:ext cx="3501530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6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/>
              <a:t>Processo de </a:t>
            </a:r>
            <a:r>
              <a:rPr lang="pt-BR" sz="3600" dirty="0" err="1"/>
              <a:t>dessensibilização</a:t>
            </a:r>
            <a:endParaRPr lang="pt-BR" sz="3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705" y="127968"/>
            <a:ext cx="1133954" cy="111566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8349">
            <a:off x="6327" y="91811"/>
            <a:ext cx="871804" cy="963251"/>
          </a:xfrm>
          <a:prstGeom prst="rect">
            <a:avLst/>
          </a:prstGeom>
        </p:spPr>
      </p:pic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rápida degradação da acetilcolina pela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acetilcolinesterase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evita a ocorrência da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dessensibilização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Caso ocorra falha na enzima, os receptores para acetilcolina irão tornar-se dessensibilizados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dessensibilização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está diretamente relacionada com a diminuição na geração de segundos mensageiros induzida pela ativação do receptor pelo agonista</a:t>
            </a:r>
          </a:p>
        </p:txBody>
      </p:sp>
    </p:spTree>
    <p:extLst>
      <p:ext uri="{BB962C8B-B14F-4D97-AF65-F5344CB8AC3E}">
        <p14:creationId xmlns:p14="http://schemas.microsoft.com/office/powerpoint/2010/main" val="97363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4982</TotalTime>
  <Words>1634</Words>
  <Application>Microsoft Office PowerPoint</Application>
  <PresentationFormat>Apresentação na tela (4:3)</PresentationFormat>
  <Paragraphs>273</Paragraphs>
  <Slides>61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5" baseType="lpstr">
      <vt:lpstr>Arial</vt:lpstr>
      <vt:lpstr>Impact</vt:lpstr>
      <vt:lpstr>Wingdings</vt:lpstr>
      <vt:lpstr>Evento Principal</vt:lpstr>
      <vt:lpstr>Acetilcolina,  doença de Alzheimer, doença de Parkinson e esclerose</vt:lpstr>
      <vt:lpstr>CONCEITOS BÁSICOS</vt:lpstr>
      <vt:lpstr>CONCEITOS BÁSICOS</vt:lpstr>
      <vt:lpstr>Acetilcolina (ach)</vt:lpstr>
      <vt:lpstr>Receptores ionotrópicos e metabotrópicos</vt:lpstr>
      <vt:lpstr>Ações da ach </vt:lpstr>
      <vt:lpstr>     Síntese de ach</vt:lpstr>
      <vt:lpstr>     Síntese de ach</vt:lpstr>
      <vt:lpstr>Processo de dessensibilização</vt:lpstr>
      <vt:lpstr>Doença de alzheimer </vt:lpstr>
      <vt:lpstr>Doença de alzheimer </vt:lpstr>
      <vt:lpstr>Doença de alzheimer </vt:lpstr>
      <vt:lpstr>Doença de alzheimer </vt:lpstr>
      <vt:lpstr>Doença de alzheimer </vt:lpstr>
      <vt:lpstr>fisiopatologia </vt:lpstr>
      <vt:lpstr>Tratamento farmacológico </vt:lpstr>
      <vt:lpstr>Tratamento farmacológico </vt:lpstr>
      <vt:lpstr>Fármacos inibidores  da acetilcolinesterase </vt:lpstr>
      <vt:lpstr>Fármacos inibidores  da acetilcolinesterase </vt:lpstr>
      <vt:lpstr>fármacos </vt:lpstr>
      <vt:lpstr>Reações adversas </vt:lpstr>
      <vt:lpstr>memantina </vt:lpstr>
      <vt:lpstr>memantina </vt:lpstr>
      <vt:lpstr>   Doença de parkinson vs síndrome parkinsoniana</vt:lpstr>
      <vt:lpstr>   Fisiopatologia</vt:lpstr>
      <vt:lpstr>  </vt:lpstr>
      <vt:lpstr>   </vt:lpstr>
      <vt:lpstr>   </vt:lpstr>
      <vt:lpstr>   Etipopatologia</vt:lpstr>
      <vt:lpstr>   Etipopatologia: MPTP</vt:lpstr>
      <vt:lpstr>   Etipopatologia:alfa-sinucleina</vt:lpstr>
      <vt:lpstr>   Doença de Parkinson</vt:lpstr>
      <vt:lpstr>   </vt:lpstr>
      <vt:lpstr>Levodopa</vt:lpstr>
      <vt:lpstr>Levodopa</vt:lpstr>
      <vt:lpstr>   Cardiodopa</vt:lpstr>
      <vt:lpstr>   </vt:lpstr>
      <vt:lpstr>levodopa</vt:lpstr>
      <vt:lpstr>levodopa</vt:lpstr>
      <vt:lpstr>Efeitos adversos periféricos</vt:lpstr>
      <vt:lpstr>Efeitos adversos centrais</vt:lpstr>
      <vt:lpstr>Interaçoes </vt:lpstr>
      <vt:lpstr>Selegilina e rasagilina </vt:lpstr>
      <vt:lpstr>Selegilina </vt:lpstr>
      <vt:lpstr>Rasagilina</vt:lpstr>
      <vt:lpstr>Inibidores da catecol-O-metiltransferase </vt:lpstr>
      <vt:lpstr>Inibidores da COMT </vt:lpstr>
      <vt:lpstr>Efeitos adversos  inibidores da COMT </vt:lpstr>
      <vt:lpstr>Apresentação do PowerPoint</vt:lpstr>
      <vt:lpstr>Agonistas do  receptor dopaminérgico </vt:lpstr>
      <vt:lpstr>bromocriptina </vt:lpstr>
      <vt:lpstr> pramipexol, ropinirol  e rotigotina</vt:lpstr>
      <vt:lpstr>Apomorfina </vt:lpstr>
      <vt:lpstr>Amantadina</vt:lpstr>
      <vt:lpstr>Esclerose mutipla </vt:lpstr>
      <vt:lpstr>Mitoxantroma </vt:lpstr>
      <vt:lpstr>Fingolimode</vt:lpstr>
      <vt:lpstr>Dalfampridina</vt:lpstr>
      <vt:lpstr>Apresentação do PowerPoint</vt:lpstr>
      <vt:lpstr>Apresentação do PowerPoint</vt:lpstr>
      <vt:lpstr>Referências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- Geovanna .</dc:creator>
  <cp:lastModifiedBy>andre vinicius</cp:lastModifiedBy>
  <cp:revision>92</cp:revision>
  <dcterms:created xsi:type="dcterms:W3CDTF">2018-02-23T13:18:09Z</dcterms:created>
  <dcterms:modified xsi:type="dcterms:W3CDTF">2018-03-12T22:50:34Z</dcterms:modified>
</cp:coreProperties>
</file>