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  <p:sldId id="285" r:id="rId30"/>
    <p:sldId id="30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6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4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03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49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8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0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38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54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2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E5D7-52AF-4C9D-9096-E2FB60F99C81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73E8-014E-445B-AA75-8CC80A81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7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de Rio Verde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 de Farmacologia Médica-</a:t>
            </a:r>
            <a:r>
              <a:rPr lang="pt-B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Lafamed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Farmacologia cardíaca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b="1" dirty="0"/>
              <a:t>Temas: antiarrítmicos, fármacos cardiotônicos e </a:t>
            </a:r>
            <a:r>
              <a:rPr lang="pt-BR" sz="2400" b="1" dirty="0" err="1"/>
              <a:t>famacoterapia</a:t>
            </a:r>
            <a:r>
              <a:rPr lang="pt-BR" sz="2400" b="1" dirty="0"/>
              <a:t> da ICC</a:t>
            </a:r>
          </a:p>
          <a:p>
            <a:endParaRPr lang="pt-BR" sz="2400" b="1" dirty="0"/>
          </a:p>
          <a:p>
            <a:r>
              <a:rPr lang="pt-BR" sz="2400" b="1" dirty="0"/>
              <a:t>Willian D. Guarienti, Maria Laís Ávila</a:t>
            </a:r>
          </a:p>
        </p:txBody>
      </p:sp>
    </p:spTree>
    <p:extLst>
      <p:ext uri="{BB962C8B-B14F-4D97-AF65-F5344CB8AC3E}">
        <p14:creationId xmlns:p14="http://schemas.microsoft.com/office/powerpoint/2010/main" val="924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53037"/>
            <a:ext cx="7886700" cy="515155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 de ação da membrana 		do musculo cardíaco </a:t>
            </a:r>
            <a:b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5" y="1275008"/>
            <a:ext cx="8654603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	Relaxado            Contraído </a:t>
            </a:r>
          </a:p>
          <a:p>
            <a:pPr lvl="8"/>
            <a:endParaRPr lang="pt-BR" dirty="0" smtClean="0"/>
          </a:p>
          <a:p>
            <a:pPr marL="3657600" lvl="8" indent="0">
              <a:buNone/>
            </a:pPr>
            <a:r>
              <a:rPr lang="pt-BR" dirty="0" smtClean="0"/>
              <a:t>		</a:t>
            </a:r>
            <a:r>
              <a:rPr lang="pt-BR" sz="2400" dirty="0" smtClean="0"/>
              <a:t>Necessário um PA </a:t>
            </a:r>
          </a:p>
          <a:p>
            <a:pPr marL="3657600" lvl="8" indent="0">
              <a:buNone/>
            </a:pPr>
            <a:r>
              <a:rPr lang="pt-BR" dirty="0" smtClean="0"/>
              <a:t> 		</a:t>
            </a:r>
            <a:endParaRPr lang="pt-BR" dirty="0"/>
          </a:p>
          <a:p>
            <a:pPr marL="0" indent="0">
              <a:buNone/>
            </a:pPr>
            <a:endParaRPr lang="pt-B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Fibras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resposta rápida 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potenciais:</a:t>
            </a: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Fibras de resposta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angulado 4"/>
          <p:cNvCxnSpPr/>
          <p:nvPr/>
        </p:nvCxnSpPr>
        <p:spPr>
          <a:xfrm>
            <a:off x="4211392" y="1790163"/>
            <a:ext cx="1596980" cy="34773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 para a direita 8"/>
          <p:cNvSpPr/>
          <p:nvPr/>
        </p:nvSpPr>
        <p:spPr>
          <a:xfrm>
            <a:off x="3953814" y="3850783"/>
            <a:ext cx="579549" cy="4121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953814" y="5112914"/>
            <a:ext cx="579549" cy="4378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65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10" y="128789"/>
            <a:ext cx="8399440" cy="759853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de Fibras de resposta 		PA de fibras de resposta 	rápida					lenta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10" y="1416676"/>
            <a:ext cx="8937938" cy="54413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Fases:				               Fases: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0 :Despolarização                                    0: Despolarização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1: Repolarização precoce		    3: Repolarização da membrana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2:Platô				    4: repouso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3:Repolarização da membrana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4: </a:t>
            </a:r>
            <a:r>
              <a:rPr lang="pt-BR" sz="2400" dirty="0" err="1" smtClean="0"/>
              <a:t>Repouzo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7018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6233" y="197701"/>
            <a:ext cx="6377457" cy="613668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de Fibras de resposta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rápida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10" y="811370"/>
            <a:ext cx="8757634" cy="5859886"/>
          </a:xfrm>
        </p:spPr>
        <p:txBody>
          <a:bodyPr/>
          <a:lstStyle/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0:      da condutância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Fase1: -Fechamento dos canais de Na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Efluxo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2:     condutância ao cálcio ( tipo L)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Efluxo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3:     da condutância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da condutância de cálcio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4:  Equilíbrio das correntes de influxo 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efluxo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00000"/>
              </a:lnSpc>
              <a:buNone/>
            </a:pPr>
            <a:endParaRPr lang="pt-BR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1535404" y="1378043"/>
            <a:ext cx="190768" cy="39924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1468595" y="3425780"/>
            <a:ext cx="159778" cy="41212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1481071" y="4687910"/>
            <a:ext cx="190768" cy="38636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496566" y="5486396"/>
            <a:ext cx="159778" cy="347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s3.amazonaws.com/magoo/ABAAAfvNUAB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6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6671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PA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Fibras de resposta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5" y="1056068"/>
            <a:ext cx="8860665" cy="580193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					Automatismo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Fase 0: - Aumento de influxo de cálcio ( Canal tipo T)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Fase 3: -Aumenta a condutância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Repolarização</a:t>
            </a:r>
            <a:endParaRPr lang="pt-BR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2400" dirty="0" smtClean="0"/>
              <a:t>Fase 4: -Despolarização espontânea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	</a:t>
            </a:r>
            <a:r>
              <a:rPr lang="pt-BR" sz="2400" dirty="0"/>
              <a:t>	</a:t>
            </a:r>
            <a:r>
              <a:rPr lang="pt-BR" sz="2400" dirty="0" smtClean="0"/>
              <a:t>		             Resp. pela FC </a:t>
            </a:r>
            <a:endParaRPr lang="pt-BR" sz="2400" dirty="0"/>
          </a:p>
        </p:txBody>
      </p:sp>
      <p:cxnSp>
        <p:nvCxnSpPr>
          <p:cNvPr id="5" name="Conector angulado 4"/>
          <p:cNvCxnSpPr/>
          <p:nvPr/>
        </p:nvCxnSpPr>
        <p:spPr>
          <a:xfrm>
            <a:off x="2002664" y="5378561"/>
            <a:ext cx="2730322" cy="494206"/>
          </a:xfrm>
          <a:prstGeom prst="bentConnector3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em curva 12"/>
          <p:cNvCxnSpPr/>
          <p:nvPr/>
        </p:nvCxnSpPr>
        <p:spPr>
          <a:xfrm>
            <a:off x="3290553" y="971731"/>
            <a:ext cx="1442433" cy="56667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439224"/>
            <a:ext cx="7886700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2050" name="Picture 2" descr="http://image.slidesharecdn.com/2a3aaulasprofaluizafarmcia034fisiologiacardiovascular2012-2final-121121182642-phpapp01/95/2a-3a-aulas-profa-luizafarmcia-034fisiologia-cardiovascular20122-final-45-638.jpg?cb=13535224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6040"/>
            <a:ext cx="9144000" cy="50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546" y="2675731"/>
            <a:ext cx="3106223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Arritmias 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9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0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50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3499" y="2086377"/>
            <a:ext cx="5692462" cy="25757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Abordagem básica a          fisiologia cardíaca</a:t>
            </a:r>
            <a:endParaRPr lang="pt-B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06062" y="334851"/>
            <a:ext cx="8708533" cy="632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Conceito: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Alteração da sequência normal de iniciação e propagação do impulso cardíaco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do ponto de vista clínico: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de origem da anormalidade- atrial,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juncional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ventricular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Aumento ou redução da frequência- Taquicardia ou bradicardia 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sinais e sintomas: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Palpitações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Hipoperfusão cerebral- sensação de desmaio ou perda de consciência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Dispneia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 em hemitórax esquerdo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eletrocardiograma (ECG)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Fibrilação atrial                               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Taquicardia ventricular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Assistolia                                            Torsades poites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Fibrilação ventricular                          Extrassistole ventricular</a:t>
            </a:r>
          </a:p>
          <a:p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2550017" y="1481070"/>
            <a:ext cx="1442434" cy="321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>
            <a:off x="1622738" y="1481070"/>
            <a:ext cx="2369713" cy="1777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2807594" y="1481070"/>
            <a:ext cx="1184857" cy="25242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3992451" y="1481070"/>
            <a:ext cx="1249250" cy="321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3992451" y="1481070"/>
            <a:ext cx="1352281" cy="15197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3992451" y="1481070"/>
            <a:ext cx="1352281" cy="2653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52" y="193182"/>
            <a:ext cx="9053848" cy="6664817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que causam arritmias:</a:t>
            </a:r>
            <a:endParaRPr lang="pt-BR" dirty="0" smtClean="0"/>
          </a:p>
          <a:p>
            <a:endParaRPr lang="pt-BR" dirty="0" smtClean="0"/>
          </a:p>
          <a:p>
            <a:pPr marL="1828800" lvl="4" indent="0">
              <a:buNone/>
            </a:pPr>
            <a:r>
              <a:rPr lang="pt-BR" sz="2800" dirty="0" smtClean="0"/>
              <a:t>                </a:t>
            </a:r>
          </a:p>
          <a:p>
            <a:pPr marL="1828800" lvl="4" indent="0">
              <a:buNone/>
            </a:pPr>
            <a:r>
              <a:rPr lang="pt-BR" sz="2800" dirty="0"/>
              <a:t>	 </a:t>
            </a:r>
            <a:r>
              <a:rPr lang="pt-BR" sz="2800" dirty="0" smtClean="0"/>
              <a:t>      Alterações </a:t>
            </a:r>
          </a:p>
          <a:p>
            <a:pPr marL="1828800" lvl="4" indent="0">
              <a:buNone/>
            </a:pPr>
            <a:endParaRPr lang="pt-BR" sz="2800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Automatismo                                                   Condutibilidade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Automatismo e condutibilidade</a:t>
            </a:r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575775" y="2189408"/>
            <a:ext cx="1584101" cy="14681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159876" y="2189408"/>
            <a:ext cx="2292439" cy="14681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159876" y="2189408"/>
            <a:ext cx="167425" cy="33485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6368" t="24582" r="35925" b="7714"/>
          <a:stretch/>
        </p:blipFill>
        <p:spPr bwMode="auto">
          <a:xfrm>
            <a:off x="1" y="0"/>
            <a:ext cx="9247030" cy="6954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8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Principais mecanismos: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Bloqueio cardíaco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Lesão no nodo atrioventricular ou do sistema de condução ventricular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Fibrose ou lesão isquêmica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 apresenta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períodos de inconsciência (Stokes-Adams)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2)Pós-despolarização tardia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Disparo repetido de um PA, que não depende da chegada de um impulso de outro local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Ocorre após um PA, se houver aumento excessivo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(entrada transitória)</a:t>
            </a:r>
            <a:endParaRPr lang="pt-BR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Acentuado por glicosídeos cardíacos  </a:t>
            </a:r>
          </a:p>
          <a:p>
            <a:endParaRPr lang="pt-BR" sz="2400" dirty="0" smtClean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q"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239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3030"/>
            <a:ext cx="9144000" cy="6754969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3)Reentrada: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 despolarização e distúrbios do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pradrão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condutância.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impulso consegue reexcitar regiões do miocárdio após o desaparecimento do período refratário.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 circulação contínua de PA.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 de anomalias anatômicas ou lesões no miocárdio. 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Atividade anormal do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marcapasso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marcapasso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outras partes do coração além do nó sinoatrial e dos tecidos de condução.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Estimulada por atividades simpáticas (ação de catecolaminas) e despolarização parcial, que pode ocorrer geralmente durante isquemias.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33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0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6916" y="3211357"/>
            <a:ext cx="3750167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Antiarrítmicos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34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52" y="1339402"/>
            <a:ext cx="8873544" cy="4468969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/>
              <a:t>Conceito: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Drogas capazes de prevenir ou reverter arritmias cardíacas.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Atuam diretamente nas células cardíacas, interferindo com a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neurotransmissores ou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modificando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suas propriedades elétricas de modo a corrigir alterações de automatismo ou condutibilidade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495" y="436339"/>
            <a:ext cx="8863080" cy="62220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Classificação: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                                     - Não classificados no sistema</a:t>
            </a: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Vaughan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Williams-1970                              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Vaughan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Williams</a:t>
            </a:r>
          </a:p>
          <a:p>
            <a:pPr marL="0" indent="0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De acordo com efeitos eletrofisiológicos </a:t>
            </a:r>
          </a:p>
          <a:p>
            <a:pPr lvl="2"/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9089"/>
          <a:stretch/>
        </p:blipFill>
        <p:spPr>
          <a:xfrm>
            <a:off x="1" y="2305319"/>
            <a:ext cx="4546241" cy="45526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14882"/>
          <a:stretch/>
        </p:blipFill>
        <p:spPr>
          <a:xfrm>
            <a:off x="4646859" y="2305318"/>
            <a:ext cx="4497141" cy="4552681"/>
          </a:xfrm>
          <a:prstGeom prst="rect">
            <a:avLst/>
          </a:prstGeom>
        </p:spPr>
      </p:pic>
      <p:cxnSp>
        <p:nvCxnSpPr>
          <p:cNvPr id="9" name="Conector em curva 8"/>
          <p:cNvCxnSpPr/>
          <p:nvPr/>
        </p:nvCxnSpPr>
        <p:spPr>
          <a:xfrm>
            <a:off x="218941" y="1764406"/>
            <a:ext cx="540912" cy="283335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Importância do sistema cardiovascular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Propriedades </a:t>
            </a:r>
            <a:r>
              <a:rPr lang="pt-BR" dirty="0"/>
              <a:t>do coração </a:t>
            </a:r>
          </a:p>
          <a:p>
            <a:endParaRPr lang="pt-BR" dirty="0"/>
          </a:p>
          <a:p>
            <a:r>
              <a:rPr lang="pt-BR" dirty="0"/>
              <a:t>Sistema de condução elétrico </a:t>
            </a:r>
            <a:r>
              <a:rPr lang="pt-BR" dirty="0" err="1"/>
              <a:t>intracardíaco</a:t>
            </a:r>
            <a:endParaRPr lang="pt-BR" dirty="0"/>
          </a:p>
          <a:p>
            <a:endParaRPr lang="pt-BR" dirty="0"/>
          </a:p>
          <a:p>
            <a:r>
              <a:rPr lang="pt-BR" dirty="0"/>
              <a:t>Arritmias</a:t>
            </a:r>
          </a:p>
          <a:p>
            <a:endParaRPr lang="pt-BR" dirty="0"/>
          </a:p>
          <a:p>
            <a:r>
              <a:rPr lang="pt-BR" dirty="0"/>
              <a:t>Antiarrítmicos</a:t>
            </a:r>
          </a:p>
        </p:txBody>
      </p:sp>
    </p:spTree>
    <p:extLst>
      <p:ext uri="{BB962C8B-B14F-4D97-AF65-F5344CB8AC3E}">
        <p14:creationId xmlns:p14="http://schemas.microsoft.com/office/powerpoint/2010/main" val="39724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9" y="154546"/>
            <a:ext cx="8899301" cy="6703454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de ação:</a:t>
            </a:r>
          </a:p>
          <a:p>
            <a:pPr marL="0" indent="0">
              <a:buNone/>
            </a:pPr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Substâncias da classe I:</a:t>
            </a:r>
          </a:p>
          <a:p>
            <a:pPr marL="514350" indent="-514350">
              <a:buAutoNum type="alphaL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Bloqueiam os canais de sódio, inibindo a propagação do PA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Reduz a velocidade de despolarização durante a fase 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503054" y="3467637"/>
            <a:ext cx="489397" cy="437882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153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3" y="515156"/>
            <a:ext cx="8950817" cy="65553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Classe IA: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 marL="0" indent="0">
              <a:buNone/>
            </a:pPr>
            <a:r>
              <a:rPr lang="pt-BR" u="sng" dirty="0" smtClean="0"/>
              <a:t>Mec. Ação       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Bloqueia canais rápidos de sódio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Retarda a repolarização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Prolonga o PA               ( exceto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disopiramida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Porque prolongam a repolarização e reduzem 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Vmáx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u="sng" dirty="0" smtClean="0"/>
              <a:t>Tipos</a:t>
            </a:r>
            <a:r>
              <a:rPr lang="pt-BR" dirty="0" smtClean="0"/>
              <a:t>       </a:t>
            </a:r>
            <a:r>
              <a:rPr lang="pt-BR" sz="2400" dirty="0" smtClean="0"/>
              <a:t>Quinidina, </a:t>
            </a:r>
            <a:r>
              <a:rPr lang="pt-BR" sz="2400" dirty="0" err="1" smtClean="0"/>
              <a:t>procainamida</a:t>
            </a:r>
            <a:r>
              <a:rPr lang="pt-BR" sz="2400" dirty="0" smtClean="0"/>
              <a:t>, </a:t>
            </a:r>
            <a:r>
              <a:rPr lang="pt-BR" sz="2400" dirty="0" err="1" smtClean="0"/>
              <a:t>disopiramida</a:t>
            </a:r>
            <a:r>
              <a:rPr lang="pt-BR" sz="2400" dirty="0" smtClean="0"/>
              <a:t>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u="sng" dirty="0" smtClean="0"/>
              <a:t>  </a:t>
            </a:r>
            <a:endParaRPr lang="pt-BR" u="sng" dirty="0"/>
          </a:p>
        </p:txBody>
      </p:sp>
      <p:sp>
        <p:nvSpPr>
          <p:cNvPr id="11" name="Seta circular 10"/>
          <p:cNvSpPr/>
          <p:nvPr/>
        </p:nvSpPr>
        <p:spPr>
          <a:xfrm>
            <a:off x="2331076" y="3380705"/>
            <a:ext cx="978794" cy="824248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1880315" y="1725769"/>
            <a:ext cx="450761" cy="19318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Divisa 16"/>
          <p:cNvSpPr/>
          <p:nvPr/>
        </p:nvSpPr>
        <p:spPr>
          <a:xfrm>
            <a:off x="1094704" y="5074276"/>
            <a:ext cx="437882" cy="15454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10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888" y="151371"/>
            <a:ext cx="8760049" cy="6584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Indicações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Arritmias ventriculares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Prevenção da fibrilação atrial paroxística recorrente, desencadeada por hiperatividade vagal</a:t>
            </a:r>
          </a:p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Posologia</a:t>
            </a:r>
          </a:p>
          <a:p>
            <a:r>
              <a:rPr lang="pt-B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Quinidina: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gliconato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cada 8h</a:t>
            </a:r>
          </a:p>
          <a:p>
            <a:r>
              <a:rPr lang="pt-B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Procainamida: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ataque: 500-600 mg (IV)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20mg/min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manutenção: 2-6mg/min ; 250mg a cada 3h; 500-1000mg a cada 6h</a:t>
            </a:r>
          </a:p>
          <a:p>
            <a:r>
              <a:rPr lang="pt-B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Disopiramida: </a:t>
            </a:r>
            <a:endParaRPr lang="pt-B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150mg 6/6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(liberação imediata); 300mg (liberação controlada)</a:t>
            </a:r>
          </a:p>
        </p:txBody>
      </p:sp>
      <p:sp>
        <p:nvSpPr>
          <p:cNvPr id="5" name="Divisa 4"/>
          <p:cNvSpPr/>
          <p:nvPr/>
        </p:nvSpPr>
        <p:spPr>
          <a:xfrm>
            <a:off x="1867438" y="309093"/>
            <a:ext cx="296214" cy="167425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Divisa 5"/>
          <p:cNvSpPr/>
          <p:nvPr/>
        </p:nvSpPr>
        <p:spPr>
          <a:xfrm>
            <a:off x="1667815" y="2369713"/>
            <a:ext cx="399246" cy="154546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98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9" y="450761"/>
            <a:ext cx="8899301" cy="62848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Classe IB: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 marL="0" indent="0">
              <a:buNone/>
            </a:pPr>
            <a:r>
              <a:rPr lang="pt-BR" u="sng" dirty="0" smtClean="0"/>
              <a:t>Mec. Ação</a:t>
            </a:r>
            <a:endParaRPr lang="pt-BR" dirty="0" smtClean="0"/>
          </a:p>
          <a:p>
            <a:r>
              <a:rPr lang="pt-BR" dirty="0" smtClean="0"/>
              <a:t>Bloqueiam canais de </a:t>
            </a:r>
            <a:r>
              <a:rPr lang="pt-BR" dirty="0"/>
              <a:t>Na</a:t>
            </a:r>
            <a:r>
              <a:rPr lang="pt-BR" baseline="30000" dirty="0"/>
              <a:t>+</a:t>
            </a:r>
            <a:r>
              <a:rPr lang="pt-BR" dirty="0" smtClean="0"/>
              <a:t>  se associando e dissociando dentro do prazo do batimento cardíaco.</a:t>
            </a:r>
          </a:p>
          <a:p>
            <a:r>
              <a:rPr lang="pt-BR" dirty="0" smtClean="0"/>
              <a:t>Encurtam o potencial de ação e reduzem o </a:t>
            </a:r>
            <a:r>
              <a:rPr lang="pt-BR" dirty="0" err="1" smtClean="0"/>
              <a:t>Vmáx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 ligam preferencialmente a células refratárias .</a:t>
            </a:r>
          </a:p>
          <a:p>
            <a:r>
              <a:rPr lang="pt-BR" dirty="0" smtClean="0"/>
              <a:t>Bloqueando preferencialmente células despolarizadas.</a:t>
            </a:r>
          </a:p>
          <a:p>
            <a:r>
              <a:rPr lang="pt-BR" dirty="0" smtClean="0"/>
              <a:t>Batimento prematuro será abortado.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u="sng" dirty="0" smtClean="0"/>
              <a:t>Tipos        </a:t>
            </a:r>
            <a:r>
              <a:rPr lang="pt-BR" dirty="0" smtClean="0"/>
              <a:t>Lidocaína, </a:t>
            </a:r>
            <a:r>
              <a:rPr lang="pt-BR" dirty="0" err="1" smtClean="0"/>
              <a:t>fenitoína</a:t>
            </a:r>
            <a:r>
              <a:rPr lang="pt-BR" dirty="0" smtClean="0"/>
              <a:t>.</a:t>
            </a:r>
            <a:endParaRPr lang="pt-BR" u="sng" dirty="0" smtClean="0"/>
          </a:p>
        </p:txBody>
      </p:sp>
      <p:sp>
        <p:nvSpPr>
          <p:cNvPr id="4" name="Divisa 3"/>
          <p:cNvSpPr/>
          <p:nvPr/>
        </p:nvSpPr>
        <p:spPr>
          <a:xfrm>
            <a:off x="1828800" y="1674254"/>
            <a:ext cx="437882" cy="180304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Divisa 4"/>
          <p:cNvSpPr/>
          <p:nvPr/>
        </p:nvSpPr>
        <p:spPr>
          <a:xfrm>
            <a:off x="1056068" y="5602310"/>
            <a:ext cx="463639" cy="167425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02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592428"/>
            <a:ext cx="8899301" cy="5859887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/>
              <a:t>Indicação </a:t>
            </a:r>
          </a:p>
          <a:p>
            <a:r>
              <a:rPr lang="pt-BR" dirty="0" err="1" smtClean="0"/>
              <a:t>Taquiarritmias</a:t>
            </a:r>
            <a:r>
              <a:rPr lang="pt-BR" dirty="0" smtClean="0"/>
              <a:t> ventriculares. </a:t>
            </a:r>
          </a:p>
          <a:p>
            <a:r>
              <a:rPr lang="pt-BR" dirty="0" smtClean="0"/>
              <a:t>Fibrilação durante e imediatamente após o infarto.</a:t>
            </a:r>
          </a:p>
          <a:p>
            <a:endParaRPr lang="pt-BR" dirty="0"/>
          </a:p>
          <a:p>
            <a:r>
              <a:rPr lang="pt-BR" u="sng" dirty="0" smtClean="0"/>
              <a:t>Posologia</a:t>
            </a:r>
          </a:p>
          <a:p>
            <a:r>
              <a:rPr lang="pt-BR" sz="2400" u="sng" dirty="0" smtClean="0">
                <a:solidFill>
                  <a:srgbClr val="FF0000"/>
                </a:solidFill>
              </a:rPr>
              <a:t>Lidocaína: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/>
              <a:t> Dose de ataque: 50-100mg administrados a uma taxa de 25-50mg/min (IV)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/>
              <a:t>Dose de manutenção:1-4mg/min (IV)</a:t>
            </a:r>
          </a:p>
          <a:p>
            <a:r>
              <a:rPr lang="pt-BR" sz="2400" u="sng" dirty="0" err="1" smtClean="0">
                <a:solidFill>
                  <a:srgbClr val="FF0000"/>
                </a:solidFill>
              </a:rPr>
              <a:t>Fenitoína</a:t>
            </a:r>
            <a:r>
              <a:rPr lang="pt-BR" sz="2400" u="sng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/>
              <a:t>300mg/dia (VO)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Divisa 3"/>
          <p:cNvSpPr/>
          <p:nvPr/>
        </p:nvSpPr>
        <p:spPr>
          <a:xfrm>
            <a:off x="1828800" y="746974"/>
            <a:ext cx="399245" cy="19318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Divisa 4"/>
          <p:cNvSpPr/>
          <p:nvPr/>
        </p:nvSpPr>
        <p:spPr>
          <a:xfrm>
            <a:off x="2028422" y="2781836"/>
            <a:ext cx="373487" cy="19318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9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20" y="218941"/>
            <a:ext cx="8757634" cy="63492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Classe IC: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Mec. Ação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Associam e dissociam muito mais lentamente chegando a um nível de equilíbrio que não varia durante o ciclo cardíaco.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Mínima preferência para canais refratários.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tem efeito na duração do PA.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 reduz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Vmáx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Causam uma redução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excitabilidade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Não discriminam  batimentos normais de prematuros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1906073" y="1403797"/>
            <a:ext cx="373488" cy="180304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baixo 4"/>
          <p:cNvSpPr/>
          <p:nvPr/>
        </p:nvSpPr>
        <p:spPr>
          <a:xfrm>
            <a:off x="1326524" y="4623515"/>
            <a:ext cx="2099256" cy="669702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93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131" y="437881"/>
            <a:ext cx="8772927" cy="6065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 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Flecainida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Indicações</a:t>
            </a:r>
          </a:p>
          <a:p>
            <a:pPr>
              <a:lnSpc>
                <a:spcPct val="150000"/>
              </a:lnSpc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Prevenção da fibrilação atrial paroxística</a:t>
            </a:r>
          </a:p>
          <a:p>
            <a:pPr>
              <a:lnSpc>
                <a:spcPct val="150000"/>
              </a:lnSpc>
            </a:pPr>
            <a:r>
              <a:rPr lang="pt-B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Taquiarritmías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recorrentes associadas a vias de condução anormais( </a:t>
            </a:r>
            <a:r>
              <a:rPr lang="pt-B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p.ex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 Wolff-Parkinson-White)</a:t>
            </a:r>
          </a:p>
          <a:p>
            <a:pPr>
              <a:lnSpc>
                <a:spcPct val="150000"/>
              </a:lnSpc>
            </a:pP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Posologia</a:t>
            </a:r>
          </a:p>
          <a:p>
            <a:pPr>
              <a:lnSpc>
                <a:spcPct val="150000"/>
              </a:lnSpc>
            </a:pPr>
            <a:r>
              <a:rPr lang="pt-BR" sz="2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Flecainida</a:t>
            </a: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50-100mg a cada 12h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1068947" y="540912"/>
            <a:ext cx="386366" cy="20606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Divisa 4"/>
          <p:cNvSpPr/>
          <p:nvPr/>
        </p:nvSpPr>
        <p:spPr>
          <a:xfrm>
            <a:off x="1674253" y="1584100"/>
            <a:ext cx="437881" cy="218941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Divisa 5"/>
          <p:cNvSpPr/>
          <p:nvPr/>
        </p:nvSpPr>
        <p:spPr>
          <a:xfrm>
            <a:off x="1674253" y="4726547"/>
            <a:ext cx="360608" cy="19318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8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303" y="450761"/>
            <a:ext cx="8744755" cy="621559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b) Substâncias da classe II:</a:t>
            </a:r>
            <a:endParaRPr lang="pt-BR" dirty="0"/>
          </a:p>
          <a:p>
            <a:pPr marL="0" indent="0">
              <a:buNone/>
            </a:pPr>
            <a:r>
              <a:rPr lang="pt-BR" u="sng" dirty="0" smtClean="0"/>
              <a:t>Mec. ação</a:t>
            </a:r>
          </a:p>
          <a:p>
            <a:r>
              <a:rPr lang="pt-BR" sz="2400" dirty="0" smtClean="0"/>
              <a:t>Antagonista dos receptores beta-adrenérgicos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Automatomaticidade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relacionada ao NSA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Responsividade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tecido isquêmico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Condução AV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u="sng" dirty="0" smtClean="0"/>
              <a:t>Tipos</a:t>
            </a:r>
            <a:r>
              <a:rPr lang="pt-BR" dirty="0" smtClean="0"/>
              <a:t>           </a:t>
            </a:r>
            <a:r>
              <a:rPr lang="pt-BR" dirty="0" err="1" smtClean="0"/>
              <a:t>Propanolol</a:t>
            </a:r>
            <a:endParaRPr lang="pt-BR" dirty="0" smtClean="0"/>
          </a:p>
        </p:txBody>
      </p:sp>
      <p:sp>
        <p:nvSpPr>
          <p:cNvPr id="4" name="Divisa 3"/>
          <p:cNvSpPr/>
          <p:nvPr/>
        </p:nvSpPr>
        <p:spPr>
          <a:xfrm>
            <a:off x="1815921" y="1094704"/>
            <a:ext cx="334851" cy="20606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baixo 4"/>
          <p:cNvSpPr/>
          <p:nvPr/>
        </p:nvSpPr>
        <p:spPr>
          <a:xfrm>
            <a:off x="785611" y="1970468"/>
            <a:ext cx="1815921" cy="643943"/>
          </a:xfrm>
          <a:prstGeom prst="curved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553791" y="2820473"/>
            <a:ext cx="231819" cy="3606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553791" y="3366600"/>
            <a:ext cx="231819" cy="34773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553791" y="3841895"/>
            <a:ext cx="231819" cy="3219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Divisa 9"/>
          <p:cNvSpPr/>
          <p:nvPr/>
        </p:nvSpPr>
        <p:spPr>
          <a:xfrm>
            <a:off x="1146220" y="4906851"/>
            <a:ext cx="373487" cy="19318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31854"/>
          </a:xfrm>
        </p:spPr>
        <p:txBody>
          <a:bodyPr>
            <a:normAutofit fontScale="90000"/>
          </a:bodyPr>
          <a:lstStyle/>
          <a:p>
            <a:r>
              <a:rPr lang="pt-BR" dirty="0"/>
              <a:t>Importância do sistema 	</a:t>
            </a:r>
            <a:r>
              <a:rPr lang="pt-BR" dirty="0" smtClean="0"/>
              <a:t>cardiovascular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para equilíbrio </a:t>
            </a:r>
            <a:r>
              <a:rPr lang="pt-B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hemeostático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t-B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de metabólitos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de oxigênio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Hormonal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térmica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45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1" y="1352284"/>
            <a:ext cx="8528229" cy="4906850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Indicação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Prevenção da recidiva 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taquiarritmias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fibrilação atrial paroxística) provocada por aumento da atividade simpática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Posologia</a:t>
            </a:r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Propanolol</a:t>
            </a:r>
            <a:r>
              <a:rPr lang="pt-B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ataque: 1-3mg administrados/ não mais que 1mg/min, podendo ser repetido após 2min (IV).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manutenção: 10-30mg a cada 6-8h (liberação imediata)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Divisa 4"/>
          <p:cNvSpPr/>
          <p:nvPr/>
        </p:nvSpPr>
        <p:spPr>
          <a:xfrm>
            <a:off x="1738648" y="1506830"/>
            <a:ext cx="412124" cy="270456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Divisa 5"/>
          <p:cNvSpPr/>
          <p:nvPr/>
        </p:nvSpPr>
        <p:spPr>
          <a:xfrm>
            <a:off x="1738648" y="3387144"/>
            <a:ext cx="412124" cy="231819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3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666" y="785611"/>
            <a:ext cx="8847786" cy="5100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classe III: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Mec. Ação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Bloqueio dos canais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não tem saída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Prolonga a duração do PA.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amiodarona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sotalol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3696237" y="2318197"/>
            <a:ext cx="373488" cy="21894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Divisa 4"/>
          <p:cNvSpPr/>
          <p:nvPr/>
        </p:nvSpPr>
        <p:spPr>
          <a:xfrm>
            <a:off x="1867437" y="1622738"/>
            <a:ext cx="450761" cy="25757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1081824" y="3786388"/>
            <a:ext cx="373488" cy="180305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31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526" y="734096"/>
            <a:ext cx="8618382" cy="55765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Indicações</a:t>
            </a:r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Amiodarona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Taquicardia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associada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Wolff-Parkinson-White;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Taquiarritmias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supraventriculares e ventriculares.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Sotalol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Arritmias supraventriculares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paroxísticas;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Suprimir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batimentos ventriculares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ectópicos,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Suprimir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episódios curtos de taquicardia ventricular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sp>
        <p:nvSpPr>
          <p:cNvPr id="4" name="Divisa 3"/>
          <p:cNvSpPr/>
          <p:nvPr/>
        </p:nvSpPr>
        <p:spPr>
          <a:xfrm>
            <a:off x="1893195" y="927279"/>
            <a:ext cx="463639" cy="20606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3" y="824249"/>
            <a:ext cx="8525814" cy="53833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u="sng" dirty="0" smtClean="0"/>
              <a:t>Posologia:</a:t>
            </a:r>
          </a:p>
          <a:p>
            <a:pPr>
              <a:lnSpc>
                <a:spcPct val="150000"/>
              </a:lnSpc>
            </a:pPr>
            <a:r>
              <a:rPr lang="pt-BR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Amiodarona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Doses de ataque: 800-1600mg/dia por 1-3semanas; (IV:1000mg durante 24h)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Doses de manutenção: 400mg (IV:0,5mg/min)</a:t>
            </a:r>
          </a:p>
          <a:p>
            <a:pPr>
              <a:lnSpc>
                <a:spcPct val="150000"/>
              </a:lnSpc>
            </a:pPr>
            <a:r>
              <a:rPr lang="pt-BR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Sotalol</a:t>
            </a:r>
            <a:r>
              <a:rPr lang="pt-B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80-160mg a cada 12h</a:t>
            </a: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646" y="215765"/>
            <a:ext cx="8669897" cy="640397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 IV: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Mec. Ação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Atuam como antagonistas dos canais de cálcio (tipo L)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Diminuem a condução atrioventricular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Aumentam o período refratário efetivo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inotrópico negativo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Diltiazen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1133340" y="4512456"/>
            <a:ext cx="489397" cy="244699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Divisa 4"/>
          <p:cNvSpPr/>
          <p:nvPr/>
        </p:nvSpPr>
        <p:spPr>
          <a:xfrm>
            <a:off x="1893194" y="1081825"/>
            <a:ext cx="463640" cy="20606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6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3" y="167425"/>
            <a:ext cx="8641724" cy="6478074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Indicação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Prevenir a recidiva de taquicardia supraventricular (TSV) paroxística.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Reduzir a frequência ventricular em pacientes com fibrilação atrial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Posologia</a:t>
            </a:r>
          </a:p>
          <a:p>
            <a:r>
              <a:rPr lang="pt-BR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r>
              <a:rPr lang="pt-BR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ataque: 5-10mg/kg durante 2min (IV)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manutenção: 40-120mg a cada 6-8h (liberação imediata)</a:t>
            </a:r>
          </a:p>
          <a:p>
            <a:r>
              <a:rPr lang="pt-BR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Diltiazen</a:t>
            </a:r>
            <a:r>
              <a:rPr lang="pt-B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ataque:0,25mg/kg durante 10min (IV)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de manutenção: 150mg a cada 6h (liberação imediata); 300mg (liberação controlada)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32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382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drogas e íons usados em arritmias </a:t>
            </a:r>
            <a:endParaRPr lang="pt-B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3" y="1249251"/>
            <a:ext cx="8322167" cy="539624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Atropina: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Bradicardia sinusal com alterações hemodinâmicas</a:t>
            </a:r>
          </a:p>
          <a:p>
            <a:r>
              <a:rPr lang="pt-B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Adrenalina(agonista adrenérgico):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Parada cardíaca</a:t>
            </a:r>
          </a:p>
          <a:p>
            <a:r>
              <a:rPr lang="pt-BR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Isoprenalina</a:t>
            </a:r>
            <a:r>
              <a:rPr lang="pt-B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(agonista adrenérgico):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Bradicardia por bloqueio cardíaco </a:t>
            </a:r>
          </a:p>
          <a:p>
            <a:r>
              <a:rPr lang="pt-BR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Adenosina: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Taquicardia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supra-ventricular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hipercalemia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Cloreto de </a:t>
            </a:r>
            <a:r>
              <a:rPr lang="pt-BR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magnédio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Fibrilação atrial </a:t>
            </a:r>
          </a:p>
        </p:txBody>
      </p:sp>
    </p:spTree>
    <p:extLst>
      <p:ext uri="{BB962C8B-B14F-4D97-AF65-F5344CB8AC3E}">
        <p14:creationId xmlns:p14="http://schemas.microsoft.com/office/powerpoint/2010/main" val="140923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304" y="283335"/>
            <a:ext cx="8757634" cy="628489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Adenosina</a:t>
            </a:r>
          </a:p>
          <a:p>
            <a:r>
              <a:rPr lang="pt-BR" dirty="0" smtClean="0"/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adenosina ativa a corrente de , sensível a acetilcolina no átrio e nos nodos sinusal e AV.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Encurtamento do PA                </a:t>
            </a:r>
          </a:p>
          <a:p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Hiperpolarização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Alentecimento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automatismo normal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 efeitos inibitórios sobre a atividade cardíaca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Diminui a frequência de disparo do NSA e diminui a condução AV( efeito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vagomimético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gual 4"/>
          <p:cNvSpPr/>
          <p:nvPr/>
        </p:nvSpPr>
        <p:spPr>
          <a:xfrm>
            <a:off x="2279561" y="3915178"/>
            <a:ext cx="1661374" cy="837126"/>
          </a:xfrm>
          <a:prstGeom prst="mathEqua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forma de U 5"/>
          <p:cNvSpPr/>
          <p:nvPr/>
        </p:nvSpPr>
        <p:spPr>
          <a:xfrm>
            <a:off x="2376152" y="1667814"/>
            <a:ext cx="1146220" cy="592428"/>
          </a:xfrm>
          <a:prstGeom prst="utur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74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729" y="695459"/>
            <a:ext cx="8500056" cy="5537916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Posologia: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6-12mg (apenas IV)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 adenosina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ter sua ação potencializada por: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dipiridamol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antagonizada por: </a:t>
            </a:r>
            <a:r>
              <a:rPr lang="pt-BR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metilxantinas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(cafeínas, teofilina)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ter aumentado o seu potencial de bloqueio cardíaco com: </a:t>
            </a:r>
            <a:r>
              <a:rPr lang="pt-BR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carbamazepida</a:t>
            </a:r>
            <a:endParaRPr lang="pt-B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5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Propriedades do coração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 smtClean="0"/>
              <a:t>1) Eletrofisiológicas</a:t>
            </a:r>
            <a:r>
              <a:rPr lang="pt-BR" dirty="0" smtClean="0"/>
              <a:t>:</a:t>
            </a:r>
          </a:p>
          <a:p>
            <a:r>
              <a:rPr lang="pt-BR" sz="2400" dirty="0" err="1" smtClean="0"/>
              <a:t>Batmotropismo</a:t>
            </a:r>
            <a:endParaRPr lang="pt-BR" sz="2400" dirty="0" smtClean="0"/>
          </a:p>
          <a:p>
            <a:r>
              <a:rPr lang="pt-BR" sz="2400" dirty="0" err="1" smtClean="0"/>
              <a:t>Cronotropismo</a:t>
            </a:r>
            <a:endParaRPr lang="pt-BR" sz="2400" dirty="0" smtClean="0"/>
          </a:p>
          <a:p>
            <a:r>
              <a:rPr lang="pt-BR" sz="2400" dirty="0" err="1" smtClean="0"/>
              <a:t>Dromotropismo</a:t>
            </a:r>
            <a:r>
              <a:rPr lang="pt-BR" sz="2400" dirty="0" smtClean="0"/>
              <a:t>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u="sng" dirty="0" smtClean="0"/>
              <a:t>2)Mecânicas:</a:t>
            </a:r>
          </a:p>
          <a:p>
            <a:r>
              <a:rPr lang="pt-BR" sz="2400" dirty="0" err="1" smtClean="0"/>
              <a:t>Inotropismo</a:t>
            </a:r>
            <a:r>
              <a:rPr lang="pt-BR" sz="2400" dirty="0" smtClean="0"/>
              <a:t> </a:t>
            </a:r>
          </a:p>
          <a:p>
            <a:r>
              <a:rPr lang="pt-BR" sz="2400" dirty="0" err="1" smtClean="0"/>
              <a:t>Lusitropismo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093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336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Eletrofisiológicas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23493"/>
            <a:ext cx="7886700" cy="52159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Batmotropismo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Excitabilidade.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que se estende por todo o órgão.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do miocárdio de reagir quando estimulado.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Cronotropismo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Automaticida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do coração de gerar seus próprios estímulos elétricos, independente de influências extrínsecas ao órgão.</a:t>
            </a:r>
          </a:p>
          <a:p>
            <a:pPr marL="0" indent="0">
              <a:lnSpc>
                <a:spcPct val="150000"/>
              </a:lnSpc>
              <a:buNone/>
            </a:pPr>
            <a:endParaRPr lang="pt-BR" u="sng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60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Dromotropismo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Condutibilidade.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Condução do processo de ativação elétrica por todo o miocárdio.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 sistematicamente estabelecida.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 a contração do coração como um todo.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359017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33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Mecânicas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49251"/>
            <a:ext cx="7886700" cy="516442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Inotropismo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Contratilidade. 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Propriedade que tem o coração  de se contrair ativamente como um todo.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 sístole </a:t>
            </a:r>
          </a:p>
          <a:p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Lusitropismo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Distensibilidade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Capacidade de relaxamento que tem o coração.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 na diástole 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98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5792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Propriedades de condução elétrica 				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intracardíaca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477" y="1674254"/>
            <a:ext cx="7886700" cy="50356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Estruturas: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 sinoatrial 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 atrioventricular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Feixe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juncional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de His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 direito e esquerdo </a:t>
            </a:r>
          </a:p>
          <a:p>
            <a:pPr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Fibras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Purkinje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Ritmo 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sinusal:</a:t>
            </a:r>
            <a:endParaRPr lang="pt-B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Originado em células especializadas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Tais células apresentam automaticidade intrínseca que gera potenciais de ação espontaneamente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marL="0" indent="0">
              <a:buNone/>
            </a:pP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469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1307</Words>
  <Application>Microsoft Office PowerPoint</Application>
  <PresentationFormat>Apresentação na tela (4:3)</PresentationFormat>
  <Paragraphs>332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Universidade de Rio Verde   Liga de Farmacologia Médica-Lafamed  Farmacologia cardíaca </vt:lpstr>
      <vt:lpstr>           </vt:lpstr>
      <vt:lpstr>Apresentação do PowerPoint</vt:lpstr>
      <vt:lpstr>Importância do sistema  cardiovascular </vt:lpstr>
      <vt:lpstr>Propriedades do coração</vt:lpstr>
      <vt:lpstr>  Eletrofisiológicas</vt:lpstr>
      <vt:lpstr>Apresentação do PowerPoint</vt:lpstr>
      <vt:lpstr>   Mecânicas</vt:lpstr>
      <vt:lpstr>Propriedades de condução elétrica     intracardíaca </vt:lpstr>
      <vt:lpstr>Apresentação do PowerPoint</vt:lpstr>
      <vt:lpstr>Potencial de ação da membrana   do musculo cardíaco   </vt:lpstr>
      <vt:lpstr>PA de Fibras de resposta   PA de fibras de resposta  rápida     lenta</vt:lpstr>
      <vt:lpstr>PA de Fibras de resposta rápida</vt:lpstr>
      <vt:lpstr>Apresentação do PowerPoint</vt:lpstr>
      <vt:lpstr>Apresentação do PowerPoint</vt:lpstr>
      <vt:lpstr>  PA de Fibras de resposta lenta</vt:lpstr>
      <vt:lpstr>Apresentação do PowerPoint</vt:lpstr>
      <vt:lpstr>Apresentação do PowerPoint</vt:lpstr>
      <vt:lpstr>Arritmias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Antiarrítmicos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drogas e íons usados em arritmias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Rio Verde  Liga de Farmacologia Médica-Lafamed</dc:title>
  <dc:creator>Willian Guarienti</dc:creator>
  <cp:lastModifiedBy>Willian Guarienti</cp:lastModifiedBy>
  <cp:revision>75</cp:revision>
  <dcterms:created xsi:type="dcterms:W3CDTF">2016-04-23T21:53:05Z</dcterms:created>
  <dcterms:modified xsi:type="dcterms:W3CDTF">2016-04-25T00:34:01Z</dcterms:modified>
</cp:coreProperties>
</file>