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7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9" r:id="rId22"/>
    <p:sldId id="280" r:id="rId23"/>
    <p:sldId id="281" r:id="rId24"/>
    <p:sldId id="282" r:id="rId25"/>
    <p:sldId id="29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7" r:id="rId35"/>
    <p:sldId id="294" r:id="rId36"/>
    <p:sldId id="298" r:id="rId37"/>
    <p:sldId id="295" r:id="rId38"/>
    <p:sldId id="296" r:id="rId39"/>
    <p:sldId id="292" r:id="rId4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6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26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69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93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654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32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663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4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8143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32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945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054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021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980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57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0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130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5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B1320-197F-4E2F-B2FB-F3FB162A82F3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0664A-8ED1-43AD-9956-D53EBD7322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362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95269" y="1914780"/>
            <a:ext cx="9001462" cy="2142635"/>
          </a:xfrm>
        </p:spPr>
        <p:txBody>
          <a:bodyPr/>
          <a:lstStyle/>
          <a:p>
            <a:r>
              <a:rPr lang="pt-BR" dirty="0"/>
              <a:t>Fármacos Antivirais e antiprotozoários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5269" y="4236160"/>
            <a:ext cx="9001462" cy="914543"/>
          </a:xfrm>
        </p:spPr>
        <p:txBody>
          <a:bodyPr/>
          <a:lstStyle/>
          <a:p>
            <a:r>
              <a:rPr lang="pt-BR" dirty="0"/>
              <a:t>Paulo Victor e Iasmin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398A67-DB49-491F-B4C4-9ECF51F1D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2" y="196273"/>
            <a:ext cx="1539762" cy="15397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0E7B742-3B5C-4E4B-8CDA-4A38554411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272" y="196273"/>
            <a:ext cx="1539762" cy="15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9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Zidovudina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275" y="2096063"/>
            <a:ext cx="7790261" cy="4343374"/>
          </a:xfrm>
        </p:spPr>
        <p:txBody>
          <a:bodyPr/>
          <a:lstStyle/>
          <a:p>
            <a:r>
              <a:rPr lang="pt-BR" dirty="0"/>
              <a:t>Pode prolongar a vida dos </a:t>
            </a:r>
            <a:r>
              <a:rPr lang="pt-BR" dirty="0" err="1"/>
              <a:t>hiv’s</a:t>
            </a:r>
            <a:r>
              <a:rPr lang="pt-BR" dirty="0"/>
              <a:t> positivos e diminuir a demência associada ao HIV. </a:t>
            </a:r>
          </a:p>
          <a:p>
            <a:r>
              <a:rPr lang="pt-BR" dirty="0"/>
              <a:t>Pode reduzir a transmissão da mãe para o bebê em mais de 20%. </a:t>
            </a:r>
          </a:p>
          <a:p>
            <a:r>
              <a:rPr lang="pt-BR" dirty="0"/>
              <a:t>Administração oral, ou infusão intravenosa. </a:t>
            </a:r>
          </a:p>
          <a:p>
            <a:r>
              <a:rPr lang="pt-BR" dirty="0"/>
              <a:t>Interação medicamentosa moderada com o </a:t>
            </a:r>
            <a:r>
              <a:rPr lang="pt-BR" dirty="0" err="1"/>
              <a:t>aciclovir</a:t>
            </a:r>
            <a:r>
              <a:rPr lang="pt-BR" dirty="0"/>
              <a:t> e interação medicamentosa grave com o </a:t>
            </a:r>
            <a:r>
              <a:rPr lang="pt-BR" dirty="0" err="1"/>
              <a:t>ganciclovir</a:t>
            </a:r>
            <a:r>
              <a:rPr lang="pt-BR" dirty="0"/>
              <a:t>.</a:t>
            </a:r>
          </a:p>
        </p:txBody>
      </p:sp>
      <p:pic>
        <p:nvPicPr>
          <p:cNvPr id="8194" name="Picture 2" descr="Image result for zidovu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07" y="1272760"/>
            <a:ext cx="5072622" cy="507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1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Inibidores da Protease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Bloquear o local onde a clivagem da </a:t>
            </a:r>
            <a:r>
              <a:rPr lang="pt-BR" dirty="0" err="1"/>
              <a:t>poliproteína</a:t>
            </a:r>
            <a:r>
              <a:rPr lang="pt-BR" dirty="0"/>
              <a:t> Gal-</a:t>
            </a:r>
            <a:r>
              <a:rPr lang="pt-BR" dirty="0" err="1"/>
              <a:t>Pol</a:t>
            </a:r>
            <a:r>
              <a:rPr lang="pt-BR" dirty="0"/>
              <a:t> deve ocorrer, impedindo os novos vírus de amadurecer e de infectar outras células.</a:t>
            </a:r>
          </a:p>
        </p:txBody>
      </p:sp>
      <p:pic>
        <p:nvPicPr>
          <p:cNvPr id="6" name="Picture 2" descr="Image result for inibidores da protea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35447" r="3171" b="12227"/>
          <a:stretch/>
        </p:blipFill>
        <p:spPr bwMode="auto">
          <a:xfrm>
            <a:off x="385760" y="3192093"/>
            <a:ext cx="7340956" cy="30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89" y="2353763"/>
            <a:ext cx="7103150" cy="399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707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Saquinavir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Comprimidos e cápsulas de gel duro: 600 mg,3 vezes ao dia, ou 1.000 mg, 2 vezes ao dia. </a:t>
            </a:r>
          </a:p>
          <a:p>
            <a:r>
              <a:rPr lang="pt-BR" dirty="0"/>
              <a:t>Ingerir 2 horas após uma refeição completa recomenda- se a refrigeração. </a:t>
            </a:r>
          </a:p>
          <a:p>
            <a:r>
              <a:rPr lang="pt-BR" dirty="0"/>
              <a:t>Efeitos Colaterais: Náuseas, diarreia, rinite, dor abdominal, dispepsia e exantema.</a:t>
            </a:r>
          </a:p>
        </p:txBody>
      </p:sp>
    </p:spTree>
    <p:extLst>
      <p:ext uri="{BB962C8B-B14F-4D97-AF65-F5344CB8AC3E}">
        <p14:creationId xmlns:p14="http://schemas.microsoft.com/office/powerpoint/2010/main" val="4030585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Ritonavir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600 mg 2 vezes ao dia. </a:t>
            </a:r>
          </a:p>
          <a:p>
            <a:r>
              <a:rPr lang="pt-BR" dirty="0"/>
              <a:t>Ingerir com alimento. Escalonamento da dose durante 5 dias para melhorar a tolerância. </a:t>
            </a:r>
          </a:p>
          <a:p>
            <a:r>
              <a:rPr lang="pt-BR" dirty="0"/>
              <a:t>Efeitos Colaterais: Náuseas, diarreia, </a:t>
            </a:r>
            <a:r>
              <a:rPr lang="pt-BR" dirty="0" err="1"/>
              <a:t>parestesias</a:t>
            </a:r>
            <a:r>
              <a:rPr lang="pt-BR" dirty="0"/>
              <a:t> e hepatite.</a:t>
            </a:r>
          </a:p>
        </p:txBody>
      </p:sp>
    </p:spTree>
    <p:extLst>
      <p:ext uri="{BB962C8B-B14F-4D97-AF65-F5344CB8AC3E}">
        <p14:creationId xmlns:p14="http://schemas.microsoft.com/office/powerpoint/2010/main" val="3091065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Amprenavir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1.400 mg 2 vezes ao dia (solução oral). Ajustar a dose em caso de insuficiência hepática, evitar uso na insuficiência hepática grave. </a:t>
            </a:r>
          </a:p>
          <a:p>
            <a:r>
              <a:rPr lang="pt-BR" dirty="0"/>
              <a:t>Evitar refeições ricas em gordura </a:t>
            </a:r>
          </a:p>
          <a:p>
            <a:r>
              <a:rPr lang="pt-BR" dirty="0"/>
              <a:t>Efeitos Colaterais: Náuseas, vômitos, diarreia, exantema, cefaleia, </a:t>
            </a:r>
            <a:r>
              <a:rPr lang="pt-BR" dirty="0" err="1"/>
              <a:t>parestesi</a:t>
            </a:r>
            <a:r>
              <a:rPr lang="pt-BR" dirty="0"/>
              <a:t> a oral e aumento das enzimas hepáticas.</a:t>
            </a:r>
          </a:p>
        </p:txBody>
      </p:sp>
    </p:spTree>
    <p:extLst>
      <p:ext uri="{BB962C8B-B14F-4D97-AF65-F5344CB8AC3E}">
        <p14:creationId xmlns:p14="http://schemas.microsoft.com/office/powerpoint/2010/main" val="248148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2782" y="146184"/>
            <a:ext cx="10515600" cy="1325563"/>
          </a:xfrm>
        </p:spPr>
        <p:txBody>
          <a:bodyPr/>
          <a:lstStyle/>
          <a:p>
            <a:r>
              <a:rPr lang="pt-BR" dirty="0"/>
              <a:t>Inibidores da DNA-polimerase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5156" y="1262130"/>
            <a:ext cx="11014656" cy="5085814"/>
          </a:xfrm>
        </p:spPr>
        <p:txBody>
          <a:bodyPr>
            <a:normAutofit fontScale="92500" lnSpcReduction="10000"/>
          </a:bodyPr>
          <a:lstStyle/>
          <a:p>
            <a:r>
              <a:rPr lang="pt-BR" dirty="0" err="1"/>
              <a:t>Aciclovir</a:t>
            </a:r>
            <a:r>
              <a:rPr lang="pt-BR" dirty="0"/>
              <a:t> (Pro-fármaco) </a:t>
            </a:r>
          </a:p>
          <a:p>
            <a:r>
              <a:rPr lang="pt-BR" dirty="0"/>
              <a:t>Primeiro medicamento antiviral seletivo eficaz. </a:t>
            </a:r>
          </a:p>
          <a:p>
            <a:r>
              <a:rPr lang="pt-BR" dirty="0"/>
              <a:t>Possui pouca ação contra o </a:t>
            </a:r>
            <a:r>
              <a:rPr lang="pt-BR" dirty="0" err="1"/>
              <a:t>Citomegalovirus</a:t>
            </a:r>
            <a:r>
              <a:rPr lang="pt-BR" dirty="0"/>
              <a:t> </a:t>
            </a:r>
          </a:p>
          <a:p>
            <a:r>
              <a:rPr lang="pt-BR" dirty="0"/>
              <a:t>Pode ser administrado oralmente (</a:t>
            </a:r>
            <a:r>
              <a:rPr lang="pt-BR" dirty="0" err="1"/>
              <a:t>imunocompetentes</a:t>
            </a:r>
            <a:r>
              <a:rPr lang="pt-BR" dirty="0"/>
              <a:t>), intravenosamente (</a:t>
            </a:r>
            <a:r>
              <a:rPr lang="pt-BR" dirty="0" err="1"/>
              <a:t>imunocomprometidos</a:t>
            </a:r>
            <a:r>
              <a:rPr lang="pt-BR" dirty="0"/>
              <a:t>) ou topicamente. </a:t>
            </a:r>
          </a:p>
          <a:p>
            <a:r>
              <a:rPr lang="pt-BR" dirty="0"/>
              <a:t>Herpes Simples: </a:t>
            </a:r>
          </a:p>
          <a:p>
            <a:pPr lvl="1"/>
            <a:r>
              <a:rPr lang="pt-BR" dirty="0"/>
              <a:t>herpes labial; </a:t>
            </a:r>
          </a:p>
          <a:p>
            <a:pPr lvl="1"/>
            <a:r>
              <a:rPr lang="pt-BR" dirty="0"/>
              <a:t>Conjuntivite; </a:t>
            </a:r>
          </a:p>
          <a:p>
            <a:pPr lvl="1"/>
            <a:r>
              <a:rPr lang="pt-BR" dirty="0"/>
              <a:t>úlceras bucais </a:t>
            </a:r>
          </a:p>
          <a:p>
            <a:pPr lvl="1"/>
            <a:r>
              <a:rPr lang="pt-BR" dirty="0"/>
              <a:t>infecções gengivais. </a:t>
            </a:r>
          </a:p>
          <a:p>
            <a:r>
              <a:rPr lang="pt-BR" dirty="0"/>
              <a:t>Varicela Zoster </a:t>
            </a:r>
          </a:p>
          <a:p>
            <a:pPr lvl="1"/>
            <a:r>
              <a:rPr lang="pt-BR" dirty="0"/>
              <a:t>Herpes zoster </a:t>
            </a:r>
          </a:p>
          <a:p>
            <a:pPr lvl="1"/>
            <a:r>
              <a:rPr lang="pt-BR" dirty="0"/>
              <a:t>catapora.</a:t>
            </a:r>
          </a:p>
        </p:txBody>
      </p:sp>
      <p:pic>
        <p:nvPicPr>
          <p:cNvPr id="10242" name="Picture 2" descr="Image result for aciclov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 t="2860" r="16231" b="3759"/>
          <a:stretch/>
        </p:blipFill>
        <p:spPr bwMode="auto">
          <a:xfrm>
            <a:off x="4779672" y="3706164"/>
            <a:ext cx="5563673" cy="28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aciclovi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t="-352" r="25085" b="2561"/>
          <a:stretch/>
        </p:blipFill>
        <p:spPr bwMode="auto">
          <a:xfrm>
            <a:off x="9842680" y="1489526"/>
            <a:ext cx="1687132" cy="35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11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775" y="78234"/>
            <a:ext cx="10515600" cy="1325563"/>
          </a:xfrm>
        </p:spPr>
        <p:txBody>
          <a:bodyPr/>
          <a:lstStyle/>
          <a:p>
            <a:r>
              <a:rPr lang="pt-BR" dirty="0"/>
              <a:t>Inibidores da DNA-polimerase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0761" y="1403797"/>
            <a:ext cx="5569039" cy="47731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Efeitos adversos: </a:t>
            </a:r>
          </a:p>
          <a:p>
            <a:r>
              <a:rPr lang="pt-BR" dirty="0"/>
              <a:t>Aumento dos níveis de ureia e creatinina </a:t>
            </a:r>
          </a:p>
          <a:p>
            <a:r>
              <a:rPr lang="pt-BR" dirty="0"/>
              <a:t>Aumento de enzimas hepáticas, </a:t>
            </a:r>
          </a:p>
          <a:p>
            <a:r>
              <a:rPr lang="pt-BR" dirty="0"/>
              <a:t>Diminuição dos índices hematológicos, </a:t>
            </a:r>
          </a:p>
          <a:p>
            <a:r>
              <a:rPr lang="pt-BR" dirty="0"/>
              <a:t>Erupções e febre, </a:t>
            </a:r>
          </a:p>
          <a:p>
            <a:r>
              <a:rPr lang="pt-BR" dirty="0"/>
              <a:t>Náuseas e vômitos. </a:t>
            </a:r>
          </a:p>
          <a:p>
            <a:r>
              <a:rPr lang="pt-BR" dirty="0"/>
              <a:t>Ocorrência de inflamação grave às vezes seguida de ulceração devido ao extravasamento da solução (intravenosa).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199" y="1506828"/>
            <a:ext cx="5289997" cy="46701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Interações medicamentosas: </a:t>
            </a:r>
          </a:p>
          <a:p>
            <a:r>
              <a:rPr lang="pt-BR" dirty="0" err="1"/>
              <a:t>Tenofovir</a:t>
            </a:r>
            <a:r>
              <a:rPr lang="pt-BR" dirty="0"/>
              <a:t> (inibidor da </a:t>
            </a:r>
            <a:r>
              <a:rPr lang="pt-BR" dirty="0" err="1"/>
              <a:t>transcriptase</a:t>
            </a:r>
            <a:r>
              <a:rPr lang="pt-BR" dirty="0"/>
              <a:t> reversa) interação moderada causando tontura, diarreia, vômito e neuropatia. </a:t>
            </a:r>
          </a:p>
          <a:p>
            <a:r>
              <a:rPr lang="pt-BR" dirty="0"/>
              <a:t>moderada com a Zidovudina (inibidor da </a:t>
            </a:r>
            <a:r>
              <a:rPr lang="pt-BR" dirty="0" err="1"/>
              <a:t>Transcriptase</a:t>
            </a:r>
            <a:r>
              <a:rPr lang="pt-BR" dirty="0"/>
              <a:t> Reversa) causando letargia e fadiga grave.</a:t>
            </a:r>
          </a:p>
        </p:txBody>
      </p:sp>
    </p:spTree>
    <p:extLst>
      <p:ext uri="{BB962C8B-B14F-4D97-AF65-F5344CB8AC3E}">
        <p14:creationId xmlns:p14="http://schemas.microsoft.com/office/powerpoint/2010/main" val="46352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Ganciclovir</a:t>
            </a:r>
            <a:r>
              <a:rPr lang="pt-BR" dirty="0"/>
              <a:t>: </a:t>
            </a:r>
          </a:p>
          <a:p>
            <a:r>
              <a:rPr lang="pt-BR" dirty="0"/>
              <a:t>Tratamento contra o </a:t>
            </a:r>
            <a:r>
              <a:rPr lang="pt-BR" dirty="0" err="1"/>
              <a:t>Citomegalovirus</a:t>
            </a:r>
            <a:r>
              <a:rPr lang="pt-BR" dirty="0"/>
              <a:t>; </a:t>
            </a:r>
          </a:p>
          <a:p>
            <a:r>
              <a:rPr lang="pt-BR" dirty="0"/>
              <a:t>Mesmo mecanismo de ação do </a:t>
            </a:r>
            <a:r>
              <a:rPr lang="pt-BR" dirty="0" err="1"/>
              <a:t>Aciclovir</a:t>
            </a:r>
            <a:r>
              <a:rPr lang="pt-BR" dirty="0"/>
              <a:t>, ou seja, compete com o trifosfato de </a:t>
            </a:r>
            <a:r>
              <a:rPr lang="pt-BR" dirty="0" err="1"/>
              <a:t>guanosina</a:t>
            </a:r>
            <a:r>
              <a:rPr lang="pt-BR" dirty="0"/>
              <a:t> para a incorporação do DNA viral, </a:t>
            </a:r>
          </a:p>
          <a:p>
            <a:r>
              <a:rPr lang="pt-BR" dirty="0"/>
              <a:t>Diferentemente do </a:t>
            </a:r>
            <a:r>
              <a:rPr lang="pt-BR" dirty="0" err="1"/>
              <a:t>Aciclovir</a:t>
            </a:r>
            <a:r>
              <a:rPr lang="pt-BR" dirty="0"/>
              <a:t> não age com um terminador de cadeia e possui uma duração mais prolongada (20 </a:t>
            </a:r>
            <a:r>
              <a:rPr lang="pt-BR" dirty="0" err="1"/>
              <a:t>hs</a:t>
            </a:r>
            <a:r>
              <a:rPr lang="pt-BR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1043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1972" y="888642"/>
            <a:ext cx="11031828" cy="528832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Indicações: </a:t>
            </a:r>
          </a:p>
          <a:p>
            <a:r>
              <a:rPr lang="pt-BR" dirty="0"/>
              <a:t>Infecção ocular pelo </a:t>
            </a:r>
            <a:r>
              <a:rPr lang="pt-BR" dirty="0" err="1"/>
              <a:t>Citomegalovirus</a:t>
            </a:r>
            <a:r>
              <a:rPr lang="pt-BR" dirty="0"/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Efeitos adversos: </a:t>
            </a:r>
          </a:p>
          <a:p>
            <a:r>
              <a:rPr lang="pt-BR" dirty="0"/>
              <a:t>Incluem depressão da medula-óssea; </a:t>
            </a:r>
          </a:p>
          <a:p>
            <a:r>
              <a:rPr lang="pt-BR" dirty="0" err="1"/>
              <a:t>Carcinogenicidade</a:t>
            </a:r>
            <a:r>
              <a:rPr lang="pt-BR" dirty="0"/>
              <a:t> potencial.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Interações medicamentosas: </a:t>
            </a:r>
          </a:p>
          <a:p>
            <a:r>
              <a:rPr lang="pt-BR" dirty="0"/>
              <a:t>Grave com os inibidores da </a:t>
            </a:r>
            <a:r>
              <a:rPr lang="pt-BR" dirty="0" err="1"/>
              <a:t>Transcriptase</a:t>
            </a:r>
            <a:r>
              <a:rPr lang="pt-BR" dirty="0"/>
              <a:t> Reversa causando toxicidade hematológica e </a:t>
            </a:r>
            <a:r>
              <a:rPr lang="pt-BR" dirty="0" err="1"/>
              <a:t>pancitopenia</a:t>
            </a:r>
            <a:r>
              <a:rPr lang="pt-BR" dirty="0"/>
              <a:t> prolongada. </a:t>
            </a:r>
          </a:p>
          <a:p>
            <a:r>
              <a:rPr lang="pt-BR" dirty="0" err="1"/>
              <a:t>Imipenem+Cilastatina</a:t>
            </a:r>
            <a:r>
              <a:rPr lang="pt-BR" dirty="0"/>
              <a:t>: Risco de convulsões generalizadas e tremores. </a:t>
            </a:r>
          </a:p>
          <a:p>
            <a:pPr>
              <a:buFont typeface="Wingdings" panose="05000000000000000000" pitchFamily="2" charset="2"/>
              <a:buChar char="v"/>
            </a:pPr>
            <a:endParaRPr lang="pt-BR" dirty="0"/>
          </a:p>
          <a:p>
            <a:pPr>
              <a:buFont typeface="Wingdings" panose="05000000000000000000" pitchFamily="2" charset="2"/>
              <a:buChar char="v"/>
            </a:pPr>
            <a:r>
              <a:rPr lang="pt-BR" dirty="0"/>
              <a:t>Só é usado para o tratamento nas infecções por </a:t>
            </a:r>
            <a:r>
              <a:rPr lang="pt-BR" dirty="0" err="1"/>
              <a:t>Citomegalovirus</a:t>
            </a:r>
            <a:r>
              <a:rPr lang="pt-BR" dirty="0"/>
              <a:t> com risco de morte ou perda da visão nos pacientes que estejam </a:t>
            </a:r>
            <a:r>
              <a:rPr lang="pt-BR" dirty="0" err="1"/>
              <a:t>imunocomprometidos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45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Caso clínico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2" y="1935920"/>
            <a:ext cx="7160654" cy="4477759"/>
          </a:xfrm>
        </p:spPr>
        <p:txBody>
          <a:bodyPr>
            <a:normAutofit/>
          </a:bodyPr>
          <a:lstStyle/>
          <a:p>
            <a:r>
              <a:rPr lang="pt-BR" dirty="0"/>
              <a:t>Criança de 18 meses, sexo feminino, que foi levada ao Serviço de Urgência por apresentar lesões cutâneas </a:t>
            </a:r>
            <a:r>
              <a:rPr lang="pt-BR" dirty="0" err="1"/>
              <a:t>vesículo-bolhosas</a:t>
            </a:r>
            <a:r>
              <a:rPr lang="pt-BR" dirty="0"/>
              <a:t> exuberantes no membro inferior esquerdo, com seis dias de evolução. Estava medicada com </a:t>
            </a:r>
            <a:r>
              <a:rPr lang="pt-BR" dirty="0" err="1"/>
              <a:t>flucloxacilina</a:t>
            </a:r>
            <a:r>
              <a:rPr lang="pt-BR" dirty="0"/>
              <a:t> oral e ácido </a:t>
            </a:r>
            <a:r>
              <a:rPr lang="pt-BR" dirty="0" err="1"/>
              <a:t>fusídico</a:t>
            </a:r>
            <a:r>
              <a:rPr lang="pt-BR" dirty="0"/>
              <a:t> tópico, e não apresentava febre ou dor. À admissão, encontrava-se com bom estado geral. Apresentava lesões cutâneas </a:t>
            </a:r>
            <a:r>
              <a:rPr lang="pt-BR" dirty="0" err="1"/>
              <a:t>vesículo-bolhosas</a:t>
            </a:r>
            <a:r>
              <a:rPr lang="pt-BR" dirty="0"/>
              <a:t>, confluentes, com líquido citrino no seu interior, sobre uma base eritematosa, em toda a extensão da região anterior do membro inferior esquerdo.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716" y="1935919"/>
            <a:ext cx="4711249" cy="401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Vírus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Menores seres infecciosos;</a:t>
            </a:r>
          </a:p>
          <a:p>
            <a:r>
              <a:rPr lang="pt-BR" dirty="0"/>
              <a:t>Parasita intracelular obrigatório;</a:t>
            </a:r>
          </a:p>
          <a:p>
            <a:r>
              <a:rPr lang="pt-BR" dirty="0"/>
              <a:t>Ácido nucleico (DNA ou RNA) com envoltório proteico (capsídeo);</a:t>
            </a:r>
          </a:p>
          <a:p>
            <a:r>
              <a:rPr lang="pt-BR" dirty="0" err="1"/>
              <a:t>Vírion</a:t>
            </a:r>
            <a:r>
              <a:rPr lang="pt-BR" dirty="0"/>
              <a:t> – partícula viral quando fora da célula do hospedeiro</a:t>
            </a:r>
          </a:p>
        </p:txBody>
      </p:sp>
      <p:pic>
        <p:nvPicPr>
          <p:cNvPr id="1028" name="Picture 4" descr="Image result for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61" y="-185530"/>
            <a:ext cx="6389239" cy="378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112" y="3402149"/>
            <a:ext cx="6089236" cy="32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7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761" y="1532587"/>
            <a:ext cx="10919827" cy="4881091"/>
          </a:xfrm>
        </p:spPr>
        <p:txBody>
          <a:bodyPr>
            <a:normAutofit/>
          </a:bodyPr>
          <a:lstStyle/>
          <a:p>
            <a:r>
              <a:rPr lang="pt-BR" dirty="0"/>
              <a:t>Foram colocadas as hipóteses diagnósticas de HZ</a:t>
            </a:r>
            <a:r>
              <a:rPr lang="pt-BR"/>
              <a:t>, impetigo </a:t>
            </a:r>
            <a:r>
              <a:rPr lang="pt-BR" dirty="0" err="1"/>
              <a:t>bolhoso</a:t>
            </a:r>
            <a:r>
              <a:rPr lang="pt-BR" dirty="0"/>
              <a:t> e herpes simplex</a:t>
            </a:r>
          </a:p>
          <a:p>
            <a:r>
              <a:rPr lang="pt-BR" dirty="0"/>
              <a:t>A criança foi hospitalizada e iniciada terapêutica tópica e endovenosa com </a:t>
            </a:r>
            <a:r>
              <a:rPr lang="pt-BR" dirty="0" err="1"/>
              <a:t>Aciclovir</a:t>
            </a:r>
            <a:r>
              <a:rPr lang="pt-BR" dirty="0"/>
              <a:t> na dose de 50 mg/kg/dia. </a:t>
            </a:r>
          </a:p>
          <a:p>
            <a:r>
              <a:rPr lang="pt-BR" dirty="0"/>
              <a:t>Apresentou febre nos primeiros cinco dias de internamento e apareceram novas lesões vesiculares satélites no tronco e no pé contralateral. As lesões </a:t>
            </a:r>
            <a:r>
              <a:rPr lang="pt-BR" dirty="0" err="1"/>
              <a:t>bolhosas</a:t>
            </a:r>
            <a:r>
              <a:rPr lang="pt-BR" dirty="0"/>
              <a:t> evoluíram para áreas necróticas e hemorrágicas e posteriormente para a formação de crosta. </a:t>
            </a:r>
          </a:p>
          <a:p>
            <a:r>
              <a:rPr lang="pt-BR" dirty="0"/>
              <a:t>Foi suspensa a terapêutica ao 7º dia de internamento, e o estudo de imunodeficiências primárias não revelou compromisso imunológico. </a:t>
            </a:r>
            <a:r>
              <a:rPr lang="pt-BR" dirty="0" err="1"/>
              <a:t>Reobservada</a:t>
            </a:r>
            <a:r>
              <a:rPr lang="pt-BR" dirty="0"/>
              <a:t> em Consulta Externa de Pediatria três meses depois, apresentava lesões cicatriciais no membro inferior </a:t>
            </a:r>
            <a:r>
              <a:rPr lang="pt-BR" dirty="0" err="1"/>
              <a:t>afectado</a:t>
            </a:r>
            <a:r>
              <a:rPr lang="pt-BR" dirty="0"/>
              <a:t>, sem outras queixas.</a:t>
            </a:r>
          </a:p>
        </p:txBody>
      </p:sp>
    </p:spTree>
    <p:extLst>
      <p:ext uri="{BB962C8B-B14F-4D97-AF65-F5344CB8AC3E}">
        <p14:creationId xmlns:p14="http://schemas.microsoft.com/office/powerpoint/2010/main" val="1059091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34249-1D17-4D7B-997B-9426E2FDB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FÁRMACOS ANTIPROTOZOÁRIOS</a:t>
            </a:r>
          </a:p>
        </p:txBody>
      </p:sp>
    </p:spTree>
    <p:extLst>
      <p:ext uri="{BB962C8B-B14F-4D97-AF65-F5344CB8AC3E}">
        <p14:creationId xmlns:p14="http://schemas.microsoft.com/office/powerpoint/2010/main" val="3699996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B5EED-09E1-43A7-A715-9AFF26ED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MALÁRIA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4EB413-05EF-483B-8665-C2A4E0DF5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Patologia causada por parasitas do gênero </a:t>
            </a:r>
            <a:r>
              <a:rPr lang="pt-BR" dirty="0" err="1"/>
              <a:t>plasmodium</a:t>
            </a:r>
            <a:endParaRPr lang="pt-BR" dirty="0"/>
          </a:p>
          <a:p>
            <a:r>
              <a:rPr lang="pt-BR" dirty="0"/>
              <a:t>Vetor: fêmea do mosquito </a:t>
            </a:r>
            <a:r>
              <a:rPr lang="pt-BR" dirty="0" err="1"/>
              <a:t>Anopheles</a:t>
            </a:r>
            <a:r>
              <a:rPr lang="pt-BR" dirty="0"/>
              <a:t> </a:t>
            </a:r>
          </a:p>
          <a:p>
            <a:r>
              <a:rPr lang="pt-BR" dirty="0"/>
              <a:t>Os sintomas se manifestam em 7-9 dias após a contaminação; eles incluem: febre, calafrios, artralgia, cefaleia, vômitos repetitivos, convulsões generalizadas e coma. </a:t>
            </a:r>
          </a:p>
          <a:p>
            <a:r>
              <a:rPr lang="pt-BR" dirty="0"/>
              <a:t>Epidemiologia: foi erradicada da maioria dos países em 1950, porém, em 1970 notou-se que a incidência da doença estava aumentando. Este fato é atribuído à resistência do mosquito aos inseticidas e do parasita aos fármacos.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10EB919-1E95-4EC3-83FA-8F5C0286F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39" y="720090"/>
            <a:ext cx="2967618" cy="20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15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426CE-1DC8-4D02-8B3A-29BBFA2F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VIDA DO PARASITA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7CDE1A-C384-4A3B-87FE-5F8B593A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05294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mosquito é o hospedeiro definitivo </a:t>
            </a:r>
          </a:p>
          <a:p>
            <a:r>
              <a:rPr lang="pt-BR" dirty="0"/>
              <a:t>O ciclo de vida do plasmódio consiste em (1) ciclo assexuado no mosquito anófeles e (2) um ciclo assexuado no homem </a:t>
            </a:r>
          </a:p>
          <a:p>
            <a:r>
              <a:rPr lang="pt-BR" dirty="0"/>
              <a:t>30 min após a inoculação dos </a:t>
            </a:r>
            <a:r>
              <a:rPr lang="pt-BR" dirty="0" err="1"/>
              <a:t>esporozoítos</a:t>
            </a:r>
            <a:r>
              <a:rPr lang="pt-BR" dirty="0"/>
              <a:t> na corrente sanguínea, eles entram nas células hepáticas</a:t>
            </a:r>
          </a:p>
          <a:p>
            <a:r>
              <a:rPr lang="pt-BR" dirty="0"/>
              <a:t>No fígado, os próximos 10-14 dias são chamados de estágio pré-eritrocítico. Após este estágio, as células parasitadas se rompem e </a:t>
            </a:r>
            <a:r>
              <a:rPr lang="pt-BR" dirty="0" err="1"/>
              <a:t>merozoítos</a:t>
            </a:r>
            <a:r>
              <a:rPr lang="pt-BR" dirty="0"/>
              <a:t> são liberados na corrente sanguínea</a:t>
            </a:r>
          </a:p>
          <a:p>
            <a:r>
              <a:rPr lang="pt-BR" dirty="0"/>
              <a:t>Os </a:t>
            </a:r>
            <a:r>
              <a:rPr lang="pt-BR" dirty="0" err="1"/>
              <a:t>merozoítos</a:t>
            </a:r>
            <a:r>
              <a:rPr lang="pt-BR" dirty="0"/>
              <a:t> invadem os eritrócitos e formam parasitas intracelulares móveis – os trofozoítos (período eritrocítico) </a:t>
            </a:r>
          </a:p>
        </p:txBody>
      </p:sp>
    </p:spTree>
    <p:extLst>
      <p:ext uri="{BB962C8B-B14F-4D97-AF65-F5344CB8AC3E}">
        <p14:creationId xmlns:p14="http://schemas.microsoft.com/office/powerpoint/2010/main" val="67157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3025-958D-43FC-8DC8-07AC8E834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CICLO DE VIDA DO PARASITA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04655F-5859-4FD6-A320-ECFBB2F26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Durante a maturação no interior do eritrócito, o parasita remodela a célula hospedeira. A hemoglobina do hospedeiro é transportada ao vacúolo alimentar do parasita, onde é digerida e fornece aminoácidos. A porção heme livre, que seria tóxica ao plasmódio, se torna inofensiva por polimerização. </a:t>
            </a:r>
          </a:p>
          <a:p>
            <a:r>
              <a:rPr lang="pt-BR" dirty="0"/>
              <a:t>Alguns </a:t>
            </a:r>
            <a:r>
              <a:rPr lang="pt-BR" dirty="0" err="1"/>
              <a:t>merozoítos</a:t>
            </a:r>
            <a:r>
              <a:rPr lang="pt-BR" dirty="0"/>
              <a:t>, ao entrarem nos eritrócitos, diferenciam-se nas formas masculina e feminina, chamadas </a:t>
            </a:r>
            <a:r>
              <a:rPr lang="pt-BR" dirty="0" err="1"/>
              <a:t>gametócitos</a:t>
            </a:r>
            <a:r>
              <a:rPr lang="pt-B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05307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1E341B5-0E75-483A-AD2C-7D7A1CBC6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96" y="380977"/>
            <a:ext cx="7368208" cy="609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64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5D68F-F2E8-4E06-A2D7-35896ED0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CLOROQUINA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4729EE-DE9D-4B67-A9BB-55CD19269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907171"/>
          </a:xfrm>
        </p:spPr>
        <p:txBody>
          <a:bodyPr>
            <a:normAutofit/>
          </a:bodyPr>
          <a:lstStyle/>
          <a:p>
            <a:r>
              <a:rPr lang="pt-BR" dirty="0"/>
              <a:t>Eficaz contra as formas eritrocíticas das quatro espécies do plasmódio </a:t>
            </a:r>
          </a:p>
          <a:p>
            <a:r>
              <a:rPr lang="pt-BR" dirty="0"/>
              <a:t>Não possui efeito contra </a:t>
            </a:r>
            <a:r>
              <a:rPr lang="pt-BR" dirty="0" err="1"/>
              <a:t>esporozoítos</a:t>
            </a:r>
            <a:r>
              <a:rPr lang="pt-BR" dirty="0"/>
              <a:t> e </a:t>
            </a:r>
            <a:r>
              <a:rPr lang="pt-BR" dirty="0" err="1"/>
              <a:t>gametócitos</a:t>
            </a:r>
            <a:endParaRPr lang="pt-BR" dirty="0"/>
          </a:p>
          <a:p>
            <a:r>
              <a:rPr lang="pt-BR" dirty="0"/>
              <a:t>Age inibindo a </a:t>
            </a:r>
            <a:r>
              <a:rPr lang="pt-BR" dirty="0" err="1"/>
              <a:t>hemepolimerase</a:t>
            </a:r>
            <a:r>
              <a:rPr lang="pt-BR" dirty="0"/>
              <a:t> </a:t>
            </a:r>
          </a:p>
          <a:p>
            <a:r>
              <a:rPr lang="pt-BR" dirty="0"/>
              <a:t>Administrada por via oral, exceto em caso de malária </a:t>
            </a:r>
            <a:r>
              <a:rPr lang="pt-BR" dirty="0" err="1"/>
              <a:t>falcípara</a:t>
            </a:r>
            <a:r>
              <a:rPr lang="pt-BR" dirty="0"/>
              <a:t>, sendo então administrada por via endovenosa ou intramuscular </a:t>
            </a:r>
          </a:p>
          <a:p>
            <a:r>
              <a:rPr lang="pt-BR" dirty="0"/>
              <a:t>De ampla absorção e eliminação lenta pela urina, deixando resíduos persistentes </a:t>
            </a:r>
          </a:p>
          <a:p>
            <a:r>
              <a:rPr lang="pt-BR" dirty="0"/>
              <a:t>Concentra-se nos eritrócitos </a:t>
            </a:r>
          </a:p>
          <a:p>
            <a:r>
              <a:rPr lang="pt-BR" dirty="0"/>
              <a:t>Sofre metabolização hepática </a:t>
            </a:r>
          </a:p>
        </p:txBody>
      </p:sp>
    </p:spTree>
    <p:extLst>
      <p:ext uri="{BB962C8B-B14F-4D97-AF65-F5344CB8AC3E}">
        <p14:creationId xmlns:p14="http://schemas.microsoft.com/office/powerpoint/2010/main" val="56823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B4D13-5972-47BC-BA55-22FF7ED41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QUININA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90A7B2-3924-40FD-BF4A-A68538FD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Efetiva contra formas eritrocíticas das quatro espécies do plasmódio </a:t>
            </a:r>
          </a:p>
          <a:p>
            <a:r>
              <a:rPr lang="pt-BR" dirty="0"/>
              <a:t>Efeito de ação semelhante ao da cloroquina, sendo indicada em casos de resistência a esse fármaco </a:t>
            </a:r>
          </a:p>
          <a:p>
            <a:r>
              <a:rPr lang="pt-BR" dirty="0"/>
              <a:t>Amplamente absorvida e administrada oralmente por período de sete dias </a:t>
            </a:r>
          </a:p>
          <a:p>
            <a:r>
              <a:rPr lang="pt-BR" dirty="0"/>
              <a:t>Em caso de anemia </a:t>
            </a:r>
            <a:r>
              <a:rPr lang="pt-BR" dirty="0" err="1"/>
              <a:t>falcípara</a:t>
            </a:r>
            <a:r>
              <a:rPr lang="pt-BR" dirty="0"/>
              <a:t>, deve ser administrada por via intravenosa lentamente </a:t>
            </a:r>
          </a:p>
          <a:p>
            <a:r>
              <a:rPr lang="pt-BR" dirty="0"/>
              <a:t>Eliminada em 24 horas </a:t>
            </a:r>
          </a:p>
          <a:p>
            <a:r>
              <a:rPr lang="pt-BR" dirty="0"/>
              <a:t>Irritante para a mucosa gástrica, causando náuseas e vômitos </a:t>
            </a:r>
          </a:p>
        </p:txBody>
      </p:sp>
    </p:spTree>
    <p:extLst>
      <p:ext uri="{BB962C8B-B14F-4D97-AF65-F5344CB8AC3E}">
        <p14:creationId xmlns:p14="http://schemas.microsoft.com/office/powerpoint/2010/main" val="685838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0CDCC-9E38-48CF-BE81-10502535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QUININA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2D7192-0225-4B7A-970D-5E63852A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Possui ação depressora no coração, efeito </a:t>
            </a:r>
            <a:r>
              <a:rPr lang="pt-BR" dirty="0" err="1"/>
              <a:t>ocitótico</a:t>
            </a:r>
            <a:r>
              <a:rPr lang="pt-BR" dirty="0"/>
              <a:t> no útero gravídico, efeito antipirético e discreta ação bloqueadora na junção neuromuscular </a:t>
            </a:r>
          </a:p>
          <a:p>
            <a:r>
              <a:rPr lang="pt-BR" dirty="0"/>
              <a:t>Caso sua concentração plasmática esteja alta, pode causar “</a:t>
            </a:r>
            <a:r>
              <a:rPr lang="pt-BR" dirty="0" err="1"/>
              <a:t>cinchonismo</a:t>
            </a:r>
            <a:r>
              <a:rPr lang="pt-BR" dirty="0"/>
              <a:t>” (náuseas, tontura, zumbido, cefaleia e visão turva) </a:t>
            </a:r>
          </a:p>
          <a:p>
            <a:r>
              <a:rPr lang="pt-BR" dirty="0"/>
              <a:t>Níveis plasmáticos elevados podem causar hipotensão e alterações graves do SNC </a:t>
            </a:r>
          </a:p>
          <a:p>
            <a:r>
              <a:rPr lang="pt-BR" dirty="0"/>
              <a:t>Sofre metabolização hepática </a:t>
            </a:r>
          </a:p>
          <a:p>
            <a:r>
              <a:rPr lang="pt-BR" dirty="0"/>
              <a:t>Pode estimular a liberação de insulina, o que dificulta o diagnóstico </a:t>
            </a:r>
          </a:p>
          <a:p>
            <a:r>
              <a:rPr lang="pt-BR" dirty="0"/>
              <a:t>Febre das águas negras: anemia hemolítica aguda associada a insuficiência renal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934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7C30B-2986-47A9-8CD8-7D063B62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Fármacos que inibem a síntese do folato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398689-544C-4290-B673-7EAEA2DA1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</a:t>
            </a:r>
            <a:r>
              <a:rPr lang="pt-BR" dirty="0" err="1"/>
              <a:t>sulfonamidas</a:t>
            </a:r>
            <a:r>
              <a:rPr lang="pt-BR" dirty="0"/>
              <a:t> e as </a:t>
            </a:r>
            <a:r>
              <a:rPr lang="pt-BR" dirty="0" err="1"/>
              <a:t>sulfonas</a:t>
            </a:r>
            <a:r>
              <a:rPr lang="pt-BR" dirty="0"/>
              <a:t> usadas como fármacos antibacterianos inibem a síntese do folato pela competição com ácido p-</a:t>
            </a:r>
            <a:r>
              <a:rPr lang="pt-BR" dirty="0" err="1"/>
              <a:t>aminobenzoico</a:t>
            </a:r>
            <a:r>
              <a:rPr lang="pt-BR" dirty="0"/>
              <a:t> </a:t>
            </a:r>
          </a:p>
          <a:p>
            <a:r>
              <a:rPr lang="pt-BR" dirty="0"/>
              <a:t>A principal </a:t>
            </a:r>
            <a:r>
              <a:rPr lang="pt-BR" dirty="0" err="1"/>
              <a:t>sulfonamida</a:t>
            </a:r>
            <a:r>
              <a:rPr lang="pt-BR" dirty="0"/>
              <a:t> usada no tratamento da malária é a </a:t>
            </a:r>
            <a:r>
              <a:rPr lang="pt-BR" dirty="0" err="1"/>
              <a:t>sulfadoxina</a:t>
            </a:r>
            <a:r>
              <a:rPr lang="pt-BR" dirty="0"/>
              <a:t> e a única </a:t>
            </a:r>
            <a:r>
              <a:rPr lang="pt-BR" dirty="0" err="1"/>
              <a:t>sulfona</a:t>
            </a:r>
            <a:r>
              <a:rPr lang="pt-BR" dirty="0"/>
              <a:t> usada é a </a:t>
            </a:r>
            <a:r>
              <a:rPr lang="pt-BR" dirty="0" err="1"/>
              <a:t>dapsona</a:t>
            </a:r>
            <a:endParaRPr lang="pt-BR" dirty="0"/>
          </a:p>
          <a:p>
            <a:r>
              <a:rPr lang="pt-BR" dirty="0"/>
              <a:t>São ativos contra a forma eritrocítica do plasmódio falciparum e menos ativos contra o </a:t>
            </a:r>
            <a:r>
              <a:rPr lang="pt-BR" dirty="0" err="1"/>
              <a:t>vivax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932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Principais doenças virais – vírus de DNA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3795" y="1685247"/>
            <a:ext cx="10353762" cy="3695136"/>
          </a:xfrm>
        </p:spPr>
        <p:txBody>
          <a:bodyPr/>
          <a:lstStyle/>
          <a:p>
            <a:r>
              <a:rPr lang="pt-BR" dirty="0" err="1"/>
              <a:t>Poxvírus</a:t>
            </a:r>
            <a:r>
              <a:rPr lang="pt-BR" dirty="0"/>
              <a:t> (varíola);</a:t>
            </a:r>
          </a:p>
          <a:p>
            <a:r>
              <a:rPr lang="pt-BR" dirty="0" err="1"/>
              <a:t>Herpesvírus</a:t>
            </a:r>
            <a:r>
              <a:rPr lang="pt-BR" dirty="0"/>
              <a:t> (catapora, herpes zoster, herpes labial, febre glandular);</a:t>
            </a:r>
          </a:p>
          <a:p>
            <a:r>
              <a:rPr lang="pt-BR" dirty="0"/>
              <a:t>Adenovírus (dor de garganta, conjuntivite);</a:t>
            </a:r>
          </a:p>
          <a:p>
            <a:r>
              <a:rPr lang="pt-BR" dirty="0" err="1"/>
              <a:t>Papilomavírus</a:t>
            </a:r>
            <a:r>
              <a:rPr lang="pt-BR" dirty="0"/>
              <a:t> (verrugas)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2052" name="Picture 4" descr="Image result for var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1" y="4548617"/>
            <a:ext cx="3879945" cy="202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atap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494" y="4548617"/>
            <a:ext cx="2932182" cy="20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herp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8" name="Picture 10" descr="Image result for her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76" y="4553879"/>
            <a:ext cx="2941473" cy="204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conjuntiv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4548617"/>
            <a:ext cx="2944049" cy="20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92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BA634-CEC3-452C-83B2-BCB132A0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primaquina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7402DC-7B82-46FD-BE12-85A6C890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8-aminoquinolina ativa contra </a:t>
            </a:r>
            <a:r>
              <a:rPr lang="pt-BR" dirty="0" err="1"/>
              <a:t>hipnozoítos</a:t>
            </a:r>
            <a:r>
              <a:rPr lang="pt-BR" dirty="0"/>
              <a:t> </a:t>
            </a:r>
          </a:p>
          <a:p>
            <a:r>
              <a:rPr lang="pt-BR" dirty="0" err="1"/>
              <a:t>Etaquina</a:t>
            </a:r>
            <a:r>
              <a:rPr lang="pt-BR" dirty="0"/>
              <a:t> e </a:t>
            </a:r>
            <a:r>
              <a:rPr lang="pt-BR" dirty="0" err="1"/>
              <a:t>tafenoquina</a:t>
            </a:r>
            <a:r>
              <a:rPr lang="pt-BR" dirty="0"/>
              <a:t> são os análogos mais ativos e de metabolização mais lenta </a:t>
            </a:r>
          </a:p>
          <a:p>
            <a:r>
              <a:rPr lang="pt-BR" dirty="0"/>
              <a:t>Ação </a:t>
            </a:r>
            <a:r>
              <a:rPr lang="pt-BR" dirty="0" err="1"/>
              <a:t>gameticida</a:t>
            </a:r>
            <a:r>
              <a:rPr lang="pt-BR" dirty="0"/>
              <a:t> </a:t>
            </a:r>
          </a:p>
          <a:p>
            <a:r>
              <a:rPr lang="pt-BR" dirty="0"/>
              <a:t>Fármaco usado para evitar a transmissão da doença </a:t>
            </a:r>
          </a:p>
          <a:p>
            <a:r>
              <a:rPr lang="pt-BR" dirty="0"/>
              <a:t>Administração por via oral e ampla distribuição</a:t>
            </a:r>
          </a:p>
          <a:p>
            <a:r>
              <a:rPr lang="pt-BR" dirty="0"/>
              <a:t>Pode causar hemólise em indivíduos com condição genética ligada ao cromossomo X nos eritrócitos</a:t>
            </a:r>
          </a:p>
          <a:p>
            <a:r>
              <a:rPr lang="pt-BR" dirty="0"/>
              <a:t>Deficiência de glicose-6-fosfatodesidrogenase </a:t>
            </a:r>
          </a:p>
        </p:txBody>
      </p:sp>
    </p:spTree>
    <p:extLst>
      <p:ext uri="{BB962C8B-B14F-4D97-AF65-F5344CB8AC3E}">
        <p14:creationId xmlns:p14="http://schemas.microsoft.com/office/powerpoint/2010/main" val="1382347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2F2CFF-D693-4F5D-8521-012F3807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AMEBÍASE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A8988D-D0FD-455D-A19A-FE0946AA7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Agente causador: </a:t>
            </a:r>
            <a:r>
              <a:rPr lang="pt-BR" dirty="0" err="1"/>
              <a:t>entamoeba</a:t>
            </a:r>
            <a:r>
              <a:rPr lang="pt-BR" dirty="0"/>
              <a:t> </a:t>
            </a:r>
            <a:r>
              <a:rPr lang="pt-BR" dirty="0" err="1"/>
              <a:t>hystolitica</a:t>
            </a:r>
            <a:r>
              <a:rPr lang="pt-BR" dirty="0"/>
              <a:t> </a:t>
            </a:r>
          </a:p>
          <a:p>
            <a:r>
              <a:rPr lang="pt-BR" dirty="0"/>
              <a:t>Se manifesta por meio de colite severa e, algumas vezes, por abcessos hepáticos </a:t>
            </a:r>
          </a:p>
          <a:p>
            <a:r>
              <a:rPr lang="pt-BR" dirty="0"/>
              <a:t>A farmacoterapia é totalmente dependente do local e do tipo de infecção </a:t>
            </a:r>
          </a:p>
          <a:p>
            <a:r>
              <a:rPr lang="pt-BR" dirty="0"/>
              <a:t>AMEBÍASE INTESTINAL INVASIVA AGUDA: metronidazol seguido por </a:t>
            </a:r>
            <a:r>
              <a:rPr lang="pt-BR" dirty="0" err="1"/>
              <a:t>diloxanida</a:t>
            </a:r>
            <a:r>
              <a:rPr lang="pt-BR" dirty="0"/>
              <a:t> </a:t>
            </a:r>
          </a:p>
          <a:p>
            <a:r>
              <a:rPr lang="pt-BR" dirty="0"/>
              <a:t>AMEBÍASE INTESTINAL CRÔNICA: </a:t>
            </a:r>
            <a:r>
              <a:rPr lang="pt-BR" dirty="0" err="1"/>
              <a:t>diloxanida</a:t>
            </a:r>
            <a:r>
              <a:rPr lang="pt-BR" dirty="0"/>
              <a:t> </a:t>
            </a:r>
          </a:p>
          <a:p>
            <a:r>
              <a:rPr lang="pt-BR" dirty="0"/>
              <a:t>AMEBÍASE HEPÁTICA: metronidazol seguido por </a:t>
            </a:r>
            <a:r>
              <a:rPr lang="pt-BR" dirty="0" err="1"/>
              <a:t>diloxanida</a:t>
            </a:r>
            <a:r>
              <a:rPr lang="pt-BR" dirty="0"/>
              <a:t>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B2241C9-9587-4F1D-8962-1AC4DC21E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9600"/>
            <a:ext cx="294198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3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30620-3468-40B8-A466-46A95D86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METRONIDAZOL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A89755-6198-43A2-89A1-1B874EBD6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Destrói os trofozoítos da E. </a:t>
            </a:r>
            <a:r>
              <a:rPr lang="pt-BR" dirty="0" err="1"/>
              <a:t>hystolitica</a:t>
            </a:r>
            <a:r>
              <a:rPr lang="pt-BR" dirty="0"/>
              <a:t> </a:t>
            </a:r>
          </a:p>
          <a:p>
            <a:r>
              <a:rPr lang="pt-BR" dirty="0"/>
              <a:t>Ineficaz contra os cistos </a:t>
            </a:r>
          </a:p>
          <a:p>
            <a:r>
              <a:rPr lang="pt-BR" dirty="0"/>
              <a:t>Primeira escolha para amebíase invasiva </a:t>
            </a:r>
          </a:p>
          <a:p>
            <a:r>
              <a:rPr lang="pt-BR" dirty="0"/>
              <a:t>Provoca apoptose em células parasitárias </a:t>
            </a:r>
          </a:p>
          <a:p>
            <a:r>
              <a:rPr lang="pt-BR" dirty="0"/>
              <a:t>Administração oral; preparações retais e IV também estão disponíveis</a:t>
            </a:r>
          </a:p>
          <a:p>
            <a:r>
              <a:rPr lang="pt-BR" dirty="0"/>
              <a:t>Ampla absorção </a:t>
            </a:r>
          </a:p>
          <a:p>
            <a:r>
              <a:rPr lang="pt-BR" dirty="0"/>
              <a:t>NÃO deve ser usado na gravidez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884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2A912-55DC-45C3-9457-752BE3B09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DILOXANIDA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8015F9-2C25-4289-A6A1-D1D9D2856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Furoato</a:t>
            </a:r>
            <a:r>
              <a:rPr lang="pt-BR" dirty="0"/>
              <a:t> de </a:t>
            </a:r>
            <a:r>
              <a:rPr lang="pt-BR" dirty="0" err="1"/>
              <a:t>diloxanida</a:t>
            </a:r>
            <a:r>
              <a:rPr lang="pt-BR" dirty="0"/>
              <a:t> </a:t>
            </a:r>
          </a:p>
          <a:p>
            <a:r>
              <a:rPr lang="pt-BR" dirty="0"/>
              <a:t>Administração preventiva após a reversão com metronidazol </a:t>
            </a:r>
          </a:p>
          <a:p>
            <a:r>
              <a:rPr lang="pt-BR" dirty="0"/>
              <a:t>Administração por via oral </a:t>
            </a:r>
          </a:p>
          <a:p>
            <a:r>
              <a:rPr lang="pt-BR" dirty="0"/>
              <a:t>Poucos efeitos adversos </a:t>
            </a:r>
          </a:p>
        </p:txBody>
      </p:sp>
    </p:spTree>
    <p:extLst>
      <p:ext uri="{BB962C8B-B14F-4D97-AF65-F5344CB8AC3E}">
        <p14:creationId xmlns:p14="http://schemas.microsoft.com/office/powerpoint/2010/main" val="3437903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6A36F-9A86-45AE-B5C1-D7E6309AC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269" y="2648226"/>
            <a:ext cx="9001462" cy="1561548"/>
          </a:xfrm>
        </p:spPr>
        <p:txBody>
          <a:bodyPr/>
          <a:lstStyle/>
          <a:p>
            <a:r>
              <a:rPr lang="pt-BR" dirty="0"/>
              <a:t>FÁRMACOS TRIPANOSSOMICIDAS </a:t>
            </a:r>
          </a:p>
        </p:txBody>
      </p:sp>
    </p:spTree>
    <p:extLst>
      <p:ext uri="{BB962C8B-B14F-4D97-AF65-F5344CB8AC3E}">
        <p14:creationId xmlns:p14="http://schemas.microsoft.com/office/powerpoint/2010/main" val="40820208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3C6F4-10B6-4835-A17A-31C2C8EF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04800"/>
            <a:ext cx="10353761" cy="1326321"/>
          </a:xfrm>
        </p:spPr>
        <p:txBody>
          <a:bodyPr/>
          <a:lstStyle/>
          <a:p>
            <a:r>
              <a:rPr lang="pt-BR" dirty="0"/>
              <a:t>SURAMINA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A44DB-1DA0-4BF1-9B4B-BF862FCB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Inibe as principais enzimas parasitárias, induzindo a destruição gradual das organelas </a:t>
            </a:r>
          </a:p>
          <a:p>
            <a:r>
              <a:rPr lang="pt-BR" dirty="0"/>
              <a:t>Administrada por via intravenosa, de forma lenta </a:t>
            </a:r>
          </a:p>
          <a:p>
            <a:r>
              <a:rPr lang="pt-BR" dirty="0"/>
              <a:t>Deixa concentração residual por 3 a 4 meses </a:t>
            </a:r>
          </a:p>
          <a:p>
            <a:r>
              <a:rPr lang="pt-BR" dirty="0"/>
              <a:t>Tente a se acumular no fagócito e no túbulo proximal do rim </a:t>
            </a:r>
          </a:p>
          <a:p>
            <a:r>
              <a:rPr lang="pt-BR" dirty="0"/>
              <a:t>Nefrotóxica, principalmente para pacientes desnutridos </a:t>
            </a:r>
          </a:p>
          <a:p>
            <a:r>
              <a:rPr lang="pt-BR" dirty="0"/>
              <a:t>Outros efeitos adversos: atrofia óptica, insuficiência suprarrenal, erupções cutâneas, anemia hemolítica e agranulocitose </a:t>
            </a:r>
          </a:p>
        </p:txBody>
      </p:sp>
    </p:spTree>
    <p:extLst>
      <p:ext uri="{BB962C8B-B14F-4D97-AF65-F5344CB8AC3E}">
        <p14:creationId xmlns:p14="http://schemas.microsoft.com/office/powerpoint/2010/main" val="1450602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4DD3B-FAD8-45FE-8B12-BA6E01E45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Eflornitina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BA5977-1777-49C3-9CD9-0519CC66D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Inibe a enzina </a:t>
            </a:r>
            <a:r>
              <a:rPr lang="pt-BR" dirty="0" err="1"/>
              <a:t>ornitina</a:t>
            </a:r>
            <a:r>
              <a:rPr lang="pt-BR" dirty="0"/>
              <a:t> descarboxilase </a:t>
            </a:r>
          </a:p>
          <a:p>
            <a:r>
              <a:rPr lang="pt-BR" dirty="0"/>
              <a:t>Efeitos adversos são comuns e podem ser graves </a:t>
            </a:r>
          </a:p>
          <a:p>
            <a:r>
              <a:rPr lang="pt-BR" dirty="0"/>
              <a:t>Usada em associação ao MELARSOPROL – composto arsênico orgânico capaz de destruir o parasita, de uso perigoso devido a possibilidade de causar encefalopatia. </a:t>
            </a:r>
          </a:p>
        </p:txBody>
      </p:sp>
    </p:spTree>
    <p:extLst>
      <p:ext uri="{BB962C8B-B14F-4D97-AF65-F5344CB8AC3E}">
        <p14:creationId xmlns:p14="http://schemas.microsoft.com/office/powerpoint/2010/main" val="4109839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FCD46A-1C8E-4CD4-8A6F-9D081783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FARMACOTERAPIA DA LEISHMANIOSE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455DD7-154B-488B-9705-C734573B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3893919"/>
          </a:xfrm>
        </p:spPr>
        <p:txBody>
          <a:bodyPr>
            <a:normAutofit/>
          </a:bodyPr>
          <a:lstStyle/>
          <a:p>
            <a:r>
              <a:rPr lang="pt-BR" dirty="0"/>
              <a:t>Os principais fármacos usados na leishmaniose visceral são os compostos antimoniais </a:t>
            </a:r>
            <a:r>
              <a:rPr lang="pt-BR" dirty="0" err="1"/>
              <a:t>pentavalentes</a:t>
            </a:r>
            <a:r>
              <a:rPr lang="pt-BR" dirty="0"/>
              <a:t> </a:t>
            </a:r>
          </a:p>
          <a:p>
            <a:r>
              <a:rPr lang="pt-BR" dirty="0"/>
              <a:t>Exemplos: </a:t>
            </a:r>
            <a:r>
              <a:rPr lang="pt-BR" dirty="0" err="1"/>
              <a:t>estibogliconato</a:t>
            </a:r>
            <a:r>
              <a:rPr lang="pt-BR" dirty="0"/>
              <a:t> de sódio, </a:t>
            </a:r>
            <a:r>
              <a:rPr lang="pt-BR" dirty="0" err="1"/>
              <a:t>pentamidina</a:t>
            </a:r>
            <a:r>
              <a:rPr lang="pt-BR" dirty="0"/>
              <a:t> e anfotericina </a:t>
            </a:r>
          </a:p>
          <a:p>
            <a:r>
              <a:rPr lang="pt-BR" dirty="0"/>
              <a:t>ESTIBOGLICONATO DE SÓDIO: </a:t>
            </a:r>
          </a:p>
          <a:p>
            <a:r>
              <a:rPr lang="pt-BR" dirty="0"/>
              <a:t>Administrado via intramuscular ou intravenosa, por 10 dias </a:t>
            </a:r>
          </a:p>
          <a:p>
            <a:r>
              <a:rPr lang="pt-BR" dirty="0"/>
              <a:t>Eliminado rapidamente </a:t>
            </a:r>
          </a:p>
          <a:p>
            <a:r>
              <a:rPr lang="pt-BR" dirty="0"/>
              <a:t>Efeitos Adversos: anorexia, bradicardia e hipotensão </a:t>
            </a:r>
          </a:p>
          <a:p>
            <a:r>
              <a:rPr lang="pt-BR" dirty="0"/>
              <a:t>Mecanismo de ação ainda não esclarecido </a:t>
            </a:r>
          </a:p>
        </p:txBody>
      </p:sp>
    </p:spTree>
    <p:extLst>
      <p:ext uri="{BB962C8B-B14F-4D97-AF65-F5344CB8AC3E}">
        <p14:creationId xmlns:p14="http://schemas.microsoft.com/office/powerpoint/2010/main" val="18640242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EAA4C-5E00-42A2-ABD0-F1A32BC7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TRICOMONÍASE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AE61BB-3507-4904-9319-CE19D9A96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Inflamação da vagina ou da uretra em homens </a:t>
            </a:r>
          </a:p>
          <a:p>
            <a:r>
              <a:rPr lang="pt-BR" dirty="0" err="1"/>
              <a:t>Trichomonas</a:t>
            </a:r>
            <a:r>
              <a:rPr lang="pt-BR" dirty="0"/>
              <a:t> </a:t>
            </a:r>
            <a:r>
              <a:rPr lang="pt-BR" dirty="0" err="1"/>
              <a:t>Vaginalis</a:t>
            </a:r>
            <a:r>
              <a:rPr lang="pt-BR" dirty="0"/>
              <a:t> </a:t>
            </a:r>
          </a:p>
          <a:p>
            <a:r>
              <a:rPr lang="pt-BR" dirty="0"/>
              <a:t>Metronidazol e Tinidazol </a:t>
            </a:r>
          </a:p>
        </p:txBody>
      </p:sp>
    </p:spTree>
    <p:extLst>
      <p:ext uri="{BB962C8B-B14F-4D97-AF65-F5344CB8AC3E}">
        <p14:creationId xmlns:p14="http://schemas.microsoft.com/office/powerpoint/2010/main" val="3812630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101EB-DD51-4FDA-93E3-9DC966290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C8F1D4-3DFB-463A-B856-89A0BDCA6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Rang &amp; Dale Farmacologia – 7ª edição </a:t>
            </a:r>
          </a:p>
        </p:txBody>
      </p:sp>
    </p:spTree>
    <p:extLst>
      <p:ext uri="{BB962C8B-B14F-4D97-AF65-F5344CB8AC3E}">
        <p14:creationId xmlns:p14="http://schemas.microsoft.com/office/powerpoint/2010/main" val="112585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Principais doenças virais – RNA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err="1"/>
              <a:t>Ortomixovírus</a:t>
            </a:r>
            <a:r>
              <a:rPr lang="pt-BR" dirty="0"/>
              <a:t> (gripe); </a:t>
            </a:r>
          </a:p>
          <a:p>
            <a:r>
              <a:rPr lang="pt-BR" dirty="0" err="1"/>
              <a:t>Paramixovírus</a:t>
            </a:r>
            <a:r>
              <a:rPr lang="pt-BR" dirty="0"/>
              <a:t> (sarampo, caxumba, infecções do trato respiratório);</a:t>
            </a:r>
          </a:p>
          <a:p>
            <a:r>
              <a:rPr lang="pt-BR" dirty="0"/>
              <a:t>vírus da rubéola (rubéola); </a:t>
            </a:r>
          </a:p>
          <a:p>
            <a:r>
              <a:rPr lang="pt-BR" dirty="0" err="1"/>
              <a:t>Rabdovírus</a:t>
            </a:r>
            <a:r>
              <a:rPr lang="pt-BR" dirty="0"/>
              <a:t> (raiva); </a:t>
            </a:r>
          </a:p>
          <a:p>
            <a:r>
              <a:rPr lang="pt-BR" dirty="0" err="1"/>
              <a:t>Picornavírus</a:t>
            </a:r>
            <a:r>
              <a:rPr lang="pt-BR" dirty="0"/>
              <a:t> (resfriado, meningite, poliomielite); </a:t>
            </a:r>
          </a:p>
          <a:p>
            <a:r>
              <a:rPr lang="pt-BR" dirty="0"/>
              <a:t>Retrovírus (AIDS); </a:t>
            </a:r>
          </a:p>
          <a:p>
            <a:r>
              <a:rPr lang="pt-BR" dirty="0" err="1"/>
              <a:t>Hepadnavírus</a:t>
            </a:r>
            <a:r>
              <a:rPr lang="pt-BR" dirty="0"/>
              <a:t> (hepatite </a:t>
            </a:r>
            <a:r>
              <a:rPr lang="pt-BR" dirty="0" err="1"/>
              <a:t>sérrica</a:t>
            </a:r>
            <a:r>
              <a:rPr lang="pt-BR" dirty="0"/>
              <a:t>); </a:t>
            </a:r>
          </a:p>
          <a:p>
            <a:r>
              <a:rPr lang="pt-BR" dirty="0" err="1"/>
              <a:t>Arbovírus</a:t>
            </a:r>
            <a:r>
              <a:rPr lang="pt-BR" dirty="0"/>
              <a:t> (</a:t>
            </a:r>
            <a:r>
              <a:rPr lang="pt-BR" dirty="0" err="1"/>
              <a:t>encefatite</a:t>
            </a:r>
            <a:r>
              <a:rPr lang="pt-BR" dirty="0"/>
              <a:t> [febre amarela]);</a:t>
            </a:r>
          </a:p>
        </p:txBody>
      </p:sp>
      <p:pic>
        <p:nvPicPr>
          <p:cNvPr id="3074" name="Picture 2" descr="Image result for 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599" y="3326296"/>
            <a:ext cx="5150401" cy="353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4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1601" y="154547"/>
            <a:ext cx="10515600" cy="1325563"/>
          </a:xfrm>
        </p:spPr>
        <p:txBody>
          <a:bodyPr/>
          <a:lstStyle/>
          <a:p>
            <a:r>
              <a:rPr lang="pt-BR" dirty="0"/>
              <a:t>Antivirais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003" y="1325564"/>
            <a:ext cx="10928797" cy="485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Deve interromper a replicação do vírus sem afetar significativamente o metabolismo de células do hospedeiro.</a:t>
            </a:r>
          </a:p>
          <a:p>
            <a:r>
              <a:rPr lang="pt-BR" dirty="0"/>
              <a:t>Inibidores da </a:t>
            </a:r>
            <a:r>
              <a:rPr lang="pt-BR" dirty="0" err="1"/>
              <a:t>transcriptase</a:t>
            </a:r>
            <a:r>
              <a:rPr lang="pt-BR" dirty="0"/>
              <a:t> reversa </a:t>
            </a:r>
          </a:p>
          <a:p>
            <a:r>
              <a:rPr lang="pt-BR" dirty="0"/>
              <a:t>Inibidores da DNA-polimerase</a:t>
            </a:r>
          </a:p>
          <a:p>
            <a:r>
              <a:rPr lang="pt-BR" dirty="0"/>
              <a:t>Inibidores da protease 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85" y="1654820"/>
            <a:ext cx="7062615" cy="43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68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Inibidores da </a:t>
            </a:r>
            <a:r>
              <a:rPr lang="pt-BR" dirty="0" err="1"/>
              <a:t>transcriptase</a:t>
            </a:r>
            <a:r>
              <a:rPr lang="pt-BR" dirty="0"/>
              <a:t> reversa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9987" y="2099442"/>
            <a:ext cx="5911403" cy="4376875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Terapia antirretroviral intensamente ativa (TARIA): associação de 3 ou 4 agentes antirretrovirais. </a:t>
            </a:r>
          </a:p>
          <a:p>
            <a:r>
              <a:rPr lang="pt-BR" dirty="0"/>
              <a:t>Análogos purínicos: adenosina (A) e </a:t>
            </a:r>
            <a:r>
              <a:rPr lang="pt-BR" dirty="0" err="1"/>
              <a:t>guanidina</a:t>
            </a:r>
            <a:r>
              <a:rPr lang="pt-BR" dirty="0"/>
              <a:t> (G). </a:t>
            </a:r>
          </a:p>
          <a:p>
            <a:r>
              <a:rPr lang="pt-BR" dirty="0"/>
              <a:t>Análogos pirimidínicos de timina (T) e citosina (C). </a:t>
            </a:r>
          </a:p>
          <a:p>
            <a:r>
              <a:rPr lang="pt-BR" dirty="0"/>
              <a:t>5’-trifosfato.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Inibe a síntese de DNA mediada pela </a:t>
            </a:r>
            <a:r>
              <a:rPr lang="pt-BR" dirty="0" err="1"/>
              <a:t>transcriptase</a:t>
            </a:r>
            <a:r>
              <a:rPr lang="pt-BR" dirty="0"/>
              <a:t> reversa (enzima viral que transcreve RNA viral em DNA).</a:t>
            </a:r>
          </a:p>
          <a:p>
            <a:endParaRPr lang="pt-BR" dirty="0"/>
          </a:p>
        </p:txBody>
      </p:sp>
      <p:pic>
        <p:nvPicPr>
          <p:cNvPr id="7170" name="Picture 2" descr="Image result for lamivudina brasi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90" y="1913673"/>
            <a:ext cx="4726166" cy="472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27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632" y="313610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Inibidores da </a:t>
            </a:r>
            <a:r>
              <a:rPr lang="pt-BR" dirty="0" err="1"/>
              <a:t>transcriptase</a:t>
            </a:r>
            <a:r>
              <a:rPr lang="pt-BR" dirty="0"/>
              <a:t> reversa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1065" y="1825625"/>
            <a:ext cx="10722735" cy="4742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Mecanismo de resistência: </a:t>
            </a:r>
          </a:p>
          <a:p>
            <a:r>
              <a:rPr lang="pt-BR" dirty="0"/>
              <a:t>Mutações primárias e secundárias do </a:t>
            </a:r>
            <a:r>
              <a:rPr lang="pt-BR" dirty="0" err="1"/>
              <a:t>gen</a:t>
            </a:r>
            <a:r>
              <a:rPr lang="pt-BR" dirty="0"/>
              <a:t> que codifica a </a:t>
            </a:r>
            <a:r>
              <a:rPr lang="pt-BR" dirty="0" err="1"/>
              <a:t>transcriptase</a:t>
            </a:r>
            <a:r>
              <a:rPr lang="pt-BR" dirty="0"/>
              <a:t> reversa, existindo resistência cruzada entre os membros do grupo.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Indicações terapêuticas: </a:t>
            </a:r>
          </a:p>
          <a:p>
            <a:r>
              <a:rPr lang="pt-BR" dirty="0"/>
              <a:t>Principalmente HIV. </a:t>
            </a:r>
          </a:p>
          <a:p>
            <a:r>
              <a:rPr lang="pt-BR" dirty="0" err="1"/>
              <a:t>Lamivudina</a:t>
            </a:r>
            <a:r>
              <a:rPr lang="pt-BR" dirty="0"/>
              <a:t>: usada no tratamento da hepatite B.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Efeitos adversos: </a:t>
            </a:r>
          </a:p>
          <a:p>
            <a:r>
              <a:rPr lang="pt-BR" dirty="0"/>
              <a:t>Primeiras semanas de tratamento: fadiga, </a:t>
            </a:r>
            <a:r>
              <a:rPr lang="pt-BR" dirty="0" err="1"/>
              <a:t>cefaléias</a:t>
            </a:r>
            <a:r>
              <a:rPr lang="pt-BR" dirty="0"/>
              <a:t> e problemas gastrointestinais. </a:t>
            </a:r>
          </a:p>
          <a:p>
            <a:r>
              <a:rPr lang="pt-BR" dirty="0"/>
              <a:t>Efeitos secundários a longo termo: </a:t>
            </a:r>
            <a:r>
              <a:rPr lang="pt-BR" dirty="0" err="1"/>
              <a:t>mielotoxicidade</a:t>
            </a:r>
            <a:r>
              <a:rPr lang="pt-BR" dirty="0"/>
              <a:t>, acidose láctica, </a:t>
            </a:r>
            <a:r>
              <a:rPr lang="pt-BR" dirty="0" err="1"/>
              <a:t>polineuropatia</a:t>
            </a:r>
            <a:r>
              <a:rPr lang="pt-BR" dirty="0"/>
              <a:t> e pancreatite.</a:t>
            </a:r>
          </a:p>
        </p:txBody>
      </p:sp>
    </p:spTree>
    <p:extLst>
      <p:ext uri="{BB962C8B-B14F-4D97-AF65-F5344CB8AC3E}">
        <p14:creationId xmlns:p14="http://schemas.microsoft.com/office/powerpoint/2010/main" val="290854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Abacavir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0004" y="2984706"/>
            <a:ext cx="10353762" cy="3695136"/>
          </a:xfrm>
        </p:spPr>
        <p:txBody>
          <a:bodyPr/>
          <a:lstStyle/>
          <a:p>
            <a:r>
              <a:rPr lang="pt-BR" dirty="0"/>
              <a:t>Análogo da </a:t>
            </a:r>
            <a:r>
              <a:rPr lang="pt-BR" dirty="0" err="1"/>
              <a:t>guanosina</a:t>
            </a:r>
            <a:r>
              <a:rPr lang="pt-BR" dirty="0"/>
              <a:t>; </a:t>
            </a:r>
          </a:p>
          <a:p>
            <a:r>
              <a:rPr lang="pt-BR" dirty="0"/>
              <a:t>Mais efetivo que a maioria dos outros inibidores </a:t>
            </a:r>
            <a:r>
              <a:rPr lang="pt-BR" dirty="0" err="1"/>
              <a:t>nucleosídicos</a:t>
            </a:r>
            <a:r>
              <a:rPr lang="pt-BR" dirty="0"/>
              <a:t> da </a:t>
            </a:r>
            <a:r>
              <a:rPr lang="pt-BR" dirty="0" err="1"/>
              <a:t>transcriptase</a:t>
            </a:r>
            <a:r>
              <a:rPr lang="pt-BR" dirty="0"/>
              <a:t> reversa; </a:t>
            </a:r>
          </a:p>
          <a:p>
            <a:r>
              <a:rPr lang="pt-BR" dirty="0"/>
              <a:t>Possui interação medicamentosa grave com o </a:t>
            </a:r>
            <a:r>
              <a:rPr lang="pt-BR" dirty="0" err="1"/>
              <a:t>ganciclovir</a:t>
            </a:r>
            <a:r>
              <a:rPr lang="pt-BR" dirty="0"/>
              <a:t> (inibidor da </a:t>
            </a:r>
            <a:r>
              <a:rPr lang="pt-BR" dirty="0" err="1"/>
              <a:t>dna</a:t>
            </a:r>
            <a:r>
              <a:rPr lang="pt-BR" dirty="0"/>
              <a:t>-polimerase) causando toxicidade hematológica e </a:t>
            </a:r>
            <a:r>
              <a:rPr lang="pt-BR" dirty="0" err="1"/>
              <a:t>pancitopenia</a:t>
            </a:r>
            <a:r>
              <a:rPr lang="pt-BR" dirty="0"/>
              <a:t> prolongada.</a:t>
            </a:r>
          </a:p>
        </p:txBody>
      </p:sp>
      <p:pic>
        <p:nvPicPr>
          <p:cNvPr id="5122" name="Picture 2" descr="Image result for abacav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442" y="0"/>
            <a:ext cx="4447459" cy="370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6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Lamivudina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1217" y="1690688"/>
            <a:ext cx="10632583" cy="44862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Atua na terminação da cadeia pela fosforilação a 3TC 5’- trifosfato e incorporação de 3TC 5’- </a:t>
            </a:r>
            <a:r>
              <a:rPr lang="pt-BR" dirty="0" err="1"/>
              <a:t>monofosfato</a:t>
            </a:r>
            <a:r>
              <a:rPr lang="pt-BR" dirty="0"/>
              <a:t> na posição 3’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Presente em associações: </a:t>
            </a:r>
          </a:p>
          <a:p>
            <a:r>
              <a:rPr lang="pt-BR" dirty="0"/>
              <a:t>c/ zidovudina: </a:t>
            </a:r>
            <a:r>
              <a:rPr lang="pt-BR" dirty="0" err="1"/>
              <a:t>Combivir</a:t>
            </a:r>
            <a:r>
              <a:rPr lang="pt-BR" dirty="0"/>
              <a:t>; </a:t>
            </a:r>
          </a:p>
          <a:p>
            <a:r>
              <a:rPr lang="pt-BR" dirty="0"/>
              <a:t>c/ zidovudina e </a:t>
            </a:r>
            <a:r>
              <a:rPr lang="pt-BR" dirty="0" err="1"/>
              <a:t>Abacavir</a:t>
            </a:r>
            <a:r>
              <a:rPr lang="pt-BR" dirty="0"/>
              <a:t>: </a:t>
            </a:r>
            <a:r>
              <a:rPr lang="pt-BR" dirty="0" err="1"/>
              <a:t>Trizivir</a:t>
            </a:r>
            <a:r>
              <a:rPr lang="pt-BR" dirty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Aumenta o número de células CD4+.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Também usada no tratamento da infecção pela hepatite B.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Interação medicamentosa grave com o </a:t>
            </a:r>
            <a:r>
              <a:rPr lang="pt-BR" dirty="0" err="1"/>
              <a:t>Ganciclovir</a:t>
            </a:r>
            <a:r>
              <a:rPr lang="pt-BR" dirty="0"/>
              <a:t> (inibidor da DNA-polimerase) causando toxicidade hematológica e </a:t>
            </a:r>
            <a:r>
              <a:rPr lang="pt-BR" dirty="0" err="1"/>
              <a:t>pancitopenia</a:t>
            </a:r>
            <a:r>
              <a:rPr lang="pt-BR" dirty="0"/>
              <a:t> prolongada.</a:t>
            </a:r>
          </a:p>
        </p:txBody>
      </p:sp>
    </p:spTree>
    <p:extLst>
      <p:ext uri="{BB962C8B-B14F-4D97-AF65-F5344CB8AC3E}">
        <p14:creationId xmlns:p14="http://schemas.microsoft.com/office/powerpoint/2010/main" val="23871144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263</TotalTime>
  <Words>1965</Words>
  <Application>Microsoft Office PowerPoint</Application>
  <PresentationFormat>Widescreen</PresentationFormat>
  <Paragraphs>211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Bookman Old Style</vt:lpstr>
      <vt:lpstr>Rockwell</vt:lpstr>
      <vt:lpstr>Wingdings</vt:lpstr>
      <vt:lpstr>Damask</vt:lpstr>
      <vt:lpstr>Fármacos Antivirais e antiprotozoários</vt:lpstr>
      <vt:lpstr>Vírus </vt:lpstr>
      <vt:lpstr>Principais doenças virais – vírus de DNA</vt:lpstr>
      <vt:lpstr>Principais doenças virais – RNA </vt:lpstr>
      <vt:lpstr>Antivirais</vt:lpstr>
      <vt:lpstr>Inibidores da transcriptase reversa</vt:lpstr>
      <vt:lpstr>Inibidores da transcriptase reversa</vt:lpstr>
      <vt:lpstr>Abacavir</vt:lpstr>
      <vt:lpstr>Lamivudina</vt:lpstr>
      <vt:lpstr>Zidovudina</vt:lpstr>
      <vt:lpstr>Inibidores da Protease</vt:lpstr>
      <vt:lpstr>Saquinavir</vt:lpstr>
      <vt:lpstr>Ritonavir</vt:lpstr>
      <vt:lpstr>Amprenavir</vt:lpstr>
      <vt:lpstr>Inibidores da DNA-polimerase</vt:lpstr>
      <vt:lpstr>Inibidores da DNA-polimerase</vt:lpstr>
      <vt:lpstr>Apresentação do PowerPoint</vt:lpstr>
      <vt:lpstr>Apresentação do PowerPoint</vt:lpstr>
      <vt:lpstr>Caso clínico</vt:lpstr>
      <vt:lpstr>Apresentação do PowerPoint</vt:lpstr>
      <vt:lpstr>FÁRMACOS ANTIPROTOZOÁRIOS</vt:lpstr>
      <vt:lpstr>MALÁRIA </vt:lpstr>
      <vt:lpstr>CICLO DE VIDA DO PARASITA </vt:lpstr>
      <vt:lpstr>CICLO DE VIDA DO PARASITA </vt:lpstr>
      <vt:lpstr>Apresentação do PowerPoint</vt:lpstr>
      <vt:lpstr>CLOROQUINA</vt:lpstr>
      <vt:lpstr>QUININA </vt:lpstr>
      <vt:lpstr>QUININA </vt:lpstr>
      <vt:lpstr>Fármacos que inibem a síntese do folato </vt:lpstr>
      <vt:lpstr>primaquina</vt:lpstr>
      <vt:lpstr>AMEBÍASE</vt:lpstr>
      <vt:lpstr>METRONIDAZOL</vt:lpstr>
      <vt:lpstr>DILOXANIDA</vt:lpstr>
      <vt:lpstr>FÁRMACOS TRIPANOSSOMICIDAS </vt:lpstr>
      <vt:lpstr>SURAMINA</vt:lpstr>
      <vt:lpstr>Eflornitina</vt:lpstr>
      <vt:lpstr>FARMACOTERAPIA DA LEISHMANIOSE</vt:lpstr>
      <vt:lpstr>TRICOMONÍASE</vt:lpstr>
      <vt:lpstr>REFERÊNCIAS: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Fármacos Antivirais</dc:title>
  <dc:creator>user</dc:creator>
  <cp:lastModifiedBy>Iasmin</cp:lastModifiedBy>
  <cp:revision>29</cp:revision>
  <dcterms:created xsi:type="dcterms:W3CDTF">2018-08-12T01:25:32Z</dcterms:created>
  <dcterms:modified xsi:type="dcterms:W3CDTF">2018-08-14T23:37:11Z</dcterms:modified>
</cp:coreProperties>
</file>