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6" r:id="rId3"/>
    <p:sldId id="285" r:id="rId4"/>
    <p:sldId id="286" r:id="rId5"/>
    <p:sldId id="287" r:id="rId6"/>
    <p:sldId id="288" r:id="rId7"/>
    <p:sldId id="289" r:id="rId8"/>
    <p:sldId id="290" r:id="rId9"/>
    <p:sldId id="292" r:id="rId10"/>
    <p:sldId id="291" r:id="rId11"/>
    <p:sldId id="281" r:id="rId12"/>
    <p:sldId id="284" r:id="rId13"/>
    <p:sldId id="257" r:id="rId14"/>
    <p:sldId id="258" r:id="rId15"/>
    <p:sldId id="259" r:id="rId16"/>
    <p:sldId id="260" r:id="rId17"/>
    <p:sldId id="261" r:id="rId18"/>
    <p:sldId id="317" r:id="rId19"/>
    <p:sldId id="262" r:id="rId20"/>
    <p:sldId id="265" r:id="rId21"/>
    <p:sldId id="263" r:id="rId22"/>
    <p:sldId id="273" r:id="rId23"/>
    <p:sldId id="264" r:id="rId24"/>
    <p:sldId id="266" r:id="rId25"/>
    <p:sldId id="267" r:id="rId26"/>
    <p:sldId id="316" r:id="rId27"/>
    <p:sldId id="268" r:id="rId28"/>
    <p:sldId id="342" r:id="rId29"/>
    <p:sldId id="343" r:id="rId30"/>
    <p:sldId id="344" r:id="rId31"/>
    <p:sldId id="270" r:id="rId32"/>
    <p:sldId id="271" r:id="rId33"/>
    <p:sldId id="280" r:id="rId34"/>
    <p:sldId id="389" r:id="rId35"/>
    <p:sldId id="319" r:id="rId36"/>
    <p:sldId id="390" r:id="rId37"/>
    <p:sldId id="274" r:id="rId38"/>
    <p:sldId id="320" r:id="rId39"/>
    <p:sldId id="321" r:id="rId40"/>
    <p:sldId id="276" r:id="rId41"/>
    <p:sldId id="322" r:id="rId42"/>
    <p:sldId id="277" r:id="rId43"/>
    <p:sldId id="337" r:id="rId44"/>
    <p:sldId id="278" r:id="rId45"/>
    <p:sldId id="279" r:id="rId46"/>
    <p:sldId id="293" r:id="rId47"/>
    <p:sldId id="338" r:id="rId48"/>
    <p:sldId id="339" r:id="rId49"/>
    <p:sldId id="340" r:id="rId50"/>
    <p:sldId id="294" r:id="rId51"/>
    <p:sldId id="295" r:id="rId52"/>
    <p:sldId id="296" r:id="rId53"/>
    <p:sldId id="301" r:id="rId54"/>
    <p:sldId id="298" r:id="rId55"/>
    <p:sldId id="300" r:id="rId56"/>
    <p:sldId id="353" r:id="rId57"/>
    <p:sldId id="302" r:id="rId58"/>
    <p:sldId id="303" r:id="rId59"/>
    <p:sldId id="304" r:id="rId60"/>
    <p:sldId id="323" r:id="rId61"/>
    <p:sldId id="324" r:id="rId62"/>
    <p:sldId id="325" r:id="rId63"/>
    <p:sldId id="305" r:id="rId64"/>
    <p:sldId id="391" r:id="rId65"/>
    <p:sldId id="328" r:id="rId66"/>
    <p:sldId id="329" r:id="rId67"/>
    <p:sldId id="327" r:id="rId68"/>
    <p:sldId id="308" r:id="rId69"/>
    <p:sldId id="306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87" r:id="rId78"/>
    <p:sldId id="345" r:id="rId79"/>
    <p:sldId id="354" r:id="rId80"/>
    <p:sldId id="356" r:id="rId81"/>
    <p:sldId id="357" r:id="rId82"/>
    <p:sldId id="358" r:id="rId83"/>
    <p:sldId id="346" r:id="rId84"/>
    <p:sldId id="359" r:id="rId85"/>
    <p:sldId id="360" r:id="rId86"/>
    <p:sldId id="361" r:id="rId87"/>
    <p:sldId id="347" r:id="rId88"/>
    <p:sldId id="349" r:id="rId89"/>
    <p:sldId id="350" r:id="rId90"/>
    <p:sldId id="351" r:id="rId91"/>
    <p:sldId id="355" r:id="rId92"/>
    <p:sldId id="348" r:id="rId93"/>
    <p:sldId id="352" r:id="rId94"/>
    <p:sldId id="363" r:id="rId95"/>
    <p:sldId id="364" r:id="rId96"/>
    <p:sldId id="365" r:id="rId97"/>
    <p:sldId id="366" r:id="rId98"/>
    <p:sldId id="367" r:id="rId99"/>
    <p:sldId id="368" r:id="rId100"/>
    <p:sldId id="370" r:id="rId101"/>
    <p:sldId id="371" r:id="rId102"/>
    <p:sldId id="369" r:id="rId103"/>
    <p:sldId id="374" r:id="rId104"/>
    <p:sldId id="372" r:id="rId105"/>
    <p:sldId id="375" r:id="rId106"/>
    <p:sldId id="373" r:id="rId107"/>
    <p:sldId id="376" r:id="rId108"/>
    <p:sldId id="377" r:id="rId109"/>
    <p:sldId id="378" r:id="rId110"/>
    <p:sldId id="379" r:id="rId111"/>
    <p:sldId id="380" r:id="rId112"/>
    <p:sldId id="382" r:id="rId113"/>
    <p:sldId id="384" r:id="rId114"/>
    <p:sldId id="307" r:id="rId115"/>
    <p:sldId id="310" r:id="rId116"/>
    <p:sldId id="311" r:id="rId117"/>
    <p:sldId id="312" r:id="rId118"/>
    <p:sldId id="309" r:id="rId119"/>
    <p:sldId id="385" r:id="rId1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07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73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354BB-AD0A-4C24-A302-2A943E6E81E2}" type="datetimeFigureOut">
              <a:rPr lang="pt-BR" smtClean="0"/>
              <a:pPr/>
              <a:t>01/03/2016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9D58F-FD14-4574-AEBC-8A27DFF1C5F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189964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     Sistema Nervoso Autônomo</a:t>
            </a:r>
            <a:br>
              <a:rPr lang="pt-BR" dirty="0" smtClean="0"/>
            </a:br>
            <a:r>
              <a:rPr lang="pt-BR" dirty="0" err="1" smtClean="0"/>
              <a:t>agonistas</a:t>
            </a:r>
            <a:r>
              <a:rPr lang="pt-BR" dirty="0" smtClean="0"/>
              <a:t> e antagonistas adrenérgicos e colinérgicos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1368152"/>
          </a:xfrm>
        </p:spPr>
        <p:txBody>
          <a:bodyPr>
            <a:normAutofit fontScale="85000" lnSpcReduction="10000"/>
          </a:bodyPr>
          <a:lstStyle/>
          <a:p>
            <a:r>
              <a:rPr lang="pt-BR" dirty="0" smtClean="0"/>
              <a:t>Alunas: Gabriela </a:t>
            </a:r>
            <a:r>
              <a:rPr lang="pt-BR" dirty="0"/>
              <a:t>R</a:t>
            </a:r>
            <a:r>
              <a:rPr lang="pt-BR" dirty="0" smtClean="0"/>
              <a:t>iva van </a:t>
            </a:r>
            <a:r>
              <a:rPr lang="pt-BR" dirty="0" err="1" smtClean="0"/>
              <a:t>Lieshout</a:t>
            </a:r>
            <a:endParaRPr lang="pt-BR" dirty="0" smtClean="0"/>
          </a:p>
          <a:p>
            <a:r>
              <a:rPr lang="pt-BR" dirty="0" smtClean="0"/>
              <a:t>e</a:t>
            </a:r>
          </a:p>
          <a:p>
            <a:r>
              <a:rPr lang="pt-BR" dirty="0" err="1" smtClean="0"/>
              <a:t>Jordana</a:t>
            </a:r>
            <a:r>
              <a:rPr lang="pt-BR" dirty="0" smtClean="0"/>
              <a:t> Pires do Prado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38775"/>
            <a:ext cx="31623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84" y="4714884"/>
            <a:ext cx="2143116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876570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149585" cy="611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Indicações clínicas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08920"/>
            <a:ext cx="8466879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Indicações clínicas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863024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Antagonistas Adrenérgicos</a:t>
            </a:r>
            <a:endParaRPr lang="pt-B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7416" y="1600200"/>
            <a:ext cx="614916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78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Antagonista Alfa</a:t>
            </a:r>
            <a:endParaRPr lang="pt-B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214" y="1600200"/>
            <a:ext cx="64395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Anatagonista</a:t>
            </a:r>
            <a:r>
              <a:rPr lang="pt-BR" dirty="0" smtClean="0"/>
              <a:t> Alfa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Antagonista alfa </a:t>
            </a:r>
            <a:r>
              <a:rPr lang="pt-BR" dirty="0" err="1" smtClean="0"/>
              <a:t>não-seletivo</a:t>
            </a:r>
            <a:r>
              <a:rPr lang="pt-BR" dirty="0" smtClean="0"/>
              <a:t>: </a:t>
            </a:r>
            <a:r>
              <a:rPr lang="pt-BR" dirty="0" err="1" smtClean="0"/>
              <a:t>fenoxibenzamina</a:t>
            </a:r>
            <a:r>
              <a:rPr lang="pt-BR" dirty="0" smtClean="0"/>
              <a:t>, </a:t>
            </a:r>
            <a:r>
              <a:rPr lang="pt-BR" dirty="0" err="1" smtClean="0"/>
              <a:t>fentolamina</a:t>
            </a:r>
            <a:r>
              <a:rPr lang="pt-BR" dirty="0" smtClean="0"/>
              <a:t> (usado no </a:t>
            </a:r>
            <a:r>
              <a:rPr lang="pt-BR" dirty="0" err="1" smtClean="0"/>
              <a:t>feocromocitoma</a:t>
            </a:r>
            <a:r>
              <a:rPr lang="pt-BR" dirty="0" smtClean="0"/>
              <a:t>)</a:t>
            </a:r>
          </a:p>
          <a:p>
            <a:r>
              <a:rPr lang="pt-BR" dirty="0" smtClean="0"/>
              <a:t> antagonista alfa 1 seletivos: </a:t>
            </a:r>
            <a:r>
              <a:rPr lang="pt-BR" dirty="0" err="1" smtClean="0"/>
              <a:t>prazosina</a:t>
            </a:r>
            <a:r>
              <a:rPr lang="pt-BR" dirty="0" smtClean="0"/>
              <a:t>, </a:t>
            </a:r>
            <a:r>
              <a:rPr lang="pt-BR" dirty="0" err="1" smtClean="0"/>
              <a:t>doxazosina</a:t>
            </a:r>
            <a:r>
              <a:rPr lang="pt-BR" dirty="0" smtClean="0"/>
              <a:t> (anti hipertensivo e hiperplasia prostática benigna)</a:t>
            </a:r>
          </a:p>
          <a:p>
            <a:r>
              <a:rPr lang="pt-BR" dirty="0" smtClean="0"/>
              <a:t>Antagonista alfa 2 seletivos: </a:t>
            </a:r>
            <a:r>
              <a:rPr lang="pt-BR" dirty="0" err="1" smtClean="0"/>
              <a:t>ioimbina</a:t>
            </a:r>
            <a:r>
              <a:rPr lang="pt-BR" dirty="0" smtClean="0"/>
              <a:t>, </a:t>
            </a:r>
            <a:r>
              <a:rPr lang="pt-BR" dirty="0" err="1" smtClean="0"/>
              <a:t>idazoxano</a:t>
            </a:r>
            <a:r>
              <a:rPr lang="pt-BR" dirty="0" smtClean="0"/>
              <a:t> (usado na disfunção erétil)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Antagonistas beta</a:t>
            </a:r>
            <a:endParaRPr lang="pt-B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6467" y="1600200"/>
            <a:ext cx="617106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Bloqueadores beta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Não seletivos: propranolol, </a:t>
            </a:r>
            <a:r>
              <a:rPr lang="pt-BR" dirty="0" err="1" smtClean="0"/>
              <a:t>alprenolol</a:t>
            </a:r>
            <a:r>
              <a:rPr lang="pt-BR" dirty="0" smtClean="0"/>
              <a:t>, </a:t>
            </a:r>
            <a:r>
              <a:rPr lang="pt-BR" dirty="0" err="1" smtClean="0"/>
              <a:t>nadolol</a:t>
            </a:r>
            <a:r>
              <a:rPr lang="pt-BR" dirty="0" smtClean="0"/>
              <a:t>, </a:t>
            </a:r>
            <a:r>
              <a:rPr lang="pt-BR" dirty="0" err="1" smtClean="0"/>
              <a:t>pindolol</a:t>
            </a:r>
            <a:r>
              <a:rPr lang="pt-BR" dirty="0" smtClean="0"/>
              <a:t>, timolol (</a:t>
            </a:r>
            <a:r>
              <a:rPr lang="pt-BR" dirty="0" err="1" smtClean="0"/>
              <a:t>tto</a:t>
            </a:r>
            <a:r>
              <a:rPr lang="pt-BR" dirty="0" smtClean="0"/>
              <a:t> glaucoma), </a:t>
            </a:r>
            <a:r>
              <a:rPr lang="pt-BR" dirty="0" err="1" smtClean="0"/>
              <a:t>sotalol</a:t>
            </a:r>
            <a:r>
              <a:rPr lang="pt-BR" dirty="0" smtClean="0"/>
              <a:t> (anti hipertensivos)</a:t>
            </a:r>
          </a:p>
          <a:p>
            <a:r>
              <a:rPr lang="pt-BR" dirty="0" smtClean="0"/>
              <a:t>Beta 1 seletivos: </a:t>
            </a:r>
            <a:r>
              <a:rPr lang="pt-BR" dirty="0" err="1" smtClean="0"/>
              <a:t>acebutol</a:t>
            </a:r>
            <a:r>
              <a:rPr lang="pt-BR" dirty="0" smtClean="0"/>
              <a:t>, </a:t>
            </a:r>
            <a:r>
              <a:rPr lang="pt-BR" dirty="0" err="1" smtClean="0"/>
              <a:t>atenolol</a:t>
            </a:r>
            <a:r>
              <a:rPr lang="pt-BR" dirty="0" smtClean="0"/>
              <a:t>, </a:t>
            </a:r>
            <a:r>
              <a:rPr lang="pt-BR" dirty="0" err="1" smtClean="0"/>
              <a:t>practolol</a:t>
            </a:r>
            <a:r>
              <a:rPr lang="pt-BR" dirty="0" smtClean="0"/>
              <a:t>, </a:t>
            </a:r>
            <a:r>
              <a:rPr lang="pt-BR" dirty="0" err="1" smtClean="0"/>
              <a:t>metoprolol</a:t>
            </a:r>
            <a:r>
              <a:rPr lang="pt-BR" dirty="0" smtClean="0"/>
              <a:t> (anti hipertensivos)</a:t>
            </a:r>
          </a:p>
          <a:p>
            <a:r>
              <a:rPr lang="pt-BR" dirty="0" smtClean="0"/>
              <a:t>Beta 2 seletivos: </a:t>
            </a:r>
            <a:r>
              <a:rPr lang="pt-BR" dirty="0" err="1" smtClean="0"/>
              <a:t>butoxamina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/>
              <a:t>Agonistas</a:t>
            </a:r>
            <a:r>
              <a:rPr lang="pt-BR" dirty="0" smtClean="0"/>
              <a:t> de receptores beta-adrenérgicos usos clínicos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 smtClean="0"/>
              <a:t>Cardiovasculares:</a:t>
            </a:r>
          </a:p>
          <a:p>
            <a:pPr>
              <a:buNone/>
            </a:pPr>
            <a:r>
              <a:rPr lang="pt-BR" dirty="0" smtClean="0"/>
              <a:t>   - angina de peito</a:t>
            </a:r>
          </a:p>
          <a:p>
            <a:pPr>
              <a:buNone/>
            </a:pPr>
            <a:r>
              <a:rPr lang="pt-BR" dirty="0" smtClean="0"/>
              <a:t>   - infarto do miocárdio</a:t>
            </a:r>
          </a:p>
          <a:p>
            <a:pPr>
              <a:buNone/>
            </a:pPr>
            <a:r>
              <a:rPr lang="pt-BR" dirty="0" smtClean="0"/>
              <a:t>   -arritmias</a:t>
            </a:r>
          </a:p>
          <a:p>
            <a:pPr>
              <a:buNone/>
            </a:pPr>
            <a:r>
              <a:rPr lang="pt-BR" dirty="0" smtClean="0"/>
              <a:t>   -insuficiência cardíaca</a:t>
            </a:r>
          </a:p>
          <a:p>
            <a:pPr>
              <a:buNone/>
            </a:pPr>
            <a:r>
              <a:rPr lang="pt-BR" dirty="0" smtClean="0"/>
              <a:t>   -hipertensão</a:t>
            </a:r>
          </a:p>
          <a:p>
            <a:pPr>
              <a:buNone/>
            </a:pPr>
            <a:endParaRPr lang="pt-BR" dirty="0" smtClean="0"/>
          </a:p>
          <a:p>
            <a:r>
              <a:rPr lang="pt-BR" dirty="0" err="1" smtClean="0"/>
              <a:t>Outos</a:t>
            </a:r>
            <a:r>
              <a:rPr lang="pt-BR" dirty="0" smtClean="0"/>
              <a:t> usos:</a:t>
            </a:r>
          </a:p>
          <a:p>
            <a:pPr>
              <a:buNone/>
            </a:pPr>
            <a:r>
              <a:rPr lang="pt-BR" dirty="0" smtClean="0"/>
              <a:t>   -glaucoma</a:t>
            </a:r>
          </a:p>
          <a:p>
            <a:pPr>
              <a:buNone/>
            </a:pPr>
            <a:r>
              <a:rPr lang="pt-BR" dirty="0" smtClean="0"/>
              <a:t>   -</a:t>
            </a:r>
            <a:r>
              <a:rPr lang="pt-BR" dirty="0" err="1" smtClean="0"/>
              <a:t>tireotoxicose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   -ansiedade</a:t>
            </a:r>
          </a:p>
          <a:p>
            <a:pPr>
              <a:buNone/>
            </a:pPr>
            <a:r>
              <a:rPr lang="pt-BR" dirty="0" smtClean="0"/>
              <a:t>   -profilaxia de enxaqueca</a:t>
            </a:r>
          </a:p>
          <a:p>
            <a:pPr>
              <a:buNone/>
            </a:pPr>
            <a:r>
              <a:rPr lang="pt-BR" dirty="0" smtClean="0"/>
              <a:t>   -tremor essencial benigno </a:t>
            </a:r>
          </a:p>
          <a:p>
            <a:pPr>
              <a:buNone/>
            </a:pP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Antagonistas adrenérgicos indiretos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Fármacos que afetam com a síntese de NA:</a:t>
            </a:r>
          </a:p>
          <a:p>
            <a:pPr>
              <a:buNone/>
            </a:pPr>
            <a:r>
              <a:rPr lang="pt-BR" dirty="0" smtClean="0"/>
              <a:t>   - Alfa- </a:t>
            </a:r>
            <a:r>
              <a:rPr lang="pt-BR" dirty="0" err="1" smtClean="0"/>
              <a:t>metiltirosina</a:t>
            </a:r>
            <a:r>
              <a:rPr lang="pt-BR" dirty="0" smtClean="0"/>
              <a:t>: inibe a tirosina </a:t>
            </a:r>
            <a:r>
              <a:rPr lang="pt-BR" dirty="0" err="1" smtClean="0"/>
              <a:t>hidroxilase</a:t>
            </a:r>
            <a:r>
              <a:rPr lang="pt-BR" dirty="0" smtClean="0"/>
              <a:t> (</a:t>
            </a:r>
            <a:r>
              <a:rPr lang="pt-BR" dirty="0" err="1" smtClean="0"/>
              <a:t>uasada</a:t>
            </a:r>
            <a:r>
              <a:rPr lang="pt-BR" dirty="0" smtClean="0"/>
              <a:t> no tratamento do </a:t>
            </a:r>
            <a:r>
              <a:rPr lang="pt-BR" dirty="0" err="1" smtClean="0"/>
              <a:t>feocromocitoma</a:t>
            </a:r>
            <a:r>
              <a:rPr lang="pt-BR" dirty="0" smtClean="0"/>
              <a:t>)</a:t>
            </a:r>
          </a:p>
          <a:p>
            <a:pPr>
              <a:buNone/>
            </a:pPr>
            <a:r>
              <a:rPr lang="pt-BR" dirty="0" smtClean="0"/>
              <a:t>   -</a:t>
            </a:r>
            <a:r>
              <a:rPr lang="pt-BR" dirty="0" err="1" smtClean="0"/>
              <a:t>Carbidopa</a:t>
            </a:r>
            <a:r>
              <a:rPr lang="pt-BR" dirty="0" smtClean="0"/>
              <a:t>:derivado </a:t>
            </a:r>
            <a:r>
              <a:rPr lang="pt-BR" dirty="0" err="1" smtClean="0"/>
              <a:t>hidrazina</a:t>
            </a:r>
            <a:r>
              <a:rPr lang="pt-BR" dirty="0" smtClean="0"/>
              <a:t> da dopa usada no </a:t>
            </a:r>
            <a:r>
              <a:rPr lang="pt-BR" dirty="0" err="1" smtClean="0"/>
              <a:t>parkison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Antagonistas adrenérgicos indiretos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Fármacos que afetam o armazenamento de NA:</a:t>
            </a:r>
          </a:p>
          <a:p>
            <a:pPr>
              <a:buNone/>
            </a:pPr>
            <a:r>
              <a:rPr lang="pt-BR" dirty="0" smtClean="0"/>
              <a:t>   - </a:t>
            </a:r>
            <a:r>
              <a:rPr lang="pt-BR" dirty="0" err="1" smtClean="0"/>
              <a:t>Reserpina</a:t>
            </a:r>
            <a:r>
              <a:rPr lang="pt-BR" dirty="0" smtClean="0"/>
              <a:t>: inibe o </a:t>
            </a:r>
            <a:r>
              <a:rPr lang="pt-BR" dirty="0" err="1" smtClean="0"/>
              <a:t>trasportador</a:t>
            </a:r>
            <a:r>
              <a:rPr lang="pt-BR" dirty="0" smtClean="0"/>
              <a:t> VMAT. Inibe o transporte da NA para o interior das vesículas sinápticas. Diminui a concentração de NA nos tecidos. Efeitos centrais, motivo pelo qual não é mais empregada</a:t>
            </a:r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64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5786462"/>
            <a:ext cx="1071538" cy="10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Antagonista adrenérgico indireto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/>
              <a:t>   -</a:t>
            </a:r>
            <a:r>
              <a:rPr lang="pt-BR" dirty="0" err="1" smtClean="0"/>
              <a:t>Guanetidina</a:t>
            </a:r>
            <a:r>
              <a:rPr lang="pt-BR" dirty="0" smtClean="0"/>
              <a:t> impede a liberação de NA das terminações nervosas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Agonistas</a:t>
            </a:r>
            <a:r>
              <a:rPr lang="pt-BR" dirty="0" smtClean="0"/>
              <a:t> adrenérgicos indiretos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Anfetamina: age na vesícula sináptica, permitindo o aumentando a liberação de NA</a:t>
            </a:r>
          </a:p>
          <a:p>
            <a:r>
              <a:rPr lang="pt-BR" dirty="0" smtClean="0"/>
              <a:t>Inibidores da MAO (mono </a:t>
            </a:r>
            <a:r>
              <a:rPr lang="pt-BR" dirty="0" err="1" smtClean="0"/>
              <a:t>amino</a:t>
            </a:r>
            <a:r>
              <a:rPr lang="pt-BR" dirty="0" smtClean="0"/>
              <a:t> oxidase):</a:t>
            </a:r>
            <a:r>
              <a:rPr lang="pt-BR" dirty="0" err="1" smtClean="0"/>
              <a:t>farmacos</a:t>
            </a:r>
            <a:r>
              <a:rPr lang="pt-BR" dirty="0" smtClean="0"/>
              <a:t> que inibem a degradação das catecolaminas pela MAO</a:t>
            </a:r>
          </a:p>
          <a:p>
            <a:r>
              <a:rPr lang="pt-BR" dirty="0" smtClean="0"/>
              <a:t>Fármacos de ação central- anfetamina, cocaína(impede a recaptação 1)</a:t>
            </a:r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235690" cy="607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VAMOS </a:t>
            </a:r>
            <a:r>
              <a:rPr lang="pt-BR" dirty="0" err="1" smtClean="0"/>
              <a:t>à</a:t>
            </a:r>
            <a:r>
              <a:rPr lang="pt-BR" dirty="0" err="1" smtClean="0"/>
              <a:t>S</a:t>
            </a:r>
            <a:r>
              <a:rPr lang="pt-BR" dirty="0" smtClean="0"/>
              <a:t> </a:t>
            </a:r>
            <a:r>
              <a:rPr lang="pt-BR" dirty="0" smtClean="0"/>
              <a:t>QUESTÕES...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Questão 1</a:t>
            </a:r>
            <a:endParaRPr lang="pt-BR" dirty="0"/>
          </a:p>
        </p:txBody>
      </p:sp>
      <p:pic>
        <p:nvPicPr>
          <p:cNvPr id="4" name="Espaço Reservado para Conteúdo 3" descr="image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857364"/>
            <a:ext cx="8229600" cy="335758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42910" y="5500702"/>
            <a:ext cx="735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/>
              <a:t>COMISSÃO DE RESIDÊNCIA MÉDICA DA SANTA CASA </a:t>
            </a:r>
            <a:r>
              <a:rPr lang="pt-BR" dirty="0" smtClean="0"/>
              <a:t>DE MISERICÓRDIA </a:t>
            </a:r>
            <a:r>
              <a:rPr lang="pt-BR" dirty="0"/>
              <a:t>DE </a:t>
            </a:r>
            <a:r>
              <a:rPr lang="pt-BR" dirty="0" smtClean="0"/>
              <a:t>GOIÂNIA PROVA DE CIRURGIA </a:t>
            </a:r>
            <a:r>
              <a:rPr lang="pt-BR" dirty="0"/>
              <a:t>VASCULAR </a:t>
            </a:r>
            <a:r>
              <a:rPr lang="pt-BR" dirty="0" smtClean="0"/>
              <a:t> – EDITAL Nº02/2013  –CONCURSO </a:t>
            </a:r>
            <a:r>
              <a:rPr lang="pt-BR" dirty="0"/>
              <a:t>2013/14</a:t>
            </a:r>
          </a:p>
          <a:p>
            <a:endParaRPr lang="pt-B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 descr="image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858" y="214290"/>
            <a:ext cx="8967142" cy="3574739"/>
          </a:xfrm>
          <a:prstGeom prst="rect">
            <a:avLst/>
          </a:prstGeom>
        </p:spPr>
      </p:pic>
      <p:sp>
        <p:nvSpPr>
          <p:cNvPr id="5" name="Seta para a direita 4"/>
          <p:cNvSpPr/>
          <p:nvPr/>
        </p:nvSpPr>
        <p:spPr>
          <a:xfrm>
            <a:off x="0" y="2786058"/>
            <a:ext cx="428596" cy="42862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0" y="4000504"/>
            <a:ext cx="8858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Comentário: “Anticolinérgicos (ou antagonistas </a:t>
            </a:r>
            <a:r>
              <a:rPr lang="pt-BR" dirty="0" err="1" smtClean="0"/>
              <a:t>muscarínicos</a:t>
            </a:r>
            <a:r>
              <a:rPr lang="pt-BR" dirty="0" smtClean="0"/>
              <a:t>) foram desenvolvidos para agir na principal via de controle da contração </a:t>
            </a:r>
            <a:r>
              <a:rPr lang="pt-BR" dirty="0" err="1" smtClean="0"/>
              <a:t>detrusora</a:t>
            </a:r>
            <a:r>
              <a:rPr lang="pt-BR" dirty="0" smtClean="0"/>
              <a:t>, onde a acetilcolina liberada dos nervos parassimpáticos ativa receptores </a:t>
            </a:r>
            <a:r>
              <a:rPr lang="pt-BR" dirty="0" err="1" smtClean="0"/>
              <a:t>muscarínicos</a:t>
            </a:r>
            <a:r>
              <a:rPr lang="pt-BR" dirty="0" smtClean="0"/>
              <a:t>. </a:t>
            </a:r>
            <a:r>
              <a:rPr lang="pt-BR" dirty="0" smtClean="0"/>
              <a:t>O</a:t>
            </a:r>
            <a:r>
              <a:rPr lang="pt-BR" dirty="0" smtClean="0"/>
              <a:t>s </a:t>
            </a:r>
            <a:r>
              <a:rPr lang="pt-BR" dirty="0" smtClean="0"/>
              <a:t>receptores M3 são mais específicos para contração, apesar da predominância vesical dos M2. Os antagonistas </a:t>
            </a:r>
            <a:r>
              <a:rPr lang="pt-BR" dirty="0" err="1" smtClean="0"/>
              <a:t>muscarínicos</a:t>
            </a:r>
            <a:r>
              <a:rPr lang="pt-BR" dirty="0" smtClean="0"/>
              <a:t> são: </a:t>
            </a:r>
            <a:r>
              <a:rPr lang="pt-BR" dirty="0" err="1" smtClean="0"/>
              <a:t>oxibutinina</a:t>
            </a:r>
            <a:r>
              <a:rPr lang="pt-BR" dirty="0" smtClean="0"/>
              <a:t>, </a:t>
            </a:r>
            <a:r>
              <a:rPr lang="pt-BR" dirty="0" err="1" smtClean="0"/>
              <a:t>tolterodina</a:t>
            </a:r>
            <a:r>
              <a:rPr lang="pt-BR" dirty="0" smtClean="0"/>
              <a:t>, </a:t>
            </a:r>
            <a:r>
              <a:rPr lang="pt-BR" dirty="0" err="1" smtClean="0"/>
              <a:t>darifenacina</a:t>
            </a:r>
            <a:r>
              <a:rPr lang="pt-BR" dirty="0" smtClean="0"/>
              <a:t> (estes disponíveis no Brasil); </a:t>
            </a:r>
            <a:r>
              <a:rPr lang="pt-BR" dirty="0" err="1" smtClean="0"/>
              <a:t>solifenacina</a:t>
            </a:r>
            <a:r>
              <a:rPr lang="pt-BR" dirty="0" smtClean="0"/>
              <a:t>, </a:t>
            </a:r>
            <a:r>
              <a:rPr lang="pt-BR" dirty="0" err="1" smtClean="0"/>
              <a:t>trospium</a:t>
            </a:r>
            <a:r>
              <a:rPr lang="pt-BR" dirty="0" smtClean="0"/>
              <a:t> e </a:t>
            </a:r>
            <a:r>
              <a:rPr lang="pt-BR" dirty="0" err="1" smtClean="0"/>
              <a:t>propiverina</a:t>
            </a:r>
            <a:r>
              <a:rPr lang="pt-BR" dirty="0" smtClean="0"/>
              <a:t>” Jornal da Incontinência Urinária Feminina – artigo de revisão: Tratamento Farmacológico para Bexiga Hiperativa</a:t>
            </a:r>
            <a:endParaRPr lang="pt-B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Questão 2 </a:t>
            </a:r>
            <a:endParaRPr lang="pt-BR" dirty="0"/>
          </a:p>
        </p:txBody>
      </p:sp>
      <p:pic>
        <p:nvPicPr>
          <p:cNvPr id="4" name="Espaço Reservado para Conteúdo 3" descr="image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8734969" cy="3357586"/>
          </a:xfrm>
        </p:spPr>
      </p:pic>
      <p:sp>
        <p:nvSpPr>
          <p:cNvPr id="5" name="CaixaDeTexto 4"/>
          <p:cNvSpPr txBox="1"/>
          <p:nvPr/>
        </p:nvSpPr>
        <p:spPr>
          <a:xfrm>
            <a:off x="428596" y="4643446"/>
            <a:ext cx="842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/>
              <a:t>UFJF – RESIDÊNCIA 2015 – PROVA OBJETIVA </a:t>
            </a:r>
            <a:r>
              <a:rPr lang="pt-BR" dirty="0" smtClean="0"/>
              <a:t>- ÁREA INTEGRADA MULTIPROFISSIONAL </a:t>
            </a:r>
            <a:r>
              <a:rPr lang="pt-BR" dirty="0"/>
              <a:t>EM ATENÇÃO </a:t>
            </a:r>
            <a:r>
              <a:rPr lang="pt-BR" dirty="0" smtClean="0"/>
              <a:t>HOSPITALAR </a:t>
            </a:r>
            <a:r>
              <a:rPr lang="pt-BR" dirty="0"/>
              <a:t>– FARMÁCIA 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 descr="image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0" y="1357298"/>
            <a:ext cx="9106670" cy="350046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28596" y="4643446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Comentário: “As medicações que atuam na acetilcolina, e que estão aprovadas para uso no Brasil nos casos de demências leve e moderada, são a </a:t>
            </a:r>
            <a:r>
              <a:rPr lang="pt-BR" dirty="0" err="1" smtClean="0"/>
              <a:t>rivastigmina</a:t>
            </a:r>
            <a:r>
              <a:rPr lang="pt-BR" dirty="0" smtClean="0"/>
              <a:t>, a </a:t>
            </a:r>
            <a:r>
              <a:rPr lang="pt-BR" dirty="0" err="1" smtClean="0"/>
              <a:t>donepezila</a:t>
            </a:r>
            <a:r>
              <a:rPr lang="pt-BR" dirty="0" smtClean="0"/>
              <a:t> e a </a:t>
            </a:r>
            <a:r>
              <a:rPr lang="pt-BR" dirty="0" err="1" smtClean="0"/>
              <a:t>galantamina</a:t>
            </a:r>
            <a:r>
              <a:rPr lang="pt-BR" dirty="0" smtClean="0"/>
              <a:t> (conhecidas como inibidores da </a:t>
            </a:r>
            <a:r>
              <a:rPr lang="pt-BR" dirty="0" err="1" smtClean="0"/>
              <a:t>acetilcolinesterase</a:t>
            </a:r>
            <a:r>
              <a:rPr lang="pt-BR" dirty="0" smtClean="0"/>
              <a:t> ou </a:t>
            </a:r>
            <a:r>
              <a:rPr lang="pt-BR" dirty="0" err="1" smtClean="0"/>
              <a:t>anticolinesterásicos</a:t>
            </a:r>
            <a:r>
              <a:rPr lang="pt-BR" dirty="0" smtClean="0"/>
              <a:t>).”  Associação Brasileira de Alzheimer (</a:t>
            </a:r>
            <a:r>
              <a:rPr lang="pt-BR" dirty="0" err="1" smtClean="0"/>
              <a:t>ABRAz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6" name="Seta para a direita 5"/>
          <p:cNvSpPr/>
          <p:nvPr/>
        </p:nvSpPr>
        <p:spPr>
          <a:xfrm>
            <a:off x="214282" y="3714752"/>
            <a:ext cx="357190" cy="35719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 Bibliográficas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Farmacologia. </a:t>
            </a:r>
            <a:r>
              <a:rPr lang="pt-BR" dirty="0" err="1" smtClean="0"/>
              <a:t>Rang</a:t>
            </a:r>
            <a:r>
              <a:rPr lang="pt-BR" dirty="0" smtClean="0"/>
              <a:t>, H.P, </a:t>
            </a:r>
            <a:r>
              <a:rPr lang="pt-BR" dirty="0" err="1" smtClean="0"/>
              <a:t>Dale</a:t>
            </a:r>
            <a:r>
              <a:rPr lang="pt-BR" dirty="0" smtClean="0"/>
              <a:t>, </a:t>
            </a:r>
            <a:r>
              <a:rPr lang="pt-BR" dirty="0" err="1" smtClean="0"/>
              <a:t>M.M.</a:t>
            </a:r>
            <a:r>
              <a:rPr lang="pt-BR" dirty="0" smtClean="0"/>
              <a:t> Editora Guanabara </a:t>
            </a:r>
            <a:r>
              <a:rPr lang="pt-BR" dirty="0" err="1" smtClean="0"/>
              <a:t>Koogan</a:t>
            </a:r>
            <a:r>
              <a:rPr lang="pt-BR" dirty="0" smtClean="0"/>
              <a:t>, 7</a:t>
            </a:r>
            <a:r>
              <a:rPr lang="pt-BR" baseline="30000" dirty="0" smtClean="0"/>
              <a:t>a</a:t>
            </a:r>
            <a:r>
              <a:rPr lang="pt-BR" dirty="0" smtClean="0"/>
              <a:t> edição, 2011.</a:t>
            </a:r>
          </a:p>
          <a:p>
            <a:r>
              <a:rPr lang="pt-BR" dirty="0" smtClean="0"/>
              <a:t>Princípios de Farmacologia. A Base Fisiopatológica da </a:t>
            </a:r>
            <a:r>
              <a:rPr lang="pt-BR" dirty="0" err="1" smtClean="0"/>
              <a:t>Farmacoterapia</a:t>
            </a:r>
            <a:r>
              <a:rPr lang="pt-BR" dirty="0" smtClean="0"/>
              <a:t>. GOLAN, David E. e col. Guanabara </a:t>
            </a:r>
            <a:r>
              <a:rPr lang="pt-BR" dirty="0" err="1" smtClean="0"/>
              <a:t>Koogan</a:t>
            </a:r>
            <a:r>
              <a:rPr lang="pt-BR" dirty="0" smtClean="0"/>
              <a:t>, 3ª edição, 2009</a:t>
            </a:r>
            <a:r>
              <a:rPr lang="pt-BR" b="1" dirty="0" smtClean="0"/>
              <a:t> </a:t>
            </a:r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DÚVIDAS??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Obrigada pela atenção.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715048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924"/>
          </a:xfrm>
        </p:spPr>
        <p:txBody>
          <a:bodyPr/>
          <a:lstStyle/>
          <a:p>
            <a:r>
              <a:rPr lang="pt-BR" dirty="0" smtClean="0"/>
              <a:t>Farmacologia colinérgica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572008"/>
            <a:ext cx="8229600" cy="1554155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Roteiro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Transmissão colinérgica na periferia e modo pelos quais os fármacos a afetam;</a:t>
            </a:r>
          </a:p>
          <a:p>
            <a:r>
              <a:rPr lang="pt-BR" dirty="0" smtClean="0"/>
              <a:t>Tipos de receptores de acetilcolina(</a:t>
            </a:r>
            <a:r>
              <a:rPr lang="pt-BR" dirty="0" err="1" smtClean="0"/>
              <a:t>ACh</a:t>
            </a:r>
            <a:r>
              <a:rPr lang="pt-BR" dirty="0" smtClean="0"/>
              <a:t>), suas funções, sua síntese e liberação;</a:t>
            </a:r>
          </a:p>
          <a:p>
            <a:r>
              <a:rPr lang="pt-BR" dirty="0" smtClean="0"/>
              <a:t>Fármacos que agem sobre os receptores de </a:t>
            </a:r>
            <a:r>
              <a:rPr lang="pt-BR" dirty="0" err="1" smtClean="0"/>
              <a:t>Ach</a:t>
            </a:r>
            <a:endParaRPr lang="pt-BR" dirty="0" smtClean="0"/>
          </a:p>
          <a:p>
            <a:r>
              <a:rPr lang="pt-BR" dirty="0" smtClean="0"/>
              <a:t>Mecanismos colinérgicos do sistema nervoso central e sua importância para a demência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Ações </a:t>
            </a:r>
            <a:r>
              <a:rPr lang="pt-BR" dirty="0" err="1" smtClean="0"/>
              <a:t>Muscarínicas</a:t>
            </a:r>
            <a:r>
              <a:rPr lang="pt-BR" dirty="0" smtClean="0"/>
              <a:t> e Nicotínicas da Acetilcolina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As ações </a:t>
            </a:r>
            <a:r>
              <a:rPr lang="pt-BR" dirty="0" err="1" smtClean="0"/>
              <a:t>muscarínicas</a:t>
            </a:r>
            <a:r>
              <a:rPr lang="pt-BR" dirty="0" smtClean="0"/>
              <a:t> assemelham-se muito aos efeitos da estimulação parassimpática</a:t>
            </a:r>
          </a:p>
          <a:p>
            <a:r>
              <a:rPr lang="pt-BR" dirty="0" smtClean="0"/>
              <a:t>Após bloqueio dos efeitos </a:t>
            </a:r>
            <a:r>
              <a:rPr lang="pt-BR" dirty="0" err="1" smtClean="0"/>
              <a:t>muscarínicos</a:t>
            </a:r>
            <a:r>
              <a:rPr lang="pt-BR" dirty="0" smtClean="0"/>
              <a:t> pela atropina, doses maiores de </a:t>
            </a:r>
            <a:r>
              <a:rPr lang="pt-BR" dirty="0" err="1" smtClean="0"/>
              <a:t>Ach</a:t>
            </a:r>
            <a:r>
              <a:rPr lang="pt-BR" dirty="0" smtClean="0"/>
              <a:t> produzem efeitos de nicotina, que incluem:</a:t>
            </a:r>
          </a:p>
          <a:p>
            <a:pPr>
              <a:buNone/>
            </a:pPr>
            <a:r>
              <a:rPr lang="pt-BR" dirty="0" smtClean="0"/>
              <a:t>-a estimulação de todos os gânglios autônomos;</a:t>
            </a:r>
          </a:p>
          <a:p>
            <a:pPr>
              <a:buNone/>
            </a:pPr>
            <a:r>
              <a:rPr lang="pt-BR" dirty="0" smtClean="0"/>
              <a:t>-a estimulação da musculatura voluntária;</a:t>
            </a:r>
          </a:p>
          <a:p>
            <a:pPr>
              <a:buNone/>
            </a:pPr>
            <a:r>
              <a:rPr lang="pt-BR" dirty="0" smtClean="0"/>
              <a:t>-a secreção de </a:t>
            </a:r>
            <a:r>
              <a:rPr lang="pt-BR" dirty="0" err="1" smtClean="0"/>
              <a:t>epinefrina</a:t>
            </a:r>
            <a:r>
              <a:rPr lang="pt-BR" dirty="0" smtClean="0"/>
              <a:t> pela medula das </a:t>
            </a:r>
            <a:r>
              <a:rPr lang="pt-BR" dirty="0" err="1" smtClean="0"/>
              <a:t>suprarrenais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r>
              <a:rPr lang="pt-BR" dirty="0" smtClean="0"/>
              <a:t>Experimento de </a:t>
            </a:r>
            <a:r>
              <a:rPr lang="pt-BR" dirty="0" err="1" smtClean="0"/>
              <a:t>Dale</a:t>
            </a:r>
            <a:endParaRPr lang="pt-BR" dirty="0"/>
          </a:p>
        </p:txBody>
      </p:sp>
      <p:pic>
        <p:nvPicPr>
          <p:cNvPr id="5" name="Espaço Reservado para Conteúdo 4" descr="foto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003256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Conclusão do experimento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900634"/>
          </a:xfrm>
        </p:spPr>
        <p:txBody>
          <a:bodyPr>
            <a:normAutofit fontScale="92500"/>
          </a:bodyPr>
          <a:lstStyle/>
          <a:p>
            <a:r>
              <a:rPr lang="pt-BR" dirty="0" smtClean="0"/>
              <a:t>Doses pequenas e médias de </a:t>
            </a:r>
            <a:r>
              <a:rPr lang="pt-BR" dirty="0" err="1" smtClean="0"/>
              <a:t>ACh</a:t>
            </a:r>
            <a:r>
              <a:rPr lang="pt-BR" dirty="0" smtClean="0"/>
              <a:t> produzem uma queda transitória da pressão arterial por </a:t>
            </a:r>
            <a:r>
              <a:rPr lang="pt-BR" dirty="0" err="1" smtClean="0"/>
              <a:t>vasodilatação</a:t>
            </a:r>
            <a:r>
              <a:rPr lang="pt-BR" dirty="0" smtClean="0"/>
              <a:t> arteriolar e redução da FC(efeitos </a:t>
            </a:r>
            <a:r>
              <a:rPr lang="pt-BR" dirty="0" err="1" smtClean="0"/>
              <a:t>muscarínicos</a:t>
            </a:r>
            <a:r>
              <a:rPr lang="pt-BR" dirty="0" smtClean="0"/>
              <a:t> que são abolidos pela atropina)</a:t>
            </a:r>
          </a:p>
          <a:p>
            <a:r>
              <a:rPr lang="pt-BR" dirty="0" smtClean="0"/>
              <a:t>Uma dose grande de </a:t>
            </a:r>
            <a:r>
              <a:rPr lang="pt-BR" dirty="0" err="1" smtClean="0"/>
              <a:t>ACh</a:t>
            </a:r>
            <a:r>
              <a:rPr lang="pt-BR" dirty="0" smtClean="0"/>
              <a:t>, administrada após atropina, produz efeitos nicotínicos: uma elevação inicial da pressão arterial, decorrente da estimulação dos gânglios simpáticos e </a:t>
            </a:r>
            <a:r>
              <a:rPr lang="pt-BR" dirty="0" err="1" smtClean="0"/>
              <a:t>consequente</a:t>
            </a:r>
            <a:r>
              <a:rPr lang="pt-BR" dirty="0" smtClean="0"/>
              <a:t> </a:t>
            </a:r>
            <a:r>
              <a:rPr lang="pt-BR" dirty="0" err="1" smtClean="0"/>
              <a:t>vasocontrição</a:t>
            </a:r>
            <a:r>
              <a:rPr lang="pt-BR" dirty="0" smtClean="0"/>
              <a:t>, e uma segunda elevação dessa pressão, resultante da secreção de </a:t>
            </a:r>
            <a:r>
              <a:rPr lang="pt-BR" dirty="0" err="1" smtClean="0"/>
              <a:t>epinefrina</a:t>
            </a:r>
            <a:r>
              <a:rPr lang="pt-BR" dirty="0"/>
              <a:t>.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Funções fisiológicas da </a:t>
            </a:r>
            <a:r>
              <a:rPr lang="pt-BR" dirty="0" err="1" smtClean="0"/>
              <a:t>ACh</a:t>
            </a:r>
            <a:r>
              <a:rPr lang="pt-BR" dirty="0" smtClean="0"/>
              <a:t> no organismo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 smtClean="0"/>
              <a:t>Ações </a:t>
            </a:r>
            <a:r>
              <a:rPr lang="pt-BR" dirty="0" err="1" smtClean="0"/>
              <a:t>muscarínicas</a:t>
            </a:r>
            <a:r>
              <a:rPr lang="pt-BR" dirty="0" smtClean="0"/>
              <a:t>: correspondem àquelas da </a:t>
            </a:r>
            <a:r>
              <a:rPr lang="pt-BR" dirty="0" err="1" smtClean="0"/>
              <a:t>ACh</a:t>
            </a:r>
            <a:r>
              <a:rPr lang="pt-BR" dirty="0" smtClean="0"/>
              <a:t> liberada nas terminações nervosas pós ganglionares parassimpáticas, com suas exceções importantes: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 </a:t>
            </a:r>
            <a:r>
              <a:rPr lang="pt-BR" dirty="0" err="1" smtClean="0"/>
              <a:t>ACh</a:t>
            </a:r>
            <a:r>
              <a:rPr lang="pt-BR" dirty="0" smtClean="0"/>
              <a:t> provoca </a:t>
            </a:r>
            <a:r>
              <a:rPr lang="pt-BR" dirty="0" err="1" smtClean="0"/>
              <a:t>vasodilatação</a:t>
            </a:r>
            <a:r>
              <a:rPr lang="pt-BR" dirty="0" smtClean="0"/>
              <a:t> generalizada, embora a maioria dos vasos não possua receptores parassimpáticos.Este é um efeito indireto: a </a:t>
            </a:r>
            <a:r>
              <a:rPr lang="pt-BR" dirty="0" err="1" smtClean="0"/>
              <a:t>ACh</a:t>
            </a:r>
            <a:r>
              <a:rPr lang="pt-BR" dirty="0"/>
              <a:t> </a:t>
            </a:r>
            <a:r>
              <a:rPr lang="pt-BR" dirty="0" smtClean="0"/>
              <a:t>age sobre as </a:t>
            </a:r>
            <a:r>
              <a:rPr lang="pt-BR" dirty="0" err="1" smtClean="0"/>
              <a:t>celulas</a:t>
            </a:r>
            <a:r>
              <a:rPr lang="pt-BR" dirty="0" smtClean="0"/>
              <a:t> endoteliais dos vasos promovendo liberação de NO, que relaxa o músculo liso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 </a:t>
            </a:r>
            <a:r>
              <a:rPr lang="pt-BR" dirty="0" err="1" smtClean="0"/>
              <a:t>ACh</a:t>
            </a:r>
            <a:r>
              <a:rPr lang="pt-BR" dirty="0" smtClean="0"/>
              <a:t> provoca secreção das glândulas sudoríparas, que são inervadas por fibras colinérgicas do sistema nervoso simpático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8371" name="Picture 3" descr="C:\Users\Gabriela Riva\Pictures\farmaco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2" y="-285776"/>
            <a:ext cx="9043516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Receptores de Acetilcolina:</a:t>
            </a:r>
            <a:br>
              <a:rPr lang="pt-BR" dirty="0" smtClean="0"/>
            </a:br>
            <a:r>
              <a:rPr lang="pt-BR" dirty="0" smtClean="0"/>
              <a:t>Receptores nicotínicos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Podem ser divididos em 3 classes principais: musculares, ganglionares e do SNC</a:t>
            </a:r>
          </a:p>
          <a:p>
            <a:pPr>
              <a:buNone/>
            </a:pPr>
            <a:r>
              <a:rPr lang="pt-BR" dirty="0" smtClean="0"/>
              <a:t>-receptores musculares: confinados à junção neuromuscular esquelética;</a:t>
            </a:r>
          </a:p>
          <a:p>
            <a:pPr>
              <a:buNone/>
            </a:pPr>
            <a:r>
              <a:rPr lang="pt-BR" dirty="0" smtClean="0"/>
              <a:t>-receptores ganglionares: responsáveis pela transmissão nos gânglios simpáticos e parassimpáticos</a:t>
            </a:r>
          </a:p>
          <a:p>
            <a:pPr>
              <a:buNone/>
            </a:pPr>
            <a:r>
              <a:rPr lang="pt-BR" dirty="0" smtClean="0"/>
              <a:t>-receptores do SNC: espalhados pelo cérebro e são heterogêneos com respeito à sua composição molecular e à localização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472" y="1928802"/>
            <a:ext cx="8229600" cy="2582858"/>
          </a:xfrm>
        </p:spPr>
        <p:txBody>
          <a:bodyPr>
            <a:normAutofit/>
          </a:bodyPr>
          <a:lstStyle/>
          <a:p>
            <a:r>
              <a:rPr lang="pt-BR" smtClean="0"/>
              <a:t>Fisiologia do Sistema Nervoso Autônomo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572008"/>
            <a:ext cx="8229600" cy="1554155"/>
          </a:xfrm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TABELA PAG 152</a:t>
            </a:r>
            <a:endParaRPr lang="pt-BR" dirty="0"/>
          </a:p>
        </p:txBody>
      </p:sp>
      <p:pic>
        <p:nvPicPr>
          <p:cNvPr id="4" name="Imagem 3" descr="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Receptores de Acetilcolina:</a:t>
            </a:r>
            <a:br>
              <a:rPr lang="pt-BR" dirty="0" smtClean="0"/>
            </a:br>
            <a:r>
              <a:rPr lang="pt-BR" dirty="0" smtClean="0"/>
              <a:t>Receptores </a:t>
            </a:r>
            <a:r>
              <a:rPr lang="pt-BR" dirty="0" err="1" smtClean="0"/>
              <a:t>muscarínicos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829196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São típicos receptores acoplados à proteína G, e são conhecidos cinco subtipos moleculares(M1-M5)</a:t>
            </a:r>
          </a:p>
          <a:p>
            <a:r>
              <a:rPr lang="pt-BR" dirty="0" smtClean="0"/>
              <a:t>Os subtipos com numeração ímpar(M1,M3 e M5) acoplam-se à proteína </a:t>
            </a:r>
            <a:r>
              <a:rPr lang="pt-BR" dirty="0" err="1" smtClean="0"/>
              <a:t>Gq</a:t>
            </a:r>
            <a:r>
              <a:rPr lang="pt-BR" dirty="0" smtClean="0"/>
              <a:t> para ativar a via fosfatos de </a:t>
            </a:r>
            <a:r>
              <a:rPr lang="pt-BR" dirty="0" err="1" smtClean="0"/>
              <a:t>inusitol</a:t>
            </a:r>
            <a:endParaRPr lang="pt-BR" dirty="0" smtClean="0"/>
          </a:p>
          <a:p>
            <a:r>
              <a:rPr lang="pt-BR" dirty="0" smtClean="0"/>
              <a:t>Os subtipos com numeração par(M2 e M4) agem por meio da proteína </a:t>
            </a:r>
            <a:r>
              <a:rPr lang="pt-BR" dirty="0" err="1" smtClean="0"/>
              <a:t>Gi</a:t>
            </a:r>
            <a:r>
              <a:rPr lang="pt-BR" dirty="0"/>
              <a:t> </a:t>
            </a:r>
            <a:r>
              <a:rPr lang="pt-BR" dirty="0" smtClean="0"/>
              <a:t>inibindo a </a:t>
            </a:r>
            <a:r>
              <a:rPr lang="pt-BR" dirty="0" err="1" smtClean="0"/>
              <a:t>adenilil-ciclase</a:t>
            </a:r>
            <a:r>
              <a:rPr lang="pt-BR" dirty="0" smtClean="0"/>
              <a:t> reduzindo assim o </a:t>
            </a:r>
            <a:r>
              <a:rPr lang="pt-BR" dirty="0" err="1" smtClean="0"/>
              <a:t>AMPc</a:t>
            </a:r>
            <a:r>
              <a:rPr lang="pt-BR" dirty="0" smtClean="0"/>
              <a:t> intracelular.</a:t>
            </a:r>
          </a:p>
          <a:p>
            <a:r>
              <a:rPr lang="pt-BR" dirty="0" smtClean="0"/>
              <a:t>Ambos os grupos ativam a via das MAP </a:t>
            </a:r>
            <a:endParaRPr lang="pt-BR" dirty="0" smtClean="0"/>
          </a:p>
          <a:p>
            <a:r>
              <a:rPr lang="pt-BR" dirty="0" err="1" smtClean="0"/>
              <a:t>quinases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53966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5572164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Os receptores </a:t>
            </a:r>
            <a:r>
              <a:rPr lang="pt-BR" dirty="0" err="1" smtClean="0"/>
              <a:t>muscarínicos</a:t>
            </a:r>
            <a:r>
              <a:rPr lang="pt-BR" dirty="0" smtClean="0"/>
              <a:t> estão acoplados à proteína G e produzem:</a:t>
            </a:r>
          </a:p>
          <a:p>
            <a:pPr>
              <a:buNone/>
            </a:pPr>
            <a:r>
              <a:rPr lang="pt-BR" dirty="0" smtClean="0"/>
              <a:t>-a ativação da </a:t>
            </a:r>
            <a:r>
              <a:rPr lang="pt-BR" dirty="0" err="1" smtClean="0"/>
              <a:t>fosfolipase</a:t>
            </a:r>
            <a:r>
              <a:rPr lang="pt-BR" dirty="0" smtClean="0"/>
              <a:t> C(e,  </a:t>
            </a:r>
            <a:r>
              <a:rPr lang="pt-BR" dirty="0" err="1" smtClean="0"/>
              <a:t>consequentemente</a:t>
            </a:r>
            <a:r>
              <a:rPr lang="pt-BR" dirty="0" smtClean="0"/>
              <a:t>, a formação do trifosfato de </a:t>
            </a:r>
            <a:r>
              <a:rPr lang="pt-BR" dirty="0" err="1" smtClean="0"/>
              <a:t>inusitol</a:t>
            </a:r>
            <a:r>
              <a:rPr lang="pt-BR" dirty="0" smtClean="0"/>
              <a:t> e </a:t>
            </a:r>
            <a:r>
              <a:rPr lang="pt-BR" dirty="0" err="1" smtClean="0"/>
              <a:t>diacilglicerol</a:t>
            </a:r>
            <a:r>
              <a:rPr lang="pt-BR" dirty="0" smtClean="0"/>
              <a:t> como segundos mensageiros)</a:t>
            </a:r>
          </a:p>
          <a:p>
            <a:pPr>
              <a:buNone/>
            </a:pPr>
            <a:r>
              <a:rPr lang="pt-BR" dirty="0" smtClean="0"/>
              <a:t>-a inibição da </a:t>
            </a:r>
            <a:r>
              <a:rPr lang="pt-BR" dirty="0" err="1" smtClean="0"/>
              <a:t>adenilil-ciclase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-a ativação dos canais de potássio ou a inibição dos canais de cálcio</a:t>
            </a:r>
          </a:p>
          <a:p>
            <a:r>
              <a:rPr lang="pt-BR" dirty="0" smtClean="0"/>
              <a:t>Todos os receptores </a:t>
            </a:r>
            <a:r>
              <a:rPr lang="pt-BR" dirty="0" err="1" smtClean="0"/>
              <a:t>muscarínicos</a:t>
            </a:r>
            <a:r>
              <a:rPr lang="pt-BR" dirty="0" smtClean="0"/>
              <a:t> são ativados pela acetilcolina e bloqueados pela atropina. Há também </a:t>
            </a:r>
            <a:r>
              <a:rPr lang="pt-BR" dirty="0" err="1" smtClean="0"/>
              <a:t>agonistas</a:t>
            </a:r>
            <a:r>
              <a:rPr lang="pt-BR" dirty="0" smtClean="0"/>
              <a:t> e antagonistas seletivos para cada subtipo.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715024"/>
            <a:ext cx="1142976" cy="114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TABELA PAG 153</a:t>
            </a:r>
            <a:endParaRPr lang="pt-BR" dirty="0"/>
          </a:p>
        </p:txBody>
      </p:sp>
      <p:pic>
        <p:nvPicPr>
          <p:cNvPr id="4" name="Imagem 3" descr="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0"/>
            <a:ext cx="707233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Fisiologia da transmissão colinérgica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A síntese de acetilcolina requer:</a:t>
            </a:r>
          </a:p>
          <a:p>
            <a:pPr>
              <a:buNone/>
            </a:pPr>
            <a:r>
              <a:rPr lang="pt-BR" dirty="0" smtClean="0"/>
              <a:t>-colina, que penetra no neurônio com o auxílio de transportadores;</a:t>
            </a:r>
          </a:p>
          <a:p>
            <a:pPr>
              <a:buNone/>
            </a:pPr>
            <a:r>
              <a:rPr lang="pt-BR" dirty="0" smtClean="0"/>
              <a:t>-a </a:t>
            </a:r>
            <a:r>
              <a:rPr lang="pt-BR" dirty="0" err="1" smtClean="0"/>
              <a:t>acetilação</a:t>
            </a:r>
            <a:r>
              <a:rPr lang="pt-BR" dirty="0" smtClean="0"/>
              <a:t> da colina, que utiliza a </a:t>
            </a:r>
            <a:r>
              <a:rPr lang="pt-BR" dirty="0" err="1" smtClean="0"/>
              <a:t>acetil-coenzima</a:t>
            </a:r>
            <a:r>
              <a:rPr lang="pt-BR" dirty="0" smtClean="0"/>
              <a:t> A como fonte de grupos </a:t>
            </a:r>
            <a:r>
              <a:rPr lang="pt-BR" dirty="0" err="1" smtClean="0"/>
              <a:t>acetil</a:t>
            </a:r>
            <a:r>
              <a:rPr lang="pt-BR" dirty="0" smtClean="0"/>
              <a:t> e envolve a colina </a:t>
            </a:r>
            <a:r>
              <a:rPr lang="pt-BR" dirty="0" err="1" smtClean="0"/>
              <a:t>acetil-transferase</a:t>
            </a:r>
            <a:r>
              <a:rPr lang="pt-BR" dirty="0" smtClean="0"/>
              <a:t>, uma enzima </a:t>
            </a:r>
            <a:r>
              <a:rPr lang="pt-BR" dirty="0" err="1" smtClean="0"/>
              <a:t>citosólica</a:t>
            </a:r>
            <a:r>
              <a:rPr lang="pt-BR" dirty="0" smtClean="0"/>
              <a:t> encontrada apenas em neurônios colinérgicos.</a:t>
            </a:r>
          </a:p>
          <a:p>
            <a:pPr>
              <a:buNone/>
            </a:pPr>
            <a:r>
              <a:rPr lang="pt-BR" dirty="0" smtClean="0"/>
              <a:t>A </a:t>
            </a:r>
            <a:r>
              <a:rPr lang="pt-BR" dirty="0" err="1" smtClean="0"/>
              <a:t>ACh</a:t>
            </a:r>
            <a:r>
              <a:rPr lang="pt-BR" dirty="0"/>
              <a:t> </a:t>
            </a:r>
            <a:r>
              <a:rPr lang="pt-BR" dirty="0" smtClean="0"/>
              <a:t>é armazenada em concentrações elevadas no interior de vesículas sinápticas, e sua entrada nessas </a:t>
            </a:r>
            <a:r>
              <a:rPr lang="pt-BR" dirty="0" err="1" smtClean="0"/>
              <a:t>vesiculas</a:t>
            </a:r>
            <a:r>
              <a:rPr lang="pt-BR" dirty="0" smtClean="0"/>
              <a:t> é feita por intermédio de transportadores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flipV="1">
            <a:off x="500034" y="142852"/>
            <a:ext cx="8229600" cy="71438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786478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A liberação de </a:t>
            </a:r>
            <a:r>
              <a:rPr lang="pt-BR" dirty="0" err="1" smtClean="0"/>
              <a:t>ACh</a:t>
            </a:r>
            <a:r>
              <a:rPr lang="pt-BR" dirty="0" smtClean="0"/>
              <a:t> ocorre por </a:t>
            </a:r>
            <a:r>
              <a:rPr lang="pt-BR" dirty="0" err="1" smtClean="0"/>
              <a:t>exocitose</a:t>
            </a:r>
            <a:r>
              <a:rPr lang="pt-BR" dirty="0" smtClean="0"/>
              <a:t> mediada por Ca2+. Na junção neuromuscular, um impulso nervoso pré-sináptico libera de 100 a 500 vesículas</a:t>
            </a:r>
          </a:p>
          <a:p>
            <a:r>
              <a:rPr lang="pt-BR" dirty="0" smtClean="0"/>
              <a:t>Na junção neuromuscular, a </a:t>
            </a:r>
            <a:r>
              <a:rPr lang="pt-BR" dirty="0" err="1" smtClean="0"/>
              <a:t>ACh</a:t>
            </a:r>
            <a:r>
              <a:rPr lang="pt-BR" dirty="0"/>
              <a:t> </a:t>
            </a:r>
            <a:r>
              <a:rPr lang="pt-BR" dirty="0" smtClean="0"/>
              <a:t>age sobre receptores nicotínicos promovendo abertura de canais de cátions. A abertura desses canais produz uma rápida despolarização, que normalmente dá inicio a um potencial de ação na fibra muscular. A transmissão em outras sinapses colinérgicas “rápidas”(exemplo: ganglionares) é semelhante.</a:t>
            </a:r>
          </a:p>
          <a:p>
            <a:r>
              <a:rPr lang="pt-BR" dirty="0" smtClean="0"/>
              <a:t>Nas sinapses colinérgicas “rápidas”, a </a:t>
            </a:r>
            <a:r>
              <a:rPr lang="pt-BR" dirty="0" err="1" smtClean="0"/>
              <a:t>ACh</a:t>
            </a:r>
            <a:r>
              <a:rPr lang="pt-BR" dirty="0" smtClean="0"/>
              <a:t> é hidrolisada dentro de aproximadamente 1 minuto pela </a:t>
            </a:r>
            <a:r>
              <a:rPr lang="pt-BR" dirty="0" err="1" smtClean="0"/>
              <a:t>acetilcolinesterase</a:t>
            </a:r>
            <a:r>
              <a:rPr lang="pt-BR" dirty="0" smtClean="0"/>
              <a:t>, por essa razão, um potencial de ação pré sináptico produz apenas um potencial de ação pós sináptico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7346" name="Picture 2" descr="C:\Users\Gabriela Riva\Pictures\farmaco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683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 fontScale="92500"/>
          </a:bodyPr>
          <a:lstStyle/>
          <a:p>
            <a:r>
              <a:rPr lang="pt-BR" dirty="0" smtClean="0"/>
              <a:t>A transmissão mediada por receptores </a:t>
            </a:r>
            <a:r>
              <a:rPr lang="pt-BR" dirty="0" err="1" smtClean="0"/>
              <a:t>muscarínicos</a:t>
            </a:r>
            <a:r>
              <a:rPr lang="pt-BR" dirty="0" smtClean="0"/>
              <a:t> é muito mais lenta, e as estruturas sinápticas não estão bem definidas. Em muitas situações, a </a:t>
            </a:r>
            <a:r>
              <a:rPr lang="pt-BR" dirty="0" err="1" smtClean="0"/>
              <a:t>ACh</a:t>
            </a:r>
            <a:r>
              <a:rPr lang="pt-BR" dirty="0" smtClean="0"/>
              <a:t> atua como um modulador em vez de agir como um transmissor direto.</a:t>
            </a:r>
          </a:p>
          <a:p>
            <a:r>
              <a:rPr lang="pt-BR" dirty="0" smtClean="0"/>
              <a:t>Principais mecanismos do bloqueio farmacológico: inibição da captação de colina, inibição da liberação de </a:t>
            </a:r>
            <a:r>
              <a:rPr lang="pt-BR" dirty="0" err="1" smtClean="0"/>
              <a:t>ACh</a:t>
            </a:r>
            <a:r>
              <a:rPr lang="pt-BR" dirty="0" smtClean="0"/>
              <a:t>, bloqueio dos receptores pós sinápticos ou dos canais iônicos e despolarização pós sináptica persistente.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8671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52334"/>
            <a:ext cx="7848872" cy="611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7383"/>
            <a:ext cx="8964487" cy="691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Efeitos de fármacos sobre a transmissão colinérgica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7649" name="Picture 1" descr="C:\Users\Gabriela Riva\Pictures\farmaco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"/>
            <a:ext cx="9144000" cy="6848475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Agonistas</a:t>
            </a:r>
            <a:r>
              <a:rPr lang="pt-BR" dirty="0" smtClean="0"/>
              <a:t> </a:t>
            </a:r>
            <a:r>
              <a:rPr lang="pt-BR" dirty="0" err="1" smtClean="0"/>
              <a:t>muscarínicos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denominados </a:t>
            </a:r>
            <a:r>
              <a:rPr lang="pt-BR" dirty="0" err="1" smtClean="0">
                <a:solidFill>
                  <a:srgbClr val="FF0000"/>
                </a:solidFill>
              </a:rPr>
              <a:t>parassimpatomiméticos</a:t>
            </a:r>
            <a:endParaRPr lang="pt-BR" dirty="0" smtClean="0">
              <a:solidFill>
                <a:srgbClr val="FF0000"/>
              </a:solidFill>
            </a:endParaRPr>
          </a:p>
          <a:p>
            <a:r>
              <a:rPr lang="pt-BR" dirty="0" smtClean="0"/>
              <a:t>atualmente </a:t>
            </a:r>
            <a:r>
              <a:rPr lang="pt-BR" dirty="0" smtClean="0"/>
              <a:t>apenas o </a:t>
            </a:r>
            <a:r>
              <a:rPr lang="pt-BR" dirty="0" err="1" smtClean="0"/>
              <a:t>betanecol</a:t>
            </a:r>
            <a:r>
              <a:rPr lang="pt-BR" dirty="0" smtClean="0"/>
              <a:t>, a </a:t>
            </a:r>
            <a:r>
              <a:rPr lang="pt-BR" dirty="0" err="1" smtClean="0"/>
              <a:t>pilocarpina</a:t>
            </a:r>
            <a:r>
              <a:rPr lang="pt-BR" dirty="0" smtClean="0"/>
              <a:t> e a </a:t>
            </a:r>
            <a:r>
              <a:rPr lang="pt-BR" dirty="0" err="1" smtClean="0"/>
              <a:t>cevimelina</a:t>
            </a:r>
            <a:r>
              <a:rPr lang="pt-BR" dirty="0" smtClean="0"/>
              <a:t> são utilizados na prática clínica</a:t>
            </a:r>
          </a:p>
          <a:p>
            <a:r>
              <a:rPr lang="pt-BR" dirty="0" smtClean="0"/>
              <a:t>Os principais efeitos são </a:t>
            </a:r>
            <a:r>
              <a:rPr lang="pt-BR" dirty="0" err="1" smtClean="0">
                <a:solidFill>
                  <a:srgbClr val="FF0000"/>
                </a:solidFill>
              </a:rPr>
              <a:t>bradicardia</a:t>
            </a:r>
            <a:r>
              <a:rPr lang="pt-BR" dirty="0" smtClean="0"/>
              <a:t> e </a:t>
            </a:r>
            <a:r>
              <a:rPr lang="pt-BR" dirty="0" err="1" smtClean="0">
                <a:solidFill>
                  <a:srgbClr val="FF0000"/>
                </a:solidFill>
              </a:rPr>
              <a:t>vasodilatação</a:t>
            </a:r>
            <a:r>
              <a:rPr lang="pt-BR" dirty="0" smtClean="0"/>
              <a:t>, que provocam </a:t>
            </a:r>
            <a:r>
              <a:rPr lang="pt-BR" dirty="0" smtClean="0">
                <a:solidFill>
                  <a:srgbClr val="FF0000"/>
                </a:solidFill>
              </a:rPr>
              <a:t>queda da PA</a:t>
            </a:r>
            <a:r>
              <a:rPr lang="pt-BR" dirty="0" smtClean="0"/>
              <a:t>; </a:t>
            </a:r>
            <a:r>
              <a:rPr lang="pt-BR" dirty="0" smtClean="0">
                <a:solidFill>
                  <a:srgbClr val="FF0000"/>
                </a:solidFill>
              </a:rPr>
              <a:t>contração da musculatura lisa das vísceras</a:t>
            </a:r>
            <a:r>
              <a:rPr lang="pt-BR" dirty="0" smtClean="0"/>
              <a:t>(intestino, bexiga, brônquios,</a:t>
            </a:r>
            <a:r>
              <a:rPr lang="pt-BR" dirty="0" err="1" smtClean="0"/>
              <a:t>etc</a:t>
            </a:r>
            <a:r>
              <a:rPr lang="pt-BR" dirty="0" smtClean="0"/>
              <a:t>);</a:t>
            </a:r>
            <a:r>
              <a:rPr lang="pt-BR" dirty="0" smtClean="0">
                <a:solidFill>
                  <a:srgbClr val="FF0000"/>
                </a:solidFill>
              </a:rPr>
              <a:t>secreções exócrinas</a:t>
            </a:r>
            <a:r>
              <a:rPr lang="pt-BR" dirty="0" smtClean="0"/>
              <a:t>, </a:t>
            </a:r>
            <a:r>
              <a:rPr lang="pt-BR" dirty="0" smtClean="0">
                <a:solidFill>
                  <a:srgbClr val="FF0000"/>
                </a:solidFill>
              </a:rPr>
              <a:t>constrição </a:t>
            </a:r>
            <a:r>
              <a:rPr lang="pt-BR" dirty="0" smtClean="0">
                <a:solidFill>
                  <a:srgbClr val="FF0000"/>
                </a:solidFill>
              </a:rPr>
              <a:t>da pupila</a:t>
            </a:r>
            <a:r>
              <a:rPr lang="pt-BR" dirty="0" smtClean="0"/>
              <a:t> e </a:t>
            </a:r>
            <a:r>
              <a:rPr lang="pt-BR" dirty="0" smtClean="0">
                <a:solidFill>
                  <a:srgbClr val="FF0000"/>
                </a:solidFill>
              </a:rPr>
              <a:t>contração do músculo ciliar</a:t>
            </a:r>
            <a:r>
              <a:rPr lang="pt-BR" dirty="0" smtClean="0"/>
              <a:t>, que provocam diminuição da pressão </a:t>
            </a:r>
            <a:r>
              <a:rPr lang="pt-BR" dirty="0" err="1" smtClean="0"/>
              <a:t>intraocular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7890" name="Picture 2" descr="http://images.slideplayer.com.br/12/4083343/slides/slide_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572560" cy="642942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9394" name="Picture 2" descr="C:\Users\Gabriela Riva\Pictures\farmaco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31" y="0"/>
            <a:ext cx="9080938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0418" name="Picture 2" descr="C:\Users\Gabriela Riva\Pictures\farmaco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"/>
            <a:ext cx="9144000" cy="6848475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9909"/>
            <a:ext cx="9144000" cy="623818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pic>
        <p:nvPicPr>
          <p:cNvPr id="14337" name="Picture 1" descr="C:\Users\Gabriela Riva\Pictures\farmaco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827" y="857250"/>
            <a:ext cx="7074345" cy="5268913"/>
          </a:xfrm>
          <a:prstGeom prst="rect">
            <a:avLst/>
          </a:prstGeom>
          <a:noFill/>
        </p:spPr>
      </p:pic>
      <p:pic>
        <p:nvPicPr>
          <p:cNvPr id="14338" name="Picture 2" descr="C:\Users\Gabriela Riva\Pictures\farmaco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2"/>
            <a:ext cx="9144000" cy="6810375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42" name="Picture 2" descr="C:\Users\Gabriela Riva\Pictures\farmaco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31" y="0"/>
            <a:ext cx="9080938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2466" name="Picture 2" descr="C:\Users\Gabriela Riva\Pictures\farmaco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0"/>
            <a:ext cx="9068430" cy="6858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525963"/>
          </a:xfrm>
        </p:spPr>
        <p:txBody>
          <a:bodyPr/>
          <a:lstStyle/>
          <a:p>
            <a:r>
              <a:rPr lang="pt-BR" dirty="0" smtClean="0"/>
              <a:t>Constituído por nervos motores que conduzem impulsos do sistema nervoso central à musculatura lisa de órgãos viscerais, músculo cardíaco e glândulas.</a:t>
            </a:r>
          </a:p>
          <a:p>
            <a:r>
              <a:rPr lang="pt-BR" dirty="0" smtClean="0"/>
              <a:t>Realiza o controle da digestão, sist. Cardiovascular, excretor e endócrino.</a:t>
            </a:r>
          </a:p>
          <a:p>
            <a:r>
              <a:rPr lang="pt-BR" dirty="0" smtClean="0"/>
              <a:t>SNP autônomo possuem 2 tipos de neurônios: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5000636"/>
            <a:ext cx="59721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Efeitos colaterais </a:t>
            </a:r>
            <a:r>
              <a:rPr lang="pt-BR" dirty="0" err="1" smtClean="0"/>
              <a:t>agonistas</a:t>
            </a:r>
            <a:r>
              <a:rPr lang="pt-BR" dirty="0" smtClean="0"/>
              <a:t> </a:t>
            </a:r>
            <a:r>
              <a:rPr lang="pt-BR" dirty="0" err="1" smtClean="0"/>
              <a:t>colinergicos</a:t>
            </a:r>
            <a:r>
              <a:rPr lang="pt-BR" dirty="0" smtClean="0"/>
              <a:t>: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err="1" smtClean="0"/>
              <a:t>bradicardia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-diminuição PA</a:t>
            </a:r>
          </a:p>
          <a:p>
            <a:pPr>
              <a:buNone/>
            </a:pPr>
            <a:r>
              <a:rPr lang="pt-BR" dirty="0" smtClean="0"/>
              <a:t>-cólicas do TGI</a:t>
            </a:r>
          </a:p>
          <a:p>
            <a:pPr>
              <a:buNone/>
            </a:pPr>
            <a:r>
              <a:rPr lang="pt-BR" dirty="0" smtClean="0"/>
              <a:t>-aumento secreção glandular</a:t>
            </a:r>
          </a:p>
          <a:p>
            <a:endParaRPr lang="pt-BR" dirty="0"/>
          </a:p>
        </p:txBody>
      </p:sp>
      <p:pic>
        <p:nvPicPr>
          <p:cNvPr id="12289" name="Picture 1" descr="C:\Users\Gabriela Riva\Pictures\farmaco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"/>
            <a:ext cx="9144000" cy="680085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3490" name="Picture 2" descr="C:\Users\Gabriela Riva\Pictures\farmaco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06" y="-24"/>
            <a:ext cx="8957388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Antagonistas </a:t>
            </a:r>
            <a:r>
              <a:rPr lang="pt-BR" dirty="0" err="1" smtClean="0"/>
              <a:t>Muscarínicos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Denominados </a:t>
            </a:r>
            <a:r>
              <a:rPr lang="pt-BR" dirty="0" err="1" smtClean="0">
                <a:solidFill>
                  <a:srgbClr val="FF0000"/>
                </a:solidFill>
              </a:rPr>
              <a:t>parassimpatolíticos</a:t>
            </a:r>
            <a:endParaRPr lang="pt-BR" dirty="0" smtClean="0">
              <a:solidFill>
                <a:srgbClr val="FF0000"/>
              </a:solidFill>
            </a:endParaRPr>
          </a:p>
          <a:p>
            <a:r>
              <a:rPr lang="pt-BR" dirty="0" smtClean="0"/>
              <a:t>São </a:t>
            </a:r>
            <a:r>
              <a:rPr lang="pt-BR" dirty="0" smtClean="0">
                <a:solidFill>
                  <a:srgbClr val="FF0000"/>
                </a:solidFill>
              </a:rPr>
              <a:t>antagonistas competitivos</a:t>
            </a:r>
            <a:r>
              <a:rPr lang="pt-BR" dirty="0" smtClean="0"/>
              <a:t> cujas estruturas </a:t>
            </a:r>
            <a:r>
              <a:rPr lang="pt-BR" dirty="0" err="1" smtClean="0"/>
              <a:t>quimicas</a:t>
            </a:r>
            <a:r>
              <a:rPr lang="pt-BR" dirty="0" smtClean="0"/>
              <a:t> geralmente contem éster e grupos básicos na mesma proporção encontrada na </a:t>
            </a:r>
            <a:r>
              <a:rPr lang="pt-BR" dirty="0" err="1" smtClean="0"/>
              <a:t>Ach</a:t>
            </a:r>
            <a:r>
              <a:rPr lang="pt-BR" dirty="0" smtClean="0"/>
              <a:t>, porém possuem um grupo aromático volumoso no lugar do grupo </a:t>
            </a:r>
            <a:r>
              <a:rPr lang="pt-BR" dirty="0" err="1" smtClean="0"/>
              <a:t>acetil</a:t>
            </a:r>
            <a:r>
              <a:rPr lang="pt-BR" dirty="0" smtClean="0"/>
              <a:t>.</a:t>
            </a:r>
          </a:p>
          <a:p>
            <a:r>
              <a:rPr lang="pt-BR" dirty="0" smtClean="0"/>
              <a:t>2 compostos de ocorrência natural: </a:t>
            </a:r>
            <a:r>
              <a:rPr lang="pt-BR" dirty="0" smtClean="0">
                <a:solidFill>
                  <a:srgbClr val="FF0000"/>
                </a:solidFill>
              </a:rPr>
              <a:t>atropina</a:t>
            </a:r>
            <a:r>
              <a:rPr lang="pt-BR" dirty="0" smtClean="0"/>
              <a:t> e </a:t>
            </a:r>
            <a:r>
              <a:rPr lang="pt-BR" dirty="0" err="1" smtClean="0">
                <a:solidFill>
                  <a:srgbClr val="FF0000"/>
                </a:solidFill>
              </a:rPr>
              <a:t>hioscina</a:t>
            </a:r>
            <a:r>
              <a:rPr lang="pt-BR" dirty="0" smtClean="0"/>
              <a:t>(</a:t>
            </a:r>
            <a:r>
              <a:rPr lang="pt-BR" dirty="0" err="1" smtClean="0"/>
              <a:t>escopolamina</a:t>
            </a:r>
            <a:r>
              <a:rPr lang="pt-BR" dirty="0" smtClean="0"/>
              <a:t>) – </a:t>
            </a:r>
            <a:r>
              <a:rPr lang="pt-BR" dirty="0" err="1" smtClean="0"/>
              <a:t>alcaloides</a:t>
            </a:r>
            <a:r>
              <a:rPr lang="pt-BR" dirty="0" smtClean="0"/>
              <a:t> encontrados em plantas solanáceas(beladona-atropina, </a:t>
            </a:r>
            <a:r>
              <a:rPr lang="pt-BR" dirty="0" err="1" smtClean="0"/>
              <a:t>estramônio-hioscina</a:t>
            </a:r>
            <a:r>
              <a:rPr lang="pt-BR" dirty="0" smtClean="0"/>
              <a:t>).</a:t>
            </a:r>
          </a:p>
          <a:p>
            <a:r>
              <a:rPr lang="pt-BR" dirty="0" smtClean="0"/>
              <a:t>São lipossolúveis, são facilmente absorvidos no intestino e atravessam a barreira </a:t>
            </a:r>
            <a:r>
              <a:rPr lang="pt-BR" dirty="0" err="1" smtClean="0"/>
              <a:t>hematoencefálica</a:t>
            </a:r>
            <a:endParaRPr lang="pt-BR" dirty="0" smtClean="0"/>
          </a:p>
          <a:p>
            <a:r>
              <a:rPr lang="pt-BR" dirty="0" smtClean="0"/>
              <a:t>Outros: </a:t>
            </a:r>
            <a:r>
              <a:rPr lang="pt-BR" dirty="0" err="1" smtClean="0">
                <a:solidFill>
                  <a:srgbClr val="FF0000"/>
                </a:solidFill>
              </a:rPr>
              <a:t>ipratrópio</a:t>
            </a:r>
            <a:r>
              <a:rPr lang="pt-BR" dirty="0" smtClean="0"/>
              <a:t> e </a:t>
            </a:r>
            <a:r>
              <a:rPr lang="pt-BR" dirty="0" err="1" smtClean="0">
                <a:solidFill>
                  <a:srgbClr val="FF0000"/>
                </a:solidFill>
              </a:rPr>
              <a:t>pirenzepina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8850" name="Picture 2" descr="C:\Users\Gabriela Riva\Pictures\farmaco\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1" y="0"/>
            <a:ext cx="9106058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Efeitos dos antagonistas </a:t>
            </a:r>
            <a:r>
              <a:rPr lang="pt-BR" dirty="0" err="1" smtClean="0"/>
              <a:t>muscarínicos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inibição de secreções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taquicardia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dilatação da pupila</a:t>
            </a:r>
            <a:r>
              <a:rPr lang="pt-BR" dirty="0" smtClean="0"/>
              <a:t> e paralisia de acomodação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relaxamento da musculatura lisa</a:t>
            </a:r>
            <a:r>
              <a:rPr lang="pt-BR" dirty="0" smtClean="0"/>
              <a:t>(intestino, brônquios, trato biliar e bexiga)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inibição da secreção gástrica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efeitos sobre SNC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efeito </a:t>
            </a:r>
            <a:r>
              <a:rPr lang="pt-BR" dirty="0" err="1" smtClean="0">
                <a:solidFill>
                  <a:srgbClr val="FF0000"/>
                </a:solidFill>
              </a:rPr>
              <a:t>antiemético</a:t>
            </a:r>
            <a:endParaRPr lang="pt-BR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efeito </a:t>
            </a:r>
            <a:r>
              <a:rPr lang="pt-BR" dirty="0" err="1" smtClean="0">
                <a:solidFill>
                  <a:srgbClr val="FF0000"/>
                </a:solidFill>
              </a:rPr>
              <a:t>antiparksoniano</a:t>
            </a:r>
            <a:r>
              <a:rPr lang="pt-BR" dirty="0" smtClean="0"/>
              <a:t>(principalmente para neutralizar os distúrbios de movimento causados por fármacos </a:t>
            </a:r>
            <a:r>
              <a:rPr lang="pt-BR" dirty="0" err="1" smtClean="0"/>
              <a:t>antipsicóticos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http://images.slideplayer.com.br/12/4083343/slides/slide_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4274" name="Picture 2" descr="http://images.slideplayer.com.br/12/4083343/slides/slide_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0898" name="Picture 2" descr="C:\Users\Gabriela Riva\Pictures\farmaco\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5" y="0"/>
            <a:ext cx="9068430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22" name="Picture 2" descr="C:\Users\Gabriela Riva\Pictures\farmaco\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2946" name="Picture 2" descr="C:\Users\Gabriela Riva\Pictures\farmaco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5" y="24"/>
            <a:ext cx="9118670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SNA diferenças funcionais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102786"/>
            <a:ext cx="8068248" cy="546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5857892"/>
            <a:ext cx="1000100" cy="10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Estimulantes ganglionares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Englobam a </a:t>
            </a:r>
            <a:r>
              <a:rPr lang="pt-BR" dirty="0" smtClean="0">
                <a:solidFill>
                  <a:srgbClr val="FF0000"/>
                </a:solidFill>
              </a:rPr>
              <a:t>nicotina</a:t>
            </a:r>
            <a:r>
              <a:rPr lang="pt-BR" dirty="0" smtClean="0"/>
              <a:t>, o </a:t>
            </a:r>
            <a:r>
              <a:rPr lang="pt-BR" dirty="0" err="1" smtClean="0">
                <a:solidFill>
                  <a:srgbClr val="FF0000"/>
                </a:solidFill>
              </a:rPr>
              <a:t>dimetilfenilpiperazínio</a:t>
            </a:r>
            <a:r>
              <a:rPr lang="pt-BR" dirty="0" smtClean="0">
                <a:solidFill>
                  <a:srgbClr val="FF0000"/>
                </a:solidFill>
              </a:rPr>
              <a:t>(DMPP)</a:t>
            </a:r>
            <a:r>
              <a:rPr lang="pt-BR" dirty="0" smtClean="0"/>
              <a:t>.</a:t>
            </a:r>
          </a:p>
          <a:p>
            <a:r>
              <a:rPr lang="pt-BR" dirty="0" smtClean="0"/>
              <a:t>Tanto os gânglios simpáticos quanto parassimpáticos são estimulados e por isso os efeitos são complexos e incluem taquicardia e aumento da PA; efeitos variáveis sobre a </a:t>
            </a:r>
            <a:r>
              <a:rPr lang="pt-BR" dirty="0" err="1" smtClean="0"/>
              <a:t>motilidade</a:t>
            </a:r>
            <a:r>
              <a:rPr lang="pt-BR" dirty="0" smtClean="0"/>
              <a:t> e as secreções do TGI; aumento das secreções brônquica, salivar e sudorípara.</a:t>
            </a:r>
          </a:p>
          <a:p>
            <a:r>
              <a:rPr lang="pt-BR" dirty="0" smtClean="0"/>
              <a:t>A estimulação dos gânglios pode ser seguida de bloqueio por despolarização</a:t>
            </a:r>
          </a:p>
          <a:p>
            <a:r>
              <a:rPr lang="pt-BR" dirty="0" smtClean="0"/>
              <a:t>A nicotina também causa efeitos importantes sobre o SNC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Não apresentam uso terapêutico, com exceção da nicotina, utilizada como auxílio para o abandono do tabagismo.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5786462"/>
            <a:ext cx="1071538" cy="10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Bloqueadores ganglionares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Englobam o </a:t>
            </a:r>
            <a:r>
              <a:rPr lang="pt-BR" dirty="0" err="1" smtClean="0">
                <a:solidFill>
                  <a:srgbClr val="FF0000"/>
                </a:solidFill>
              </a:rPr>
              <a:t>hexametônio</a:t>
            </a:r>
            <a:r>
              <a:rPr lang="pt-BR" dirty="0" smtClean="0"/>
              <a:t>, a </a:t>
            </a:r>
            <a:r>
              <a:rPr lang="pt-BR" dirty="0" err="1" smtClean="0">
                <a:solidFill>
                  <a:srgbClr val="FF0000"/>
                </a:solidFill>
              </a:rPr>
              <a:t>trimefatana</a:t>
            </a:r>
            <a:r>
              <a:rPr lang="pt-BR" dirty="0" smtClean="0"/>
              <a:t> e a </a:t>
            </a:r>
            <a:r>
              <a:rPr lang="pt-BR" dirty="0" err="1" smtClean="0">
                <a:solidFill>
                  <a:srgbClr val="FF0000"/>
                </a:solidFill>
              </a:rPr>
              <a:t>tubocurarina</a:t>
            </a:r>
            <a:endParaRPr lang="pt-BR" dirty="0" smtClean="0">
              <a:solidFill>
                <a:srgbClr val="FF0000"/>
              </a:solidFill>
            </a:endParaRPr>
          </a:p>
          <a:p>
            <a:r>
              <a:rPr lang="pt-BR" dirty="0" smtClean="0"/>
              <a:t>Bloqueiam todos os gânglios autônomos e entéricos. Principais efeitos: </a:t>
            </a:r>
            <a:r>
              <a:rPr lang="pt-BR" dirty="0" smtClean="0">
                <a:solidFill>
                  <a:srgbClr val="FF0000"/>
                </a:solidFill>
              </a:rPr>
              <a:t>hipotensão</a:t>
            </a:r>
            <a:r>
              <a:rPr lang="pt-BR" dirty="0" smtClean="0"/>
              <a:t> e </a:t>
            </a:r>
            <a:r>
              <a:rPr lang="pt-BR" dirty="0" smtClean="0">
                <a:solidFill>
                  <a:srgbClr val="FF0000"/>
                </a:solidFill>
              </a:rPr>
              <a:t>perda dos reflexos cardiovasculares</a:t>
            </a:r>
            <a:r>
              <a:rPr lang="pt-BR" dirty="0" smtClean="0"/>
              <a:t>, </a:t>
            </a:r>
            <a:r>
              <a:rPr lang="pt-BR" dirty="0" smtClean="0">
                <a:solidFill>
                  <a:srgbClr val="FF0000"/>
                </a:solidFill>
              </a:rPr>
              <a:t>inibição de secreções</a:t>
            </a:r>
            <a:r>
              <a:rPr lang="pt-BR" dirty="0" smtClean="0"/>
              <a:t>,</a:t>
            </a:r>
            <a:r>
              <a:rPr lang="pt-BR" dirty="0" smtClean="0">
                <a:solidFill>
                  <a:srgbClr val="FF0000"/>
                </a:solidFill>
              </a:rPr>
              <a:t> paralisia gastrointestinal</a:t>
            </a:r>
            <a:r>
              <a:rPr lang="pt-BR" dirty="0" smtClean="0"/>
              <a:t>, </a:t>
            </a:r>
            <a:r>
              <a:rPr lang="pt-BR" dirty="0" smtClean="0">
                <a:solidFill>
                  <a:srgbClr val="FF0000"/>
                </a:solidFill>
              </a:rPr>
              <a:t>comprometimento da micção</a:t>
            </a:r>
          </a:p>
          <a:p>
            <a:r>
              <a:rPr lang="pt-BR" dirty="0" smtClean="0"/>
              <a:t>São clinicamente obsoletos, com exceção do </a:t>
            </a:r>
            <a:r>
              <a:rPr lang="pt-BR" dirty="0" err="1" smtClean="0">
                <a:solidFill>
                  <a:srgbClr val="FF0000"/>
                </a:solidFill>
              </a:rPr>
              <a:t>trimetafano</a:t>
            </a:r>
            <a:r>
              <a:rPr lang="pt-BR" dirty="0" smtClean="0">
                <a:solidFill>
                  <a:srgbClr val="FF0000"/>
                </a:solidFill>
              </a:rPr>
              <a:t>,</a:t>
            </a:r>
            <a:r>
              <a:rPr lang="pt-BR" dirty="0" smtClean="0"/>
              <a:t> que é utilizado ocasionalmente para produzir</a:t>
            </a:r>
            <a:r>
              <a:rPr lang="pt-BR" dirty="0" smtClean="0">
                <a:solidFill>
                  <a:srgbClr val="FF0000"/>
                </a:solidFill>
              </a:rPr>
              <a:t> hipotensão controlada durante a anestesia.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78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86412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O bloqueio dos gânglios pode ocorrer por vários mecanismos:</a:t>
            </a:r>
          </a:p>
          <a:p>
            <a:pPr>
              <a:buNone/>
            </a:pPr>
            <a:r>
              <a:rPr lang="pt-BR" dirty="0" smtClean="0"/>
              <a:t>-pela </a:t>
            </a:r>
            <a:r>
              <a:rPr lang="pt-BR" dirty="0" smtClean="0">
                <a:solidFill>
                  <a:srgbClr val="FF0000"/>
                </a:solidFill>
              </a:rPr>
              <a:t>interferência na liberação de </a:t>
            </a:r>
            <a:r>
              <a:rPr lang="pt-BR" dirty="0" err="1" smtClean="0">
                <a:solidFill>
                  <a:srgbClr val="FF0000"/>
                </a:solidFill>
              </a:rPr>
              <a:t>ACh</a:t>
            </a:r>
            <a:r>
              <a:rPr lang="pt-BR" dirty="0" smtClean="0"/>
              <a:t>, como ocorre na junção neuromuscular;</a:t>
            </a:r>
          </a:p>
          <a:p>
            <a:pPr>
              <a:buNone/>
            </a:pPr>
            <a:r>
              <a:rPr lang="pt-BR" dirty="0" smtClean="0"/>
              <a:t>-pela </a:t>
            </a:r>
            <a:r>
              <a:rPr lang="pt-BR" dirty="0" smtClean="0">
                <a:solidFill>
                  <a:srgbClr val="FF0000"/>
                </a:solidFill>
              </a:rPr>
              <a:t>despolarização prolongada</a:t>
            </a:r>
            <a:r>
              <a:rPr lang="pt-BR" dirty="0" smtClean="0"/>
              <a:t>. Após uma estimulação inicial, a nicotina é capaz de bloquear os gânglios dessa forma, assim como a própria </a:t>
            </a:r>
            <a:r>
              <a:rPr lang="pt-BR" dirty="0" err="1" smtClean="0"/>
              <a:t>ACh</a:t>
            </a:r>
            <a:r>
              <a:rPr lang="pt-BR" dirty="0" smtClean="0"/>
              <a:t>, que pode exercer uma ação contínua sobre a membrana pós-sináptica quando a colinesterase está inibida</a:t>
            </a:r>
          </a:p>
          <a:p>
            <a:pPr>
              <a:buNone/>
            </a:pPr>
            <a:r>
              <a:rPr lang="pt-BR" dirty="0" smtClean="0"/>
              <a:t>-pela </a:t>
            </a:r>
            <a:r>
              <a:rPr lang="pt-BR" dirty="0" smtClean="0">
                <a:solidFill>
                  <a:srgbClr val="FF0000"/>
                </a:solidFill>
              </a:rPr>
              <a:t>interferência na ação pós sináptica da </a:t>
            </a:r>
            <a:r>
              <a:rPr lang="pt-BR" dirty="0" err="1" smtClean="0">
                <a:solidFill>
                  <a:srgbClr val="FF0000"/>
                </a:solidFill>
              </a:rPr>
              <a:t>ACh</a:t>
            </a:r>
            <a:r>
              <a:rPr lang="pt-BR" dirty="0" smtClean="0"/>
              <a:t>. Os poucos </a:t>
            </a:r>
            <a:r>
              <a:rPr lang="pt-BR" dirty="0" err="1" smtClean="0"/>
              <a:t>farmacos</a:t>
            </a:r>
            <a:r>
              <a:rPr lang="pt-BR" dirty="0" smtClean="0"/>
              <a:t> bloqueadores ganglionares de </a:t>
            </a:r>
            <a:r>
              <a:rPr lang="pt-BR" dirty="0" smtClean="0">
                <a:solidFill>
                  <a:srgbClr val="FF0000"/>
                </a:solidFill>
              </a:rPr>
              <a:t>importância clínica</a:t>
            </a:r>
            <a:r>
              <a:rPr lang="pt-BR" dirty="0" smtClean="0"/>
              <a:t> agem </a:t>
            </a:r>
            <a:r>
              <a:rPr lang="pt-BR" dirty="0" smtClean="0">
                <a:solidFill>
                  <a:srgbClr val="FF0000"/>
                </a:solidFill>
              </a:rPr>
              <a:t>bloqueando os receptores nicotínicos neuronais ou os canais iônicos</a:t>
            </a:r>
            <a:r>
              <a:rPr lang="pt-BR" dirty="0" smtClean="0"/>
              <a:t> a eles associados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/>
              <a:t>Tabela </a:t>
            </a:r>
            <a:r>
              <a:rPr lang="pt-BR" dirty="0" err="1" smtClean="0"/>
              <a:t>pag</a:t>
            </a:r>
            <a:r>
              <a:rPr lang="pt-BR" dirty="0" smtClean="0"/>
              <a:t> 165</a:t>
            </a:r>
            <a:endParaRPr lang="pt-BR" dirty="0"/>
          </a:p>
        </p:txBody>
      </p:sp>
      <p:pic>
        <p:nvPicPr>
          <p:cNvPr id="4" name="Imagem 3" descr="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9014899" cy="571501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143504" y="3429000"/>
            <a:ext cx="2214578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143504" y="3714752"/>
            <a:ext cx="278608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143504" y="4857760"/>
            <a:ext cx="285752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143504" y="5429264"/>
            <a:ext cx="321471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Fármacos bloqueadores Neuromusculares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Fármacos </a:t>
            </a:r>
            <a:r>
              <a:rPr lang="pt-BR" dirty="0" smtClean="0"/>
              <a:t>utilizados para provocar </a:t>
            </a:r>
            <a:r>
              <a:rPr lang="pt-BR" dirty="0" smtClean="0">
                <a:solidFill>
                  <a:srgbClr val="FF0000"/>
                </a:solidFill>
              </a:rPr>
              <a:t>paralisia durante anestesia: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agentes bloqueadores neuromusculares não despolarizantes:</a:t>
            </a:r>
            <a:r>
              <a:rPr lang="pt-BR" dirty="0" smtClean="0"/>
              <a:t> </a:t>
            </a:r>
            <a:r>
              <a:rPr lang="pt-BR" dirty="0" err="1" smtClean="0">
                <a:solidFill>
                  <a:srgbClr val="FF0000"/>
                </a:solidFill>
              </a:rPr>
              <a:t>tubocurarina</a:t>
            </a:r>
            <a:r>
              <a:rPr lang="pt-BR" dirty="0" smtClean="0">
                <a:solidFill>
                  <a:srgbClr val="FF0000"/>
                </a:solidFill>
              </a:rPr>
              <a:t>, </a:t>
            </a:r>
            <a:r>
              <a:rPr lang="pt-BR" dirty="0" err="1" smtClean="0">
                <a:solidFill>
                  <a:srgbClr val="FF0000"/>
                </a:solidFill>
              </a:rPr>
              <a:t>pancurônio</a:t>
            </a:r>
            <a:r>
              <a:rPr lang="pt-BR" dirty="0" smtClean="0">
                <a:solidFill>
                  <a:srgbClr val="FF0000"/>
                </a:solidFill>
              </a:rPr>
              <a:t>, </a:t>
            </a:r>
            <a:r>
              <a:rPr lang="pt-BR" dirty="0" err="1" smtClean="0">
                <a:solidFill>
                  <a:srgbClr val="FF0000"/>
                </a:solidFill>
              </a:rPr>
              <a:t>atracúrio</a:t>
            </a:r>
            <a:r>
              <a:rPr lang="pt-BR" dirty="0" smtClean="0">
                <a:solidFill>
                  <a:srgbClr val="FF0000"/>
                </a:solidFill>
              </a:rPr>
              <a:t>, </a:t>
            </a:r>
            <a:r>
              <a:rPr lang="pt-BR" dirty="0" err="1" smtClean="0">
                <a:solidFill>
                  <a:srgbClr val="FF0000"/>
                </a:solidFill>
              </a:rPr>
              <a:t>vecurônio</a:t>
            </a:r>
            <a:r>
              <a:rPr lang="pt-BR" dirty="0" smtClean="0">
                <a:solidFill>
                  <a:srgbClr val="FF0000"/>
                </a:solidFill>
              </a:rPr>
              <a:t>, </a:t>
            </a:r>
            <a:r>
              <a:rPr lang="pt-BR" dirty="0" err="1" smtClean="0">
                <a:solidFill>
                  <a:srgbClr val="FF0000"/>
                </a:solidFill>
              </a:rPr>
              <a:t>mivacúrio</a:t>
            </a:r>
            <a:r>
              <a:rPr lang="pt-BR" dirty="0" smtClean="0"/>
              <a:t>. Atuam como antagonistas competitivos nos receptores nicotínicos da acetilcolina e diferem principalmente com relação à duração da ação</a:t>
            </a:r>
          </a:p>
          <a:p>
            <a:pPr>
              <a:buNone/>
            </a:pPr>
            <a:r>
              <a:rPr lang="pt-BR" dirty="0" smtClean="0">
                <a:solidFill>
                  <a:srgbClr val="FF0000"/>
                </a:solidFill>
              </a:rPr>
              <a:t>-agentes bloqueadores neuromusculares despolarizantes:</a:t>
            </a:r>
            <a:r>
              <a:rPr lang="pt-BR" dirty="0" smtClean="0"/>
              <a:t> </a:t>
            </a:r>
            <a:r>
              <a:rPr lang="pt-BR" dirty="0" err="1" smtClean="0">
                <a:solidFill>
                  <a:srgbClr val="FF0000"/>
                </a:solidFill>
              </a:rPr>
              <a:t>suxametônio</a:t>
            </a:r>
            <a:endParaRPr lang="pt-BR" dirty="0" smtClean="0">
              <a:solidFill>
                <a:srgbClr val="FF0000"/>
              </a:solidFill>
            </a:endParaRPr>
          </a:p>
          <a:p>
            <a:r>
              <a:rPr lang="pt-BR" dirty="0" smtClean="0"/>
              <a:t>Substâncias que </a:t>
            </a:r>
            <a:r>
              <a:rPr lang="pt-BR" dirty="0" smtClean="0">
                <a:solidFill>
                  <a:srgbClr val="FF0000"/>
                </a:solidFill>
              </a:rPr>
              <a:t>bloqueiam a captação de colina</a:t>
            </a:r>
            <a:r>
              <a:rPr lang="pt-BR" dirty="0" smtClean="0"/>
              <a:t>: por exemplo, o </a:t>
            </a:r>
            <a:r>
              <a:rPr lang="pt-BR" dirty="0" err="1" smtClean="0">
                <a:solidFill>
                  <a:srgbClr val="FF0000"/>
                </a:solidFill>
              </a:rPr>
              <a:t>hemicolínio</a:t>
            </a:r>
            <a:r>
              <a:rPr lang="pt-BR" dirty="0" smtClean="0"/>
              <a:t>(não utilizado clinicamente)</a:t>
            </a:r>
          </a:p>
          <a:p>
            <a:r>
              <a:rPr lang="pt-BR" dirty="0" smtClean="0"/>
              <a:t>Substâncias que </a:t>
            </a:r>
            <a:r>
              <a:rPr lang="pt-BR" dirty="0" smtClean="0">
                <a:solidFill>
                  <a:srgbClr val="FF0000"/>
                </a:solidFill>
              </a:rPr>
              <a:t>bloqueiam a liberação de acetilcolina</a:t>
            </a:r>
            <a:r>
              <a:rPr lang="pt-BR" dirty="0" smtClean="0"/>
              <a:t>: </a:t>
            </a:r>
            <a:r>
              <a:rPr lang="pt-BR" dirty="0" smtClean="0">
                <a:solidFill>
                  <a:srgbClr val="FF0000"/>
                </a:solidFill>
              </a:rPr>
              <a:t>antibióticos </a:t>
            </a:r>
            <a:r>
              <a:rPr lang="pt-BR" dirty="0" err="1" smtClean="0">
                <a:solidFill>
                  <a:srgbClr val="FF0000"/>
                </a:solidFill>
              </a:rPr>
              <a:t>aminoglicosídeos</a:t>
            </a:r>
            <a:r>
              <a:rPr lang="pt-BR" dirty="0" smtClean="0">
                <a:solidFill>
                  <a:srgbClr val="FF0000"/>
                </a:solidFill>
              </a:rPr>
              <a:t>, toxina botulínica</a:t>
            </a:r>
          </a:p>
          <a:p>
            <a:pPr>
              <a:buNone/>
            </a:pP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715040"/>
          </a:xfrm>
        </p:spPr>
        <p:txBody>
          <a:bodyPr>
            <a:normAutofit fontScale="85000" lnSpcReduction="10000"/>
          </a:bodyPr>
          <a:lstStyle/>
          <a:p>
            <a:r>
              <a:rPr lang="pt-BR" dirty="0" smtClean="0"/>
              <a:t>Características importantes dos fármacos bloqueadores despolarizantes e não despolarizantes: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o bloqueio não despolarizante é revertido por fármacos </a:t>
            </a:r>
            <a:r>
              <a:rPr lang="pt-BR" dirty="0" err="1" smtClean="0">
                <a:solidFill>
                  <a:srgbClr val="FF0000"/>
                </a:solidFill>
              </a:rPr>
              <a:t>anticolinesterásicos</a:t>
            </a:r>
            <a:r>
              <a:rPr lang="pt-BR" dirty="0" smtClean="0"/>
              <a:t>, ao passo que o bloqueio despolarizante não o é</a:t>
            </a:r>
          </a:p>
          <a:p>
            <a:pPr>
              <a:buNone/>
            </a:pPr>
            <a:r>
              <a:rPr lang="pt-BR" dirty="0" smtClean="0"/>
              <a:t>-fármacos </a:t>
            </a:r>
            <a:r>
              <a:rPr lang="pt-BR" dirty="0" err="1" smtClean="0"/>
              <a:t>esteroidais</a:t>
            </a:r>
            <a:r>
              <a:rPr lang="pt-BR" dirty="0" smtClean="0"/>
              <a:t>(“</a:t>
            </a:r>
            <a:r>
              <a:rPr lang="pt-BR" dirty="0" err="1" smtClean="0"/>
              <a:t>curônio</a:t>
            </a:r>
            <a:r>
              <a:rPr lang="pt-BR" dirty="0" smtClean="0"/>
              <a:t>”) são revertidos pelo </a:t>
            </a:r>
            <a:r>
              <a:rPr lang="pt-BR" dirty="0" err="1" smtClean="0"/>
              <a:t>sugamadex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-o bloqueio despolarizante produz </a:t>
            </a:r>
            <a:r>
              <a:rPr lang="pt-BR" dirty="0" err="1" smtClean="0"/>
              <a:t>fasciculações</a:t>
            </a:r>
            <a:r>
              <a:rPr lang="pt-BR" dirty="0" smtClean="0"/>
              <a:t> iniciais e, </a:t>
            </a:r>
            <a:r>
              <a:rPr lang="pt-BR" dirty="0" err="1" smtClean="0"/>
              <a:t>frequentemente</a:t>
            </a:r>
            <a:r>
              <a:rPr lang="pt-BR" dirty="0" smtClean="0"/>
              <a:t>, dores musculares no pós-operatório</a:t>
            </a:r>
          </a:p>
          <a:p>
            <a:pPr>
              <a:buNone/>
            </a:pPr>
            <a:r>
              <a:rPr lang="pt-BR" dirty="0" smtClean="0"/>
              <a:t>-o </a:t>
            </a:r>
            <a:r>
              <a:rPr lang="pt-BR" dirty="0" err="1" smtClean="0"/>
              <a:t>suxametônio</a:t>
            </a:r>
            <a:r>
              <a:rPr lang="pt-BR" dirty="0" smtClean="0"/>
              <a:t> é hidrolisado pela colinesterase plasmática e normalmente tem uma ação muito curta, porém pode causar paralisia de longa duração em </a:t>
            </a:r>
            <a:r>
              <a:rPr lang="pt-BR" dirty="0" err="1" smtClean="0"/>
              <a:t>individuos</a:t>
            </a:r>
            <a:r>
              <a:rPr lang="pt-BR" dirty="0" smtClean="0"/>
              <a:t> com </a:t>
            </a:r>
            <a:r>
              <a:rPr lang="pt-BR" dirty="0" err="1" smtClean="0"/>
              <a:t>deficiencia</a:t>
            </a:r>
            <a:r>
              <a:rPr lang="pt-BR" dirty="0" smtClean="0"/>
              <a:t> </a:t>
            </a:r>
            <a:r>
              <a:rPr lang="pt-BR" dirty="0" err="1" smtClean="0"/>
              <a:t>congenita</a:t>
            </a:r>
            <a:r>
              <a:rPr lang="pt-BR" dirty="0" smtClean="0"/>
              <a:t> </a:t>
            </a:r>
            <a:r>
              <a:rPr lang="pt-BR" dirty="0" smtClean="0"/>
              <a:t>de</a:t>
            </a:r>
          </a:p>
          <a:p>
            <a:pPr>
              <a:buNone/>
            </a:pPr>
            <a:r>
              <a:rPr lang="pt-BR" dirty="0" smtClean="0"/>
              <a:t> </a:t>
            </a:r>
            <a:r>
              <a:rPr lang="pt-BR" dirty="0" smtClean="0"/>
              <a:t>   </a:t>
            </a:r>
            <a:r>
              <a:rPr lang="pt-BR" dirty="0" smtClean="0"/>
              <a:t> </a:t>
            </a:r>
            <a:r>
              <a:rPr lang="pt-BR" dirty="0" smtClean="0"/>
              <a:t>colinesterase</a:t>
            </a:r>
            <a:endParaRPr lang="pt-B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144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Fármacos que agem em nível pré sináptico:</a:t>
            </a:r>
            <a:br>
              <a:rPr lang="pt-BR" dirty="0" smtClean="0"/>
            </a:br>
            <a:r>
              <a:rPr lang="pt-BR" dirty="0" smtClean="0"/>
              <a:t>Fármacos que inibem a síntese de </a:t>
            </a:r>
            <a:r>
              <a:rPr lang="pt-BR" dirty="0" err="1" smtClean="0"/>
              <a:t>ACh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dirty="0" err="1" smtClean="0">
                <a:solidFill>
                  <a:srgbClr val="FF0000"/>
                </a:solidFill>
              </a:rPr>
              <a:t>Hemicolínio</a:t>
            </a:r>
            <a:r>
              <a:rPr lang="pt-BR" dirty="0" smtClean="0"/>
              <a:t>: bloqueia o transporte da colina para dentro da transmissão nervosa, inibindo a síntese de </a:t>
            </a:r>
            <a:r>
              <a:rPr lang="pt-BR" dirty="0" err="1" smtClean="0"/>
              <a:t>ACh</a:t>
            </a:r>
            <a:r>
              <a:rPr lang="pt-BR" dirty="0" smtClean="0"/>
              <a:t>;</a:t>
            </a:r>
          </a:p>
          <a:p>
            <a:r>
              <a:rPr lang="pt-BR" dirty="0" err="1" smtClean="0">
                <a:solidFill>
                  <a:srgbClr val="FF0000"/>
                </a:solidFill>
              </a:rPr>
              <a:t>Vesamicol</a:t>
            </a:r>
            <a:r>
              <a:rPr lang="pt-BR" dirty="0" smtClean="0"/>
              <a:t>: bloqueia o transporte de </a:t>
            </a:r>
            <a:r>
              <a:rPr lang="pt-BR" dirty="0" err="1" smtClean="0"/>
              <a:t>ACh</a:t>
            </a:r>
            <a:r>
              <a:rPr lang="pt-BR" dirty="0" smtClean="0"/>
              <a:t> para dentro das vesículas sinápticas.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Fármacos que agem em nível pré sináptico:</a:t>
            </a:r>
            <a:br>
              <a:rPr lang="pt-BR" dirty="0" smtClean="0"/>
            </a:br>
            <a:r>
              <a:rPr lang="pt-BR" dirty="0" smtClean="0"/>
              <a:t>Fármacos que inibem a liberação de </a:t>
            </a:r>
            <a:r>
              <a:rPr lang="pt-BR" dirty="0" err="1" smtClean="0"/>
              <a:t>ACh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txBody>
          <a:bodyPr/>
          <a:lstStyle/>
          <a:p>
            <a:r>
              <a:rPr lang="pt-BR" dirty="0" smtClean="0"/>
              <a:t>A </a:t>
            </a:r>
            <a:r>
              <a:rPr lang="pt-BR" dirty="0" smtClean="0">
                <a:solidFill>
                  <a:srgbClr val="FF0000"/>
                </a:solidFill>
              </a:rPr>
              <a:t>liberação de </a:t>
            </a:r>
            <a:r>
              <a:rPr lang="pt-BR" dirty="0" err="1" smtClean="0">
                <a:solidFill>
                  <a:srgbClr val="FF0000"/>
                </a:solidFill>
              </a:rPr>
              <a:t>ACh</a:t>
            </a:r>
            <a:r>
              <a:rPr lang="pt-BR" dirty="0" smtClean="0">
                <a:solidFill>
                  <a:srgbClr val="FF0000"/>
                </a:solidFill>
              </a:rPr>
              <a:t> envolve a entrada de Ca2+</a:t>
            </a:r>
            <a:r>
              <a:rPr lang="pt-BR" dirty="0" smtClean="0"/>
              <a:t> na </a:t>
            </a:r>
            <a:r>
              <a:rPr lang="pt-BR" dirty="0" err="1" smtClean="0"/>
              <a:t>teminação</a:t>
            </a:r>
            <a:r>
              <a:rPr lang="pt-BR" dirty="0" smtClean="0"/>
              <a:t> nervosa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Mg2+, antibióticos </a:t>
            </a:r>
            <a:r>
              <a:rPr lang="pt-BR" dirty="0" err="1" smtClean="0">
                <a:solidFill>
                  <a:srgbClr val="FF0000"/>
                </a:solidFill>
              </a:rPr>
              <a:t>aminoglicosídeos</a:t>
            </a:r>
            <a:r>
              <a:rPr lang="pt-BR" dirty="0" smtClean="0"/>
              <a:t> (estreptomicina, neomicina): inibem a </a:t>
            </a:r>
            <a:r>
              <a:rPr lang="pt-BR" dirty="0" smtClean="0">
                <a:solidFill>
                  <a:srgbClr val="FF0000"/>
                </a:solidFill>
              </a:rPr>
              <a:t>entrada de Ca2+</a:t>
            </a:r>
            <a:r>
              <a:rPr lang="pt-BR" dirty="0" smtClean="0"/>
              <a:t> </a:t>
            </a:r>
            <a:r>
              <a:rPr lang="pt-BR" dirty="0" smtClean="0">
                <a:sym typeface="Wingdings" pitchFamily="2" charset="2"/>
              </a:rPr>
              <a:t> paralisia muscular</a:t>
            </a:r>
          </a:p>
          <a:p>
            <a:r>
              <a:rPr lang="pt-BR" dirty="0" smtClean="0">
                <a:solidFill>
                  <a:srgbClr val="FF0000"/>
                </a:solidFill>
                <a:sym typeface="Wingdings" pitchFamily="2" charset="2"/>
              </a:rPr>
              <a:t>Toxina botulínica</a:t>
            </a:r>
            <a:r>
              <a:rPr lang="pt-BR" dirty="0" smtClean="0">
                <a:sym typeface="Wingdings" pitchFamily="2" charset="2"/>
              </a:rPr>
              <a:t> e a </a:t>
            </a:r>
            <a:r>
              <a:rPr lang="pt-BR" dirty="0" err="1" smtClean="0">
                <a:solidFill>
                  <a:srgbClr val="FF0000"/>
                </a:solidFill>
                <a:sym typeface="Wingdings" pitchFamily="2" charset="2"/>
              </a:rPr>
              <a:t>beta-bungarotoxina</a:t>
            </a:r>
            <a:r>
              <a:rPr lang="pt-BR" dirty="0" smtClean="0">
                <a:sym typeface="Wingdings" pitchFamily="2" charset="2"/>
              </a:rPr>
              <a:t>: inibem a </a:t>
            </a:r>
            <a:r>
              <a:rPr lang="pt-BR" dirty="0" smtClean="0">
                <a:solidFill>
                  <a:srgbClr val="FF0000"/>
                </a:solidFill>
                <a:sym typeface="Wingdings" pitchFamily="2" charset="2"/>
              </a:rPr>
              <a:t>liberação de </a:t>
            </a:r>
            <a:r>
              <a:rPr lang="pt-BR" dirty="0" err="1" smtClean="0">
                <a:solidFill>
                  <a:srgbClr val="FF0000"/>
                </a:solidFill>
                <a:sym typeface="Wingdings" pitchFamily="2" charset="2"/>
              </a:rPr>
              <a:t>ACh</a:t>
            </a:r>
            <a:r>
              <a:rPr lang="pt-BR" dirty="0" smtClean="0">
                <a:solidFill>
                  <a:srgbClr val="FF0000"/>
                </a:solidFill>
                <a:sym typeface="Wingdings" pitchFamily="2" charset="2"/>
              </a:rPr>
              <a:t>.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Fármacos que intensificam a transmissão colinérgica:</a:t>
            </a:r>
            <a:br>
              <a:rPr lang="pt-BR" dirty="0" smtClean="0"/>
            </a:br>
            <a:r>
              <a:rPr lang="pt-BR" dirty="0" err="1" smtClean="0"/>
              <a:t>Anticolinesterásicos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Atuam </a:t>
            </a:r>
            <a:r>
              <a:rPr lang="pt-BR" dirty="0" smtClean="0">
                <a:solidFill>
                  <a:srgbClr val="FF0000"/>
                </a:solidFill>
              </a:rPr>
              <a:t>inibindo a colinesterase ou aumentando a liberação de </a:t>
            </a:r>
            <a:r>
              <a:rPr lang="pt-BR" dirty="0" err="1" smtClean="0">
                <a:solidFill>
                  <a:srgbClr val="FF0000"/>
                </a:solidFill>
              </a:rPr>
              <a:t>Ach</a:t>
            </a:r>
            <a:r>
              <a:rPr lang="pt-BR" dirty="0" smtClean="0">
                <a:solidFill>
                  <a:srgbClr val="FF0000"/>
                </a:solidFill>
              </a:rPr>
              <a:t>.</a:t>
            </a:r>
          </a:p>
          <a:p>
            <a:r>
              <a:rPr lang="pt-BR" dirty="0" smtClean="0"/>
              <a:t>Há 2 formas principais de colinesterase: a </a:t>
            </a:r>
            <a:r>
              <a:rPr lang="pt-BR" dirty="0" err="1" smtClean="0">
                <a:solidFill>
                  <a:srgbClr val="FF0000"/>
                </a:solidFill>
              </a:rPr>
              <a:t>acetilcolinesterase</a:t>
            </a:r>
            <a:r>
              <a:rPr lang="pt-BR" dirty="0" smtClean="0">
                <a:solidFill>
                  <a:srgbClr val="FF0000"/>
                </a:solidFill>
              </a:rPr>
              <a:t>(</a:t>
            </a:r>
            <a:r>
              <a:rPr lang="pt-BR" dirty="0" err="1" smtClean="0">
                <a:solidFill>
                  <a:srgbClr val="FF0000"/>
                </a:solidFill>
              </a:rPr>
              <a:t>AChE</a:t>
            </a:r>
            <a:r>
              <a:rPr lang="pt-BR" dirty="0" smtClean="0">
                <a:solidFill>
                  <a:srgbClr val="FF0000"/>
                </a:solidFill>
              </a:rPr>
              <a:t>)</a:t>
            </a:r>
            <a:r>
              <a:rPr lang="pt-BR" dirty="0" smtClean="0"/>
              <a:t>, que está sobretudo ligada </a:t>
            </a:r>
            <a:r>
              <a:rPr lang="pt-BR" dirty="0"/>
              <a:t>a</a:t>
            </a:r>
            <a:r>
              <a:rPr lang="pt-BR" dirty="0" smtClean="0"/>
              <a:t> membranas, é relativamente </a:t>
            </a:r>
            <a:r>
              <a:rPr lang="pt-BR" dirty="0" smtClean="0">
                <a:solidFill>
                  <a:srgbClr val="FF0000"/>
                </a:solidFill>
              </a:rPr>
              <a:t>específica para acetilcolina</a:t>
            </a:r>
            <a:r>
              <a:rPr lang="pt-BR" dirty="0" smtClean="0"/>
              <a:t> e é responsável pela rápida hidrólise da acetilcolina nas sinapses colinérgicas; a </a:t>
            </a:r>
            <a:r>
              <a:rPr lang="pt-BR" dirty="0" err="1" smtClean="0">
                <a:solidFill>
                  <a:srgbClr val="FF0000"/>
                </a:solidFill>
              </a:rPr>
              <a:t>butirilcolinesterase</a:t>
            </a:r>
            <a:r>
              <a:rPr lang="pt-BR" dirty="0" smtClean="0">
                <a:solidFill>
                  <a:srgbClr val="FF0000"/>
                </a:solidFill>
              </a:rPr>
              <a:t>(</a:t>
            </a:r>
            <a:r>
              <a:rPr lang="pt-BR" dirty="0" err="1" smtClean="0">
                <a:solidFill>
                  <a:srgbClr val="FF0000"/>
                </a:solidFill>
              </a:rPr>
              <a:t>BuChE</a:t>
            </a:r>
            <a:r>
              <a:rPr lang="pt-BR" dirty="0" smtClean="0">
                <a:solidFill>
                  <a:srgbClr val="FF0000"/>
                </a:solidFill>
              </a:rPr>
              <a:t>)</a:t>
            </a:r>
            <a:r>
              <a:rPr lang="pt-BR" dirty="0" smtClean="0"/>
              <a:t> ou </a:t>
            </a:r>
            <a:r>
              <a:rPr lang="pt-BR" dirty="0" err="1" smtClean="0"/>
              <a:t>pseudocolinesterase</a:t>
            </a:r>
            <a:r>
              <a:rPr lang="pt-BR" dirty="0" smtClean="0"/>
              <a:t>, que é </a:t>
            </a:r>
            <a:r>
              <a:rPr lang="pt-BR" dirty="0" smtClean="0">
                <a:solidFill>
                  <a:srgbClr val="FF0000"/>
                </a:solidFill>
              </a:rPr>
              <a:t>relativamente não seletiva</a:t>
            </a:r>
            <a:r>
              <a:rPr lang="pt-BR" dirty="0" smtClean="0"/>
              <a:t> e encontrada no plasma e em muitos tecidos. Ambas pertencem à </a:t>
            </a:r>
            <a:r>
              <a:rPr lang="pt-BR" dirty="0" err="1" smtClean="0"/>
              <a:t>familia</a:t>
            </a:r>
            <a:r>
              <a:rPr lang="pt-BR" dirty="0" smtClean="0"/>
              <a:t> das </a:t>
            </a:r>
            <a:r>
              <a:rPr lang="pt-BR" dirty="0" err="1" smtClean="0"/>
              <a:t>serina</a:t>
            </a:r>
            <a:r>
              <a:rPr lang="pt-BR" dirty="0" smtClean="0"/>
              <a:t> </a:t>
            </a:r>
            <a:r>
              <a:rPr lang="pt-BR" dirty="0" err="1" smtClean="0"/>
              <a:t>hidrolases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SNA diferenças anatômicas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76157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4514" name="Picture 2" descr="C:\Users\Gabriela Riva\Pictures\farmaco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5" y="0"/>
            <a:ext cx="9068430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5538" name="Picture 2" descr="C:\Users\Gabriela Riva\Pictures\farmaco\1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928726" y="0"/>
            <a:ext cx="9144000" cy="691515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6562" name="Picture 2" descr="C:\Users\Gabriela Riva\Pictures\farmaco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1" y="0"/>
            <a:ext cx="9106058" cy="6858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r>
              <a:rPr lang="pt-BR" dirty="0" smtClean="0"/>
              <a:t>Há 3 tipos principais de fármacos </a:t>
            </a:r>
            <a:r>
              <a:rPr lang="pt-BR" dirty="0" err="1" smtClean="0"/>
              <a:t>anticolinesterásicos</a:t>
            </a:r>
            <a:r>
              <a:rPr lang="pt-BR" dirty="0" smtClean="0"/>
              <a:t>: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de ação curta(</a:t>
            </a:r>
            <a:r>
              <a:rPr lang="pt-BR" dirty="0" err="1" smtClean="0">
                <a:solidFill>
                  <a:srgbClr val="FF0000"/>
                </a:solidFill>
              </a:rPr>
              <a:t>edrofônio</a:t>
            </a:r>
            <a:r>
              <a:rPr lang="pt-BR" dirty="0" smtClean="0">
                <a:solidFill>
                  <a:srgbClr val="FF0000"/>
                </a:solidFill>
              </a:rPr>
              <a:t>)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de duração média(</a:t>
            </a:r>
            <a:r>
              <a:rPr lang="pt-BR" dirty="0" err="1" smtClean="0">
                <a:solidFill>
                  <a:srgbClr val="FF0000"/>
                </a:solidFill>
              </a:rPr>
              <a:t>neostigmina</a:t>
            </a:r>
            <a:r>
              <a:rPr lang="pt-BR" dirty="0" smtClean="0">
                <a:solidFill>
                  <a:srgbClr val="FF0000"/>
                </a:solidFill>
              </a:rPr>
              <a:t>, </a:t>
            </a:r>
            <a:r>
              <a:rPr lang="pt-BR" dirty="0" err="1" smtClean="0">
                <a:solidFill>
                  <a:srgbClr val="FF0000"/>
                </a:solidFill>
              </a:rPr>
              <a:t>fisostigmina</a:t>
            </a:r>
            <a:r>
              <a:rPr lang="pt-BR" dirty="0">
                <a:solidFill>
                  <a:srgbClr val="FF0000"/>
                </a:solidFill>
              </a:rPr>
              <a:t>)</a:t>
            </a:r>
            <a:endParaRPr lang="pt-BR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irreversíveis(</a:t>
            </a:r>
            <a:r>
              <a:rPr lang="pt-BR" dirty="0" err="1" smtClean="0">
                <a:solidFill>
                  <a:srgbClr val="FF0000"/>
                </a:solidFill>
              </a:rPr>
              <a:t>organofosforados</a:t>
            </a:r>
            <a:r>
              <a:rPr lang="pt-BR" dirty="0" smtClean="0">
                <a:solidFill>
                  <a:srgbClr val="FF0000"/>
                </a:solidFill>
              </a:rPr>
              <a:t>, </a:t>
            </a:r>
            <a:r>
              <a:rPr lang="pt-BR" dirty="0" err="1" smtClean="0">
                <a:solidFill>
                  <a:srgbClr val="FF0000"/>
                </a:solidFill>
              </a:rPr>
              <a:t>diflos</a:t>
            </a:r>
            <a:r>
              <a:rPr lang="pt-BR" dirty="0" smtClean="0">
                <a:solidFill>
                  <a:srgbClr val="FF0000"/>
                </a:solidFill>
              </a:rPr>
              <a:t> e </a:t>
            </a:r>
            <a:r>
              <a:rPr lang="pt-BR" dirty="0" err="1" smtClean="0">
                <a:solidFill>
                  <a:srgbClr val="FF0000"/>
                </a:solidFill>
              </a:rPr>
              <a:t>ecotiopato</a:t>
            </a:r>
            <a:r>
              <a:rPr lang="pt-BR" dirty="0" smtClean="0">
                <a:solidFill>
                  <a:srgbClr val="FF0000"/>
                </a:solidFill>
              </a:rPr>
              <a:t>)</a:t>
            </a:r>
            <a:endParaRPr lang="pt-BR" dirty="0">
              <a:solidFill>
                <a:srgbClr val="FF0000"/>
              </a:solidFill>
            </a:endParaRPr>
          </a:p>
          <a:p>
            <a:r>
              <a:rPr lang="pt-BR" dirty="0" smtClean="0"/>
              <a:t>Diferem quanto à natureza da interação química que estabelecem com o sítio ativo da colinesterase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C:\Users\Gabriela Riva\Pictures\farmaco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2" y="0"/>
            <a:ext cx="9043516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9634" name="Picture 2" descr="C:\Users\Gabriela Riva\Pictures\farmaco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0658" name="Picture 2" descr="C:\Users\Gabriela Riva\Pictures\farmaco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31" y="0"/>
            <a:ext cx="9080938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8610" name="Picture 2" descr="C:\Users\Gabriela Riva\Pictures\farmaco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31" y="0"/>
            <a:ext cx="9080938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Tabela 170</a:t>
            </a:r>
            <a:endParaRPr lang="pt-BR" dirty="0"/>
          </a:p>
        </p:txBody>
      </p:sp>
      <p:pic>
        <p:nvPicPr>
          <p:cNvPr id="4" name="Imagem 3" descr="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570" y="0"/>
            <a:ext cx="85466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786478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Usos clínicos dos </a:t>
            </a:r>
            <a:r>
              <a:rPr lang="pt-BR" dirty="0" err="1" smtClean="0"/>
              <a:t>anticolinesterásicos</a:t>
            </a:r>
            <a:r>
              <a:rPr lang="pt-BR" dirty="0" smtClean="0"/>
              <a:t>:</a:t>
            </a:r>
          </a:p>
          <a:p>
            <a:pPr>
              <a:buNone/>
            </a:pPr>
            <a:r>
              <a:rPr lang="pt-BR" dirty="0" smtClean="0"/>
              <a:t>-</a:t>
            </a:r>
            <a:r>
              <a:rPr lang="pt-BR" dirty="0" smtClean="0">
                <a:solidFill>
                  <a:srgbClr val="FF0000"/>
                </a:solidFill>
              </a:rPr>
              <a:t>reversão da ação de fármacos bloqueadores neuromusculares não despolarizantes ao término de uma cirurgia</a:t>
            </a:r>
            <a:r>
              <a:rPr lang="pt-BR" dirty="0" smtClean="0"/>
              <a:t>(</a:t>
            </a:r>
            <a:r>
              <a:rPr lang="pt-BR" dirty="0" err="1" smtClean="0"/>
              <a:t>neostigmina</a:t>
            </a:r>
            <a:r>
              <a:rPr lang="pt-BR" dirty="0" smtClean="0"/>
              <a:t>). A atropina deve ser administrada para limitar os efeitos parassimpáticos</a:t>
            </a:r>
          </a:p>
          <a:p>
            <a:pPr>
              <a:buNone/>
            </a:pPr>
            <a:r>
              <a:rPr lang="pt-BR" dirty="0" smtClean="0"/>
              <a:t>-tratamento da </a:t>
            </a:r>
            <a:r>
              <a:rPr lang="pt-BR" dirty="0" err="1" smtClean="0">
                <a:solidFill>
                  <a:srgbClr val="FF0000"/>
                </a:solidFill>
              </a:rPr>
              <a:t>miastenia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gravis</a:t>
            </a:r>
            <a:r>
              <a:rPr lang="pt-BR" dirty="0" smtClean="0"/>
              <a:t> (</a:t>
            </a:r>
            <a:r>
              <a:rPr lang="pt-BR" dirty="0" err="1" smtClean="0"/>
              <a:t>neostigmina</a:t>
            </a:r>
            <a:r>
              <a:rPr lang="pt-BR" dirty="0" smtClean="0"/>
              <a:t> ou </a:t>
            </a:r>
            <a:r>
              <a:rPr lang="pt-BR" dirty="0" err="1" smtClean="0"/>
              <a:t>piridostigmina</a:t>
            </a:r>
            <a:r>
              <a:rPr lang="pt-BR" dirty="0" smtClean="0"/>
              <a:t>)</a:t>
            </a:r>
          </a:p>
          <a:p>
            <a:pPr>
              <a:buNone/>
            </a:pPr>
            <a:r>
              <a:rPr lang="pt-BR" dirty="0" smtClean="0"/>
              <a:t>-como </a:t>
            </a:r>
            <a:r>
              <a:rPr lang="pt-BR" dirty="0" smtClean="0">
                <a:solidFill>
                  <a:srgbClr val="FF0000"/>
                </a:solidFill>
              </a:rPr>
              <a:t>auxílio diagnóstico de </a:t>
            </a:r>
            <a:r>
              <a:rPr lang="pt-BR" dirty="0" err="1" smtClean="0">
                <a:solidFill>
                  <a:srgbClr val="FF0000"/>
                </a:solidFill>
              </a:rPr>
              <a:t>miastenia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gravis</a:t>
            </a:r>
            <a:r>
              <a:rPr lang="pt-BR" dirty="0"/>
              <a:t> </a:t>
            </a:r>
            <a:r>
              <a:rPr lang="pt-BR" dirty="0" smtClean="0"/>
              <a:t>e para diferenciar a fraqueza causada por </a:t>
            </a:r>
            <a:r>
              <a:rPr lang="pt-BR" dirty="0" err="1" smtClean="0"/>
              <a:t>superdosagem</a:t>
            </a:r>
            <a:r>
              <a:rPr lang="pt-BR" dirty="0" smtClean="0"/>
              <a:t> de um </a:t>
            </a:r>
            <a:r>
              <a:rPr lang="pt-BR" dirty="0" err="1" smtClean="0"/>
              <a:t>anticolinesterásico</a:t>
            </a:r>
            <a:r>
              <a:rPr lang="pt-BR" dirty="0" smtClean="0"/>
              <a:t>(“crise colinérgica”) da fraqueza observada na </a:t>
            </a:r>
            <a:r>
              <a:rPr lang="pt-BR" dirty="0" err="1" smtClean="0"/>
              <a:t>miastenia</a:t>
            </a:r>
            <a:r>
              <a:rPr lang="pt-BR" dirty="0" smtClean="0"/>
              <a:t> propriamente dita(“crise </a:t>
            </a:r>
            <a:r>
              <a:rPr lang="pt-BR" dirty="0" err="1" smtClean="0"/>
              <a:t>miastênica</a:t>
            </a:r>
            <a:r>
              <a:rPr lang="pt-BR" dirty="0" smtClean="0"/>
              <a:t>”): </a:t>
            </a:r>
            <a:r>
              <a:rPr lang="pt-BR" dirty="0" err="1" smtClean="0"/>
              <a:t>edrofônio</a:t>
            </a:r>
            <a:r>
              <a:rPr lang="pt-BR" dirty="0" smtClean="0"/>
              <a:t>, um fármaco de ação curta administrado por dia intravenosa</a:t>
            </a:r>
          </a:p>
          <a:p>
            <a:pPr>
              <a:buNone/>
            </a:pPr>
            <a:r>
              <a:rPr lang="pt-BR" dirty="0" smtClean="0"/>
              <a:t>-na </a:t>
            </a:r>
            <a:r>
              <a:rPr lang="pt-BR" dirty="0" smtClean="0">
                <a:solidFill>
                  <a:srgbClr val="FF0000"/>
                </a:solidFill>
              </a:rPr>
              <a:t>doença de Alzheimer</a:t>
            </a:r>
            <a:r>
              <a:rPr lang="pt-BR" dirty="0" smtClean="0"/>
              <a:t>: </a:t>
            </a:r>
            <a:r>
              <a:rPr lang="pt-BR" dirty="0" err="1" smtClean="0"/>
              <a:t>donepezila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-no </a:t>
            </a:r>
            <a:r>
              <a:rPr lang="pt-BR" dirty="0" smtClean="0">
                <a:solidFill>
                  <a:srgbClr val="FF0000"/>
                </a:solidFill>
              </a:rPr>
              <a:t>glaucoma</a:t>
            </a:r>
            <a:r>
              <a:rPr lang="pt-BR" dirty="0" smtClean="0"/>
              <a:t>: colírio a base de </a:t>
            </a:r>
            <a:r>
              <a:rPr lang="pt-BR" dirty="0" err="1" smtClean="0"/>
              <a:t>ecotiopato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Parassimpático: repouso e digestão</a:t>
            </a:r>
          </a:p>
          <a:p>
            <a:pPr>
              <a:buNone/>
            </a:pPr>
            <a:r>
              <a:rPr lang="pt-BR" dirty="0" smtClean="0"/>
              <a:t>Simpático: luta e </a:t>
            </a:r>
            <a:r>
              <a:rPr lang="pt-BR" dirty="0" err="1" smtClean="0"/>
              <a:t>fulga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428868"/>
            <a:ext cx="7704856" cy="390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682" name="Picture 2" descr="C:\Users\Gabriela Riva\Pictures\farmaco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44" y="0"/>
            <a:ext cx="9031111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2706" name="Picture 2" descr="C:\Users\Gabriela Riva\Pictures\farmaco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31" y="0"/>
            <a:ext cx="9080938" cy="6858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16" y="5715016"/>
            <a:ext cx="114298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3730" name="Picture 2" descr="C:\Users\Gabriela Riva\Pictures\farmaco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"/>
            <a:ext cx="9144000" cy="6829425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4754" name="Picture 2" descr="C:\Users\Gabriela Riva\Pictures\farmaco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5" y="0"/>
            <a:ext cx="9118670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5778" name="Picture 2" descr="C:\Users\Gabriela Riva\Pictures\farmaco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6802" name="Picture 2" descr="C:\Users\Gabriela Riva\Pictures\farmaco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31" y="0"/>
            <a:ext cx="9080938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7826" name="Picture 2" descr="C:\Users\Gabriela Riva\Pictures\farmaco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49"/>
            <a:ext cx="9144000" cy="6810375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54" y="5786454"/>
            <a:ext cx="1071546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d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0"/>
            <a:ext cx="7150761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 Farmacologia Adrenérgica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Roteiro: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Metabolismo da noradrenalina</a:t>
            </a:r>
          </a:p>
          <a:p>
            <a:r>
              <a:rPr lang="pt-BR" dirty="0" smtClean="0"/>
              <a:t>Tipos de receptores adrenérgicos</a:t>
            </a:r>
          </a:p>
          <a:p>
            <a:r>
              <a:rPr lang="pt-BR" dirty="0" smtClean="0"/>
              <a:t>Respostas adrenérgicas</a:t>
            </a:r>
          </a:p>
          <a:p>
            <a:r>
              <a:rPr lang="pt-BR" dirty="0" err="1" smtClean="0"/>
              <a:t>Agonistas</a:t>
            </a:r>
            <a:r>
              <a:rPr lang="pt-BR" dirty="0" smtClean="0"/>
              <a:t> adrenérgicos </a:t>
            </a:r>
          </a:p>
          <a:p>
            <a:r>
              <a:rPr lang="pt-BR" dirty="0" smtClean="0"/>
              <a:t>Antagonistas adrenérgicos</a:t>
            </a:r>
          </a:p>
          <a:p>
            <a:r>
              <a:rPr lang="pt-BR" dirty="0" smtClean="0"/>
              <a:t>Usos clínicos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Aspectos funcionais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037" y="1629569"/>
            <a:ext cx="70199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6491064" cy="1162050"/>
          </a:xfrm>
        </p:spPr>
        <p:txBody>
          <a:bodyPr>
            <a:noAutofit/>
          </a:bodyPr>
          <a:lstStyle/>
          <a:p>
            <a:r>
              <a:rPr lang="pt-BR" sz="4400" dirty="0" smtClean="0"/>
              <a:t>Catecolaminas</a:t>
            </a:r>
            <a:endParaRPr lang="pt-BR" sz="4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2000240"/>
            <a:ext cx="8064896" cy="457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ço Reservado para Texto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5770984" cy="46910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sz="2400" dirty="0" smtClean="0"/>
              <a:t> 4 principais catecolaminas :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/>
          </a:p>
          <a:p>
            <a:endParaRPr lang="pt-B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16" y="5715016"/>
            <a:ext cx="114298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Síntese da Noradrenalina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Catecolaminas são derivadas de um aminoácido: L-tirosina.</a:t>
            </a:r>
          </a:p>
          <a:p>
            <a:r>
              <a:rPr lang="pt-BR" dirty="0" smtClean="0"/>
              <a:t>L- tirosina: precursor metabólico</a:t>
            </a:r>
          </a:p>
          <a:p>
            <a:r>
              <a:rPr lang="pt-BR" dirty="0" smtClean="0"/>
              <a:t>L- tirosina </a:t>
            </a:r>
            <a:r>
              <a:rPr lang="pt-BR" dirty="0" err="1" smtClean="0"/>
              <a:t>hidroxilase</a:t>
            </a:r>
            <a:r>
              <a:rPr lang="pt-BR" dirty="0" smtClean="0"/>
              <a:t> (enzima) – converte a L tirosina em DOPA.</a:t>
            </a:r>
          </a:p>
          <a:p>
            <a:pPr>
              <a:buNone/>
            </a:pPr>
            <a:r>
              <a:rPr lang="pt-BR" dirty="0" smtClean="0"/>
              <a:t>Essa etapa de </a:t>
            </a:r>
            <a:r>
              <a:rPr lang="pt-BR" dirty="0" err="1" smtClean="0"/>
              <a:t>hidroxilação</a:t>
            </a:r>
            <a:r>
              <a:rPr lang="pt-BR" dirty="0" smtClean="0"/>
              <a:t> é o principal ponto de controle da síntese de NA</a:t>
            </a:r>
          </a:p>
          <a:p>
            <a:pPr>
              <a:buNone/>
            </a:pPr>
            <a:r>
              <a:rPr lang="pt-BR" dirty="0" smtClean="0"/>
              <a:t>Tirosina </a:t>
            </a:r>
            <a:r>
              <a:rPr lang="pt-BR" dirty="0" err="1" smtClean="0"/>
              <a:t>hidroxilase</a:t>
            </a:r>
            <a:r>
              <a:rPr lang="pt-BR" dirty="0" smtClean="0"/>
              <a:t> pode ser inibida pela própria NA- produto final da via biossintética</a:t>
            </a:r>
          </a:p>
          <a:p>
            <a:pPr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3" y="438150"/>
            <a:ext cx="76104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52" y="260648"/>
            <a:ext cx="8977448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715016"/>
            <a:ext cx="121441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Armazenamento da noradrenalina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É armazenado em vesículas neuronais:</a:t>
            </a:r>
          </a:p>
          <a:p>
            <a:pPr marL="514350" indent="-514350">
              <a:buNone/>
            </a:pPr>
            <a:r>
              <a:rPr lang="pt-BR" dirty="0" smtClean="0"/>
              <a:t>     NA+ ATP+</a:t>
            </a:r>
            <a:r>
              <a:rPr lang="pt-BR" dirty="0" err="1" smtClean="0"/>
              <a:t>Cromogranina</a:t>
            </a:r>
            <a:r>
              <a:rPr lang="pt-BR" dirty="0" smtClean="0"/>
              <a:t> A</a:t>
            </a:r>
          </a:p>
          <a:p>
            <a:pPr marL="514350" indent="-514350"/>
            <a:r>
              <a:rPr lang="pt-BR" dirty="0" smtClean="0"/>
              <a:t>ATP responsável por melhorar o potencial sináptico rápido e a contração no neurônio.</a:t>
            </a:r>
          </a:p>
          <a:p>
            <a:pPr marL="514350" indent="-514350"/>
            <a:r>
              <a:rPr lang="pt-BR" dirty="0" smtClean="0"/>
              <a:t>A entrada da NA nas vesículas se deve ao transportador VMAT-2 (transporta noradrenalina do citoplasma neuronal para a vesícula sináptica.</a:t>
            </a:r>
          </a:p>
          <a:p>
            <a:pPr marL="514350" indent="-514350"/>
            <a:r>
              <a:rPr lang="pt-BR" dirty="0" smtClean="0"/>
              <a:t>Um  dos inibidores da entrada de NA </a:t>
            </a:r>
            <a:r>
              <a:rPr lang="pt-BR" dirty="0" err="1" smtClean="0"/>
              <a:t>na</a:t>
            </a:r>
            <a:r>
              <a:rPr lang="pt-BR" dirty="0" smtClean="0"/>
              <a:t> vesícula é a </a:t>
            </a:r>
            <a:r>
              <a:rPr lang="pt-BR" dirty="0" err="1" smtClean="0"/>
              <a:t>reserpina</a:t>
            </a:r>
            <a:r>
              <a:rPr lang="pt-BR" dirty="0" smtClean="0"/>
              <a:t>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Captura das catecolaminas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Responsável pela inativação do neurotransmissor (feedback -) a captação precede a degradação metabólica</a:t>
            </a:r>
          </a:p>
          <a:p>
            <a:r>
              <a:rPr lang="pt-BR" dirty="0" smtClean="0"/>
              <a:t>CAPTAÇÃO 1:</a:t>
            </a:r>
          </a:p>
          <a:p>
            <a:pPr>
              <a:buNone/>
            </a:pPr>
            <a:r>
              <a:rPr lang="pt-BR" dirty="0" smtClean="0"/>
              <a:t>    -acontece no neurônio pré sináptico pelo transportador NET e DAT (dependente de cálcio); transportador de alta afinidade . Esse transportador de membrana é inibido por cocaína.</a:t>
            </a:r>
          </a:p>
          <a:p>
            <a:pPr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Captura das catecolaminas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CAPTAÇÃO 2:</a:t>
            </a:r>
          </a:p>
          <a:p>
            <a:pPr>
              <a:buNone/>
            </a:pPr>
            <a:r>
              <a:rPr lang="pt-BR" dirty="0" smtClean="0"/>
              <a:t>   - ocorre no tecido periférico. Transporte de noradrenalina pelo </a:t>
            </a:r>
            <a:r>
              <a:rPr lang="pt-BR" dirty="0" err="1" smtClean="0"/>
              <a:t>trasportador</a:t>
            </a:r>
            <a:r>
              <a:rPr lang="pt-BR" dirty="0" smtClean="0"/>
              <a:t>  OCT3. Possui baixa afinidade (</a:t>
            </a:r>
            <a:r>
              <a:rPr lang="pt-BR" dirty="0" err="1" smtClean="0"/>
              <a:t>epinefina</a:t>
            </a:r>
            <a:r>
              <a:rPr lang="pt-BR" dirty="0" smtClean="0"/>
              <a:t>- adrenalina- </a:t>
            </a:r>
            <a:r>
              <a:rPr lang="pt-BR" dirty="0" err="1" smtClean="0"/>
              <a:t>noradrenalina-dobapima</a:t>
            </a:r>
            <a:r>
              <a:rPr lang="pt-BR" dirty="0" smtClean="0"/>
              <a:t>) . É inibido pela </a:t>
            </a:r>
            <a:r>
              <a:rPr lang="pt-BR" dirty="0" err="1" smtClean="0"/>
              <a:t>corticosterona</a:t>
            </a:r>
            <a:r>
              <a:rPr lang="pt-BR" dirty="0" smtClean="0"/>
              <a:t> e </a:t>
            </a:r>
            <a:r>
              <a:rPr lang="pt-BR" dirty="0" err="1" smtClean="0"/>
              <a:t>isocianinas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375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t-BR" dirty="0" smtClean="0"/>
              <a:t>Sistemas de Transporte</a:t>
            </a:r>
            <a:endParaRPr lang="pt-B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8178132" cy="537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Degradação das catecolaminas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Monoamino</a:t>
            </a:r>
            <a:r>
              <a:rPr lang="pt-BR" dirty="0" smtClean="0"/>
              <a:t> – oxidase (MAO)</a:t>
            </a:r>
          </a:p>
          <a:p>
            <a:pPr>
              <a:buNone/>
            </a:pPr>
            <a:r>
              <a:rPr lang="pt-BR" dirty="0" smtClean="0"/>
              <a:t>   -enzima intracelular: ligada à superfície da mitocôndria. Nas terminações nervosas adrenérgicas/ fígado/ epitélio intestinal</a:t>
            </a:r>
          </a:p>
          <a:p>
            <a:pPr>
              <a:buNone/>
            </a:pPr>
            <a:r>
              <a:rPr lang="pt-BR" dirty="0" smtClean="0"/>
              <a:t>   - converte as catecolaminas em seus aldeídos correspondentes. Perdendo a função de catecolaminas.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Degradação da catecolamina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Catecol-O-Metiltrasferase</a:t>
            </a:r>
            <a:r>
              <a:rPr lang="pt-BR" dirty="0" smtClean="0"/>
              <a:t> (COMT)</a:t>
            </a:r>
          </a:p>
          <a:p>
            <a:pPr>
              <a:buNone/>
            </a:pPr>
            <a:r>
              <a:rPr lang="pt-BR" dirty="0" smtClean="0"/>
              <a:t>   - promove a </a:t>
            </a:r>
            <a:r>
              <a:rPr lang="pt-BR" dirty="0" err="1" smtClean="0"/>
              <a:t>metilação</a:t>
            </a:r>
            <a:r>
              <a:rPr lang="pt-BR" dirty="0" smtClean="0"/>
              <a:t> de grupos </a:t>
            </a:r>
            <a:r>
              <a:rPr lang="pt-BR" dirty="0" err="1" smtClean="0"/>
              <a:t>catecol</a:t>
            </a:r>
            <a:r>
              <a:rPr lang="pt-BR" dirty="0" smtClean="0"/>
              <a:t> –OH</a:t>
            </a:r>
          </a:p>
          <a:p>
            <a:pPr>
              <a:buNone/>
            </a:pPr>
            <a:r>
              <a:rPr lang="pt-BR" dirty="0" smtClean="0"/>
              <a:t>   - ocorre em tecidos neuronais e não neuronais</a:t>
            </a:r>
          </a:p>
          <a:p>
            <a:pPr>
              <a:buNone/>
            </a:pPr>
            <a:r>
              <a:rPr lang="pt-BR" dirty="0" smtClean="0"/>
              <a:t>   - age mais na periferia (</a:t>
            </a:r>
            <a:r>
              <a:rPr lang="pt-BR" dirty="0" err="1" smtClean="0"/>
              <a:t>citosol</a:t>
            </a:r>
            <a:r>
              <a:rPr lang="pt-BR" dirty="0" smtClean="0"/>
              <a:t> da célula em vez de ser na mitocôndria) 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78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56630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0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78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Receptores Adrenérgicos</a:t>
            </a:r>
            <a:endParaRPr lang="pt-B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834356"/>
            <a:ext cx="75438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356137" cy="616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613261" cy="608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Fármacos que agem sobre a transmissão adrenérgica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Fármacos </a:t>
            </a:r>
            <a:r>
              <a:rPr lang="pt-BR" dirty="0" err="1" smtClean="0"/>
              <a:t>ultilizados</a:t>
            </a:r>
            <a:r>
              <a:rPr lang="pt-BR" dirty="0" smtClean="0"/>
              <a:t> principalmente para o tratamento de:</a:t>
            </a:r>
          </a:p>
          <a:p>
            <a:pPr>
              <a:buNone/>
            </a:pPr>
            <a:r>
              <a:rPr lang="pt-BR" dirty="0" smtClean="0">
                <a:solidFill>
                  <a:srgbClr val="FF0000"/>
                </a:solidFill>
              </a:rPr>
              <a:t>   -doenças cardiovasculares</a:t>
            </a:r>
          </a:p>
          <a:p>
            <a:pPr>
              <a:buNone/>
            </a:pPr>
            <a:r>
              <a:rPr lang="pt-BR" dirty="0" smtClean="0">
                <a:solidFill>
                  <a:srgbClr val="FF0000"/>
                </a:solidFill>
              </a:rPr>
              <a:t>   -doenças respiratórias</a:t>
            </a:r>
          </a:p>
          <a:p>
            <a:pPr>
              <a:buNone/>
            </a:pPr>
            <a:r>
              <a:rPr lang="pt-BR" dirty="0" smtClean="0">
                <a:solidFill>
                  <a:srgbClr val="FF0000"/>
                </a:solidFill>
              </a:rPr>
              <a:t>   - doenças psiquiátricas</a:t>
            </a:r>
          </a:p>
          <a:p>
            <a:r>
              <a:rPr lang="pt-BR" dirty="0" smtClean="0"/>
              <a:t>Principais alvos farmacológicos são:</a:t>
            </a:r>
          </a:p>
          <a:p>
            <a:pPr>
              <a:buNone/>
            </a:pPr>
            <a:r>
              <a:rPr lang="pt-BR" dirty="0" smtClean="0">
                <a:solidFill>
                  <a:srgbClr val="FF0000"/>
                </a:solidFill>
              </a:rPr>
              <a:t>   -receptores adrenérgicos</a:t>
            </a:r>
          </a:p>
          <a:p>
            <a:pPr>
              <a:buNone/>
            </a:pPr>
            <a:r>
              <a:rPr lang="pt-BR" dirty="0" smtClean="0">
                <a:solidFill>
                  <a:srgbClr val="FF0000"/>
                </a:solidFill>
              </a:rPr>
              <a:t>   -transportadores de monoaminas</a:t>
            </a:r>
          </a:p>
          <a:p>
            <a:pPr>
              <a:buNone/>
            </a:pPr>
            <a:r>
              <a:rPr lang="pt-BR" dirty="0" smtClean="0">
                <a:solidFill>
                  <a:srgbClr val="FF0000"/>
                </a:solidFill>
              </a:rPr>
              <a:t>   -enzimas que metabolizam catecolaminas</a:t>
            </a:r>
          </a:p>
          <a:p>
            <a:pPr>
              <a:buNone/>
            </a:pPr>
            <a:endParaRPr lang="pt-BR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712968" cy="665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Antagonistas adrenérgicos</a:t>
            </a:r>
            <a:endParaRPr lang="pt-B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5849640" cy="435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Pensando na tabela:</a:t>
            </a:r>
          </a:p>
          <a:p>
            <a:r>
              <a:rPr lang="pt-BR" dirty="0" err="1" smtClean="0"/>
              <a:t>Agonistas</a:t>
            </a:r>
            <a:r>
              <a:rPr lang="pt-BR" dirty="0" smtClean="0"/>
              <a:t> seletivos</a:t>
            </a:r>
          </a:p>
          <a:p>
            <a:pPr>
              <a:buNone/>
            </a:pPr>
            <a:r>
              <a:rPr lang="pt-BR" dirty="0" smtClean="0"/>
              <a:t>Asma? Beta 2</a:t>
            </a:r>
          </a:p>
          <a:p>
            <a:pPr>
              <a:buNone/>
            </a:pPr>
            <a:r>
              <a:rPr lang="pt-BR" dirty="0" err="1" smtClean="0"/>
              <a:t>Isuficiência</a:t>
            </a:r>
            <a:r>
              <a:rPr lang="pt-BR" dirty="0" smtClean="0"/>
              <a:t> Cardíaca? Beta 1</a:t>
            </a:r>
          </a:p>
          <a:p>
            <a:pPr>
              <a:buNone/>
            </a:pPr>
            <a:r>
              <a:rPr lang="pt-BR" dirty="0" smtClean="0"/>
              <a:t>Descongestionantes nasais? Alfa 1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5643586"/>
            <a:ext cx="1214414" cy="12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2715</Words>
  <Application>Microsoft Office PowerPoint</Application>
  <PresentationFormat>Apresentação na tela (4:3)</PresentationFormat>
  <Paragraphs>249</Paragraphs>
  <Slides>119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119</vt:i4>
      </vt:variant>
    </vt:vector>
  </HeadingPairs>
  <TitlesOfParts>
    <vt:vector size="120" baseType="lpstr">
      <vt:lpstr>Tema do Office</vt:lpstr>
      <vt:lpstr>     Sistema Nervoso Autônomo agonistas e antagonistas adrenérgicos e colinérgicos  </vt:lpstr>
      <vt:lpstr>Fisiologia do Sistema Nervoso Autônomo</vt:lpstr>
      <vt:lpstr>Slide 3</vt:lpstr>
      <vt:lpstr>SNA</vt:lpstr>
      <vt:lpstr>SNA diferenças funcionais</vt:lpstr>
      <vt:lpstr>SNA diferenças anatômicas</vt:lpstr>
      <vt:lpstr>Slide 7</vt:lpstr>
      <vt:lpstr>Aspectos funcionais</vt:lpstr>
      <vt:lpstr>Slide 9</vt:lpstr>
      <vt:lpstr>Slide 10</vt:lpstr>
      <vt:lpstr>Slide 11</vt:lpstr>
      <vt:lpstr>Farmacologia colinérgica</vt:lpstr>
      <vt:lpstr>Roteiro</vt:lpstr>
      <vt:lpstr>Ações Muscarínicas e Nicotínicas da Acetilcolina</vt:lpstr>
      <vt:lpstr>Experimento de Dale</vt:lpstr>
      <vt:lpstr>Conclusão do experimento</vt:lpstr>
      <vt:lpstr>Funções fisiológicas da ACh no organismo</vt:lpstr>
      <vt:lpstr>Slide 18</vt:lpstr>
      <vt:lpstr>Receptores de Acetilcolina: Receptores nicotínicos</vt:lpstr>
      <vt:lpstr>Slide 20</vt:lpstr>
      <vt:lpstr>Receptores de Acetilcolina: Receptores muscarínicos</vt:lpstr>
      <vt:lpstr>Slide 22</vt:lpstr>
      <vt:lpstr>Slide 23</vt:lpstr>
      <vt:lpstr>Fisiologia da transmissão colinérgica</vt:lpstr>
      <vt:lpstr>Slide 25</vt:lpstr>
      <vt:lpstr>Slide 26</vt:lpstr>
      <vt:lpstr>Slide 27</vt:lpstr>
      <vt:lpstr>Slide 28</vt:lpstr>
      <vt:lpstr>Slide 29</vt:lpstr>
      <vt:lpstr>Slide 30</vt:lpstr>
      <vt:lpstr>Efeitos de fármacos sobre a transmissão colinérgica</vt:lpstr>
      <vt:lpstr>Agonistas muscarínicos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Antagonistas Muscarínicos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Estimulantes ganglionares</vt:lpstr>
      <vt:lpstr>Bloqueadores ganglionares</vt:lpstr>
      <vt:lpstr>Slide 52</vt:lpstr>
      <vt:lpstr>Slide 53</vt:lpstr>
      <vt:lpstr>Fármacos bloqueadores Neuromusculares</vt:lpstr>
      <vt:lpstr>Slide 55</vt:lpstr>
      <vt:lpstr>Slide 56</vt:lpstr>
      <vt:lpstr>Fármacos que agem em nível pré sináptico: Fármacos que inibem a síntese de ACh </vt:lpstr>
      <vt:lpstr>Fármacos que agem em nível pré sináptico: Fármacos que inibem a liberação de ACh</vt:lpstr>
      <vt:lpstr>Fármacos que intensificam a transmissão colinérgica: Anticolinesterásicos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 Farmacologia Adrenérgica</vt:lpstr>
      <vt:lpstr>Roteiro:</vt:lpstr>
      <vt:lpstr>Catecolaminas</vt:lpstr>
      <vt:lpstr>Síntese da Noradrenalina</vt:lpstr>
      <vt:lpstr>Slide 82</vt:lpstr>
      <vt:lpstr>  </vt:lpstr>
      <vt:lpstr>Armazenamento da noradrenalina</vt:lpstr>
      <vt:lpstr>Captura das catecolaminas</vt:lpstr>
      <vt:lpstr>Captura das catecolaminas</vt:lpstr>
      <vt:lpstr>Slide 87</vt:lpstr>
      <vt:lpstr>Sistemas de Transporte</vt:lpstr>
      <vt:lpstr>Degradação das catecolaminas</vt:lpstr>
      <vt:lpstr>Degradação da catecolamina </vt:lpstr>
      <vt:lpstr>Slide 91</vt:lpstr>
      <vt:lpstr>Slide 92</vt:lpstr>
      <vt:lpstr>Receptores Adrenérgicos</vt:lpstr>
      <vt:lpstr>Slide 94</vt:lpstr>
      <vt:lpstr>Slide 95</vt:lpstr>
      <vt:lpstr>Fármacos que agem sobre a transmissão adrenérgica</vt:lpstr>
      <vt:lpstr> </vt:lpstr>
      <vt:lpstr>Antagonistas adrenérgicos</vt:lpstr>
      <vt:lpstr>Slide 99</vt:lpstr>
      <vt:lpstr>Indicações clínicas</vt:lpstr>
      <vt:lpstr>Indicações clínicas</vt:lpstr>
      <vt:lpstr>Antagonistas Adrenérgicos</vt:lpstr>
      <vt:lpstr>Antagonista Alfa</vt:lpstr>
      <vt:lpstr>Anatagonista Alfa</vt:lpstr>
      <vt:lpstr>Antagonistas beta</vt:lpstr>
      <vt:lpstr>Bloqueadores beta</vt:lpstr>
      <vt:lpstr>Agonistas de receptores beta-adrenérgicos usos clínicos</vt:lpstr>
      <vt:lpstr>Antagonistas adrenérgicos indiretos</vt:lpstr>
      <vt:lpstr>Antagonistas adrenérgicos indiretos</vt:lpstr>
      <vt:lpstr>Antagonista adrenérgico indireto</vt:lpstr>
      <vt:lpstr>Agonistas adrenérgicos indiretos</vt:lpstr>
      <vt:lpstr>Slide 112</vt:lpstr>
      <vt:lpstr>VAMOS àS QUESTÕES...</vt:lpstr>
      <vt:lpstr>Questão 1</vt:lpstr>
      <vt:lpstr>Slide 115</vt:lpstr>
      <vt:lpstr>Questão 2 </vt:lpstr>
      <vt:lpstr>Slide 117</vt:lpstr>
      <vt:lpstr>Referências Bibliográficas</vt:lpstr>
      <vt:lpstr>DÚVIDAS??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Farmacologia colinérgica</dc:title>
  <dc:creator>Gabriela Riva</dc:creator>
  <cp:lastModifiedBy>Gabriela Riva</cp:lastModifiedBy>
  <cp:revision>18</cp:revision>
  <dcterms:created xsi:type="dcterms:W3CDTF">2016-02-29T17:22:37Z</dcterms:created>
  <dcterms:modified xsi:type="dcterms:W3CDTF">2016-03-01T14:08:06Z</dcterms:modified>
</cp:coreProperties>
</file>