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74" autoAdjust="0"/>
  </p:normalViewPr>
  <p:slideViewPr>
    <p:cSldViewPr snapToGrid="0" snapToObjects="1">
      <p:cViewPr varScale="1">
        <p:scale>
          <a:sx n="77" d="100"/>
          <a:sy n="77" d="100"/>
        </p:scale>
        <p:origin x="-1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t-BR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16/08/16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pt-BR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16/08/16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t-BR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16/08/16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BR" smtClean="0"/>
              <a:t>Clic para editar título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16/08/16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pt-BR" smtClean="0"/>
              <a:t>Clic para editar título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16/08/16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16/08/16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16/08/16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16/08/16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936422"/>
            <a:ext cx="7315200" cy="2595025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/>
              <a:t>Antimicrobianos</a:t>
            </a:r>
            <a:endParaRPr lang="es-ES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5713368"/>
            <a:ext cx="7315200" cy="1144632"/>
          </a:xfrm>
        </p:spPr>
        <p:txBody>
          <a:bodyPr/>
          <a:lstStyle/>
          <a:p>
            <a:r>
              <a:rPr lang="es-ES" dirty="0" err="1" smtClean="0"/>
              <a:t>Alunos</a:t>
            </a:r>
            <a:r>
              <a:rPr lang="es-ES" dirty="0" smtClean="0"/>
              <a:t>: Paulo Grossi e </a:t>
            </a:r>
            <a:r>
              <a:rPr lang="es-ES" dirty="0" err="1" smtClean="0"/>
              <a:t>Thays</a:t>
            </a:r>
            <a:r>
              <a:rPr lang="es-ES" dirty="0" smtClean="0"/>
              <a:t> </a:t>
            </a:r>
            <a:r>
              <a:rPr lang="es-ES" dirty="0" err="1" smtClean="0"/>
              <a:t>Poloniato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205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2987" y="531657"/>
            <a:ext cx="7786613" cy="577770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200" dirty="0" smtClean="0">
                <a:solidFill>
                  <a:schemeClr val="tx2"/>
                </a:solidFill>
              </a:rPr>
              <a:t>2. </a:t>
            </a:r>
            <a:r>
              <a:rPr lang="es-ES" sz="2400" dirty="0" err="1" smtClean="0"/>
              <a:t>Transferência</a:t>
            </a:r>
            <a:r>
              <a:rPr lang="es-ES" sz="2400" dirty="0" smtClean="0"/>
              <a:t> Genética</a:t>
            </a:r>
          </a:p>
          <a:p>
            <a:pPr algn="just">
              <a:lnSpc>
                <a:spcPct val="120000"/>
              </a:lnSpc>
            </a:pPr>
            <a:r>
              <a:rPr lang="es-ES" sz="2200" u="sng" dirty="0" err="1" smtClean="0"/>
              <a:t>Conjugação</a:t>
            </a:r>
            <a:r>
              <a:rPr lang="es-ES" sz="2200" u="sng" dirty="0" smtClean="0"/>
              <a:t>:</a:t>
            </a:r>
            <a:r>
              <a:rPr lang="es-ES" sz="2200" dirty="0" smtClean="0"/>
              <a:t> </a:t>
            </a:r>
            <a:r>
              <a:rPr lang="es-ES" sz="2200" dirty="0" err="1" smtClean="0"/>
              <a:t>passagem</a:t>
            </a:r>
            <a:r>
              <a:rPr lang="es-ES" sz="2200" dirty="0" smtClean="0"/>
              <a:t> de genes de </a:t>
            </a:r>
            <a:r>
              <a:rPr lang="es-ES" sz="2200" dirty="0" err="1" smtClean="0"/>
              <a:t>uma</a:t>
            </a:r>
            <a:r>
              <a:rPr lang="es-ES" sz="2200" dirty="0" smtClean="0"/>
              <a:t> célula </a:t>
            </a:r>
            <a:r>
              <a:rPr lang="es-ES" sz="2200" dirty="0" err="1" smtClean="0"/>
              <a:t>doadora</a:t>
            </a:r>
            <a:r>
              <a:rPr lang="es-ES" sz="2200" dirty="0" smtClean="0"/>
              <a:t> para </a:t>
            </a:r>
            <a:r>
              <a:rPr lang="es-ES" sz="2200" dirty="0" err="1" smtClean="0"/>
              <a:t>outra</a:t>
            </a:r>
            <a:r>
              <a:rPr lang="es-ES" sz="2200" dirty="0" smtClean="0"/>
              <a:t> receptora </a:t>
            </a:r>
            <a:r>
              <a:rPr lang="es-ES" sz="2200" dirty="0" err="1" smtClean="0"/>
              <a:t>atraves</a:t>
            </a:r>
            <a:r>
              <a:rPr lang="es-ES" sz="2200" dirty="0" smtClean="0"/>
              <a:t> de </a:t>
            </a:r>
            <a:r>
              <a:rPr lang="es-ES" sz="2200" dirty="0" err="1" smtClean="0"/>
              <a:t>contato</a:t>
            </a:r>
            <a:r>
              <a:rPr lang="es-ES" sz="2200" dirty="0" smtClean="0"/>
              <a:t> </a:t>
            </a:r>
            <a:r>
              <a:rPr lang="es-ES" sz="2200" dirty="0" err="1" smtClean="0"/>
              <a:t>direto</a:t>
            </a:r>
            <a:r>
              <a:rPr lang="es-ES" sz="2200" dirty="0" smtClean="0"/>
              <a:t> (fimbrias), </a:t>
            </a:r>
            <a:r>
              <a:rPr lang="es-ES" sz="2200" i="1" dirty="0" err="1" smtClean="0"/>
              <a:t>ocorre</a:t>
            </a:r>
            <a:r>
              <a:rPr lang="es-ES" sz="2200" i="1" dirty="0" smtClean="0"/>
              <a:t> principalmente nos Bacilos Gram-negativos</a:t>
            </a:r>
            <a:r>
              <a:rPr lang="es-ES" sz="2200" dirty="0" smtClean="0"/>
              <a:t>.</a:t>
            </a:r>
          </a:p>
          <a:p>
            <a:pPr marL="45720" indent="0" algn="just">
              <a:lnSpc>
                <a:spcPct val="120000"/>
              </a:lnSpc>
              <a:buNone/>
            </a:pPr>
            <a:endParaRPr lang="es-ES" sz="2200" dirty="0" smtClean="0"/>
          </a:p>
          <a:p>
            <a:pPr algn="just">
              <a:lnSpc>
                <a:spcPct val="120000"/>
              </a:lnSpc>
            </a:pPr>
            <a:r>
              <a:rPr lang="es-ES" sz="2200" u="sng" dirty="0" err="1" smtClean="0"/>
              <a:t>Transdução</a:t>
            </a:r>
            <a:r>
              <a:rPr lang="es-ES" sz="2200" u="sng" dirty="0" smtClean="0"/>
              <a:t>:</a:t>
            </a:r>
            <a:r>
              <a:rPr lang="es-ES" sz="2200" dirty="0" smtClean="0"/>
              <a:t> o gene de </a:t>
            </a:r>
            <a:r>
              <a:rPr lang="es-ES" sz="2200" dirty="0" err="1" smtClean="0"/>
              <a:t>resistência</a:t>
            </a:r>
            <a:r>
              <a:rPr lang="es-ES" sz="2200" dirty="0" smtClean="0"/>
              <a:t> captado </a:t>
            </a:r>
            <a:r>
              <a:rPr lang="es-ES" sz="2200" dirty="0" err="1" smtClean="0"/>
              <a:t>em</a:t>
            </a:r>
            <a:r>
              <a:rPr lang="es-ES" sz="2200" dirty="0" smtClean="0"/>
              <a:t> </a:t>
            </a:r>
            <a:r>
              <a:rPr lang="es-ES" sz="2200" dirty="0" err="1" smtClean="0"/>
              <a:t>uma</a:t>
            </a:r>
            <a:r>
              <a:rPr lang="es-ES" sz="2200" dirty="0" smtClean="0"/>
              <a:t> </a:t>
            </a:r>
            <a:r>
              <a:rPr lang="es-ES" sz="2200" dirty="0" err="1" smtClean="0"/>
              <a:t>bactéria</a:t>
            </a:r>
            <a:r>
              <a:rPr lang="es-ES" sz="2200" dirty="0" smtClean="0"/>
              <a:t> é </a:t>
            </a:r>
            <a:r>
              <a:rPr lang="es-ES" sz="2200" dirty="0" err="1" smtClean="0"/>
              <a:t>tranferido</a:t>
            </a:r>
            <a:r>
              <a:rPr lang="es-ES" sz="2200" dirty="0" smtClean="0"/>
              <a:t> para </a:t>
            </a:r>
            <a:r>
              <a:rPr lang="es-ES" sz="2200" dirty="0" err="1" smtClean="0"/>
              <a:t>outra</a:t>
            </a:r>
            <a:r>
              <a:rPr lang="es-ES" sz="2200" dirty="0" smtClean="0"/>
              <a:t> </a:t>
            </a:r>
            <a:r>
              <a:rPr lang="es-ES" sz="2200" dirty="0" err="1" smtClean="0"/>
              <a:t>bactéria</a:t>
            </a:r>
            <a:r>
              <a:rPr lang="es-ES" sz="2200" dirty="0" smtClean="0"/>
              <a:t>.</a:t>
            </a:r>
          </a:p>
          <a:p>
            <a:pPr marL="45720" indent="0" algn="just">
              <a:lnSpc>
                <a:spcPct val="120000"/>
              </a:lnSpc>
              <a:buNone/>
            </a:pPr>
            <a:endParaRPr lang="es-ES" sz="2200" dirty="0" smtClean="0"/>
          </a:p>
          <a:p>
            <a:pPr algn="just">
              <a:lnSpc>
                <a:spcPct val="120000"/>
              </a:lnSpc>
            </a:pPr>
            <a:r>
              <a:rPr lang="es-ES" sz="2200" u="sng" dirty="0" err="1" smtClean="0"/>
              <a:t>Transformação</a:t>
            </a:r>
            <a:r>
              <a:rPr lang="es-ES" sz="2200" u="sng" dirty="0" smtClean="0"/>
              <a:t>:</a:t>
            </a:r>
            <a:r>
              <a:rPr lang="es-ES" sz="2200" dirty="0" smtClean="0"/>
              <a:t> </a:t>
            </a:r>
            <a:r>
              <a:rPr lang="es-ES" sz="2200" dirty="0" err="1" smtClean="0"/>
              <a:t>incorporação</a:t>
            </a:r>
            <a:r>
              <a:rPr lang="es-ES" sz="2200" dirty="0" smtClean="0"/>
              <a:t> de DNA do </a:t>
            </a:r>
            <a:r>
              <a:rPr lang="es-ES" sz="2200" dirty="0" err="1" smtClean="0"/>
              <a:t>meio</a:t>
            </a:r>
            <a:r>
              <a:rPr lang="es-ES" sz="2200" dirty="0" smtClean="0"/>
              <a:t> para o interior das </a:t>
            </a:r>
            <a:r>
              <a:rPr lang="es-ES" sz="2200" dirty="0" err="1" smtClean="0"/>
              <a:t>bactérias</a:t>
            </a:r>
            <a:r>
              <a:rPr lang="es-ES" sz="2200" dirty="0" smtClean="0"/>
              <a:t>.</a:t>
            </a:r>
            <a:endParaRPr lang="es-ES" sz="2200" u="sng" dirty="0"/>
          </a:p>
        </p:txBody>
      </p:sp>
    </p:spTree>
    <p:extLst>
      <p:ext uri="{BB962C8B-B14F-4D97-AF65-F5344CB8AC3E}">
        <p14:creationId xmlns:p14="http://schemas.microsoft.com/office/powerpoint/2010/main" val="187787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Tela 2016-08-16 às 09.5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42" y="781050"/>
            <a:ext cx="6430137" cy="514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5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333" y="577343"/>
            <a:ext cx="7751267" cy="573201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400" dirty="0" smtClean="0"/>
              <a:t>O modo pelo </a:t>
            </a:r>
            <a:r>
              <a:rPr lang="es-ES" sz="2400" dirty="0" err="1" smtClean="0"/>
              <a:t>qual</a:t>
            </a:r>
            <a:r>
              <a:rPr lang="es-ES" sz="2400" dirty="0" smtClean="0"/>
              <a:t> a </a:t>
            </a:r>
            <a:r>
              <a:rPr lang="es-ES" sz="2400" dirty="0" err="1" smtClean="0"/>
              <a:t>bactéria</a:t>
            </a:r>
            <a:r>
              <a:rPr lang="es-ES" sz="2400" dirty="0" smtClean="0"/>
              <a:t> </a:t>
            </a:r>
            <a:r>
              <a:rPr lang="es-ES" sz="2400" b="1" dirty="0" err="1" smtClean="0"/>
              <a:t>manifesta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resistência</a:t>
            </a:r>
            <a:r>
              <a:rPr lang="es-ES" sz="2400" b="1" dirty="0" smtClean="0"/>
              <a:t> </a:t>
            </a:r>
            <a:r>
              <a:rPr lang="es-ES" sz="2400" dirty="0" smtClean="0"/>
              <a:t>a </a:t>
            </a:r>
            <a:r>
              <a:rPr lang="es-ES" sz="2400" dirty="0" err="1" smtClean="0"/>
              <a:t>um</a:t>
            </a:r>
            <a:r>
              <a:rPr lang="es-ES" sz="2400" dirty="0" smtClean="0"/>
              <a:t> dado ATB se </a:t>
            </a:r>
            <a:r>
              <a:rPr lang="es-ES" sz="2400" dirty="0" err="1" smtClean="0"/>
              <a:t>dá</a:t>
            </a:r>
            <a:r>
              <a:rPr lang="es-ES" sz="2400" dirty="0" smtClean="0"/>
              <a:t> por </a:t>
            </a:r>
            <a:r>
              <a:rPr lang="es-ES" sz="2400" dirty="0" err="1" smtClean="0"/>
              <a:t>meio</a:t>
            </a:r>
            <a:r>
              <a:rPr lang="es-ES" sz="2400" dirty="0" smtClean="0"/>
              <a:t> de 3 mecanismos: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endParaRPr lang="es-ES" sz="2400" dirty="0" smtClean="0"/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s-ES" sz="2400" u="sng" dirty="0" err="1" smtClean="0"/>
              <a:t>Alvo</a:t>
            </a:r>
            <a:r>
              <a:rPr lang="es-ES" sz="2400" u="sng" dirty="0" smtClean="0"/>
              <a:t> é Alterado:</a:t>
            </a:r>
          </a:p>
          <a:p>
            <a:pPr lvl="1" algn="just">
              <a:lnSpc>
                <a:spcPct val="120000"/>
              </a:lnSpc>
            </a:pPr>
            <a:r>
              <a:rPr lang="es-ES" sz="2200" dirty="0" err="1" smtClean="0"/>
              <a:t>Sítio</a:t>
            </a:r>
            <a:r>
              <a:rPr lang="es-ES" sz="2200" dirty="0" smtClean="0"/>
              <a:t> </a:t>
            </a:r>
            <a:r>
              <a:rPr lang="es-ES" sz="2200" dirty="0" err="1" smtClean="0"/>
              <a:t>alvo</a:t>
            </a:r>
            <a:r>
              <a:rPr lang="es-ES" sz="2200" dirty="0" smtClean="0"/>
              <a:t> de </a:t>
            </a:r>
            <a:r>
              <a:rPr lang="es-ES" sz="2200" dirty="0" err="1" smtClean="0"/>
              <a:t>um</a:t>
            </a:r>
            <a:r>
              <a:rPr lang="es-ES" sz="2200" dirty="0" smtClean="0"/>
              <a:t> fármaco é alterado</a:t>
            </a:r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s-ES" sz="2400" u="sng" dirty="0" smtClean="0"/>
              <a:t>O fármaco </a:t>
            </a:r>
            <a:r>
              <a:rPr lang="es-ES" sz="2400" u="sng" dirty="0" err="1" smtClean="0"/>
              <a:t>não</a:t>
            </a:r>
            <a:r>
              <a:rPr lang="es-ES" sz="2400" u="sng" dirty="0" smtClean="0"/>
              <a:t> atinge o </a:t>
            </a:r>
            <a:r>
              <a:rPr lang="es-ES" sz="2400" u="sng" dirty="0" err="1" smtClean="0"/>
              <a:t>seu</a:t>
            </a:r>
            <a:r>
              <a:rPr lang="es-ES" sz="2400" u="sng" dirty="0" smtClean="0"/>
              <a:t> </a:t>
            </a:r>
            <a:r>
              <a:rPr lang="es-ES" sz="2400" u="sng" dirty="0" err="1" smtClean="0"/>
              <a:t>alvo</a:t>
            </a:r>
            <a:r>
              <a:rPr lang="es-ES" sz="2400" u="sng" dirty="0" smtClean="0"/>
              <a:t>:</a:t>
            </a:r>
          </a:p>
          <a:p>
            <a:pPr lvl="1" algn="just">
              <a:lnSpc>
                <a:spcPct val="120000"/>
              </a:lnSpc>
            </a:pPr>
            <a:r>
              <a:rPr lang="es-ES" sz="2200" dirty="0" err="1" smtClean="0"/>
              <a:t>Alterações</a:t>
            </a:r>
            <a:r>
              <a:rPr lang="es-ES" sz="2200" dirty="0" smtClean="0"/>
              <a:t> </a:t>
            </a:r>
            <a:r>
              <a:rPr lang="es-ES" sz="2200" dirty="0" err="1" smtClean="0"/>
              <a:t>nas</a:t>
            </a:r>
            <a:r>
              <a:rPr lang="es-ES" sz="2200" dirty="0" smtClean="0"/>
              <a:t> </a:t>
            </a:r>
            <a:r>
              <a:rPr lang="es-ES" sz="2200" dirty="0" err="1" smtClean="0"/>
              <a:t>Porinas</a:t>
            </a:r>
            <a:endParaRPr lang="es-ES" sz="2200" dirty="0" smtClean="0"/>
          </a:p>
          <a:p>
            <a:pPr lvl="1" algn="just">
              <a:lnSpc>
                <a:spcPct val="120000"/>
              </a:lnSpc>
            </a:pPr>
            <a:r>
              <a:rPr lang="es-ES" sz="2200" dirty="0" err="1" smtClean="0"/>
              <a:t>Alterações</a:t>
            </a:r>
            <a:r>
              <a:rPr lang="es-ES" sz="2200" dirty="0" smtClean="0"/>
              <a:t> </a:t>
            </a:r>
            <a:r>
              <a:rPr lang="es-ES" sz="2200" dirty="0" err="1" smtClean="0"/>
              <a:t>nas</a:t>
            </a:r>
            <a:r>
              <a:rPr lang="es-ES" sz="2200" dirty="0" smtClean="0"/>
              <a:t> Bombas de </a:t>
            </a:r>
            <a:r>
              <a:rPr lang="es-ES" sz="2200" dirty="0" err="1" smtClean="0"/>
              <a:t>Efluxo</a:t>
            </a:r>
            <a:endParaRPr lang="es-ES" sz="1800" dirty="0" smtClean="0"/>
          </a:p>
          <a:p>
            <a:pPr marL="50292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s-ES" sz="2400" u="sng" dirty="0" smtClean="0"/>
              <a:t>O fármaco é </a:t>
            </a:r>
            <a:r>
              <a:rPr lang="es-ES" sz="2400" u="sng" dirty="0" err="1" smtClean="0"/>
              <a:t>inativado</a:t>
            </a:r>
            <a:r>
              <a:rPr lang="es-ES" sz="2400" u="sng" dirty="0" smtClean="0"/>
              <a:t>:</a:t>
            </a:r>
          </a:p>
          <a:p>
            <a:pPr lvl="1" algn="just">
              <a:lnSpc>
                <a:spcPct val="120000"/>
              </a:lnSpc>
            </a:pPr>
            <a:r>
              <a:rPr lang="es-ES" sz="2200" dirty="0" err="1" smtClean="0"/>
              <a:t>Produção</a:t>
            </a:r>
            <a:r>
              <a:rPr lang="es-ES" sz="2200" dirty="0" smtClean="0"/>
              <a:t> de enzimas </a:t>
            </a:r>
            <a:r>
              <a:rPr lang="es-ES" sz="2200" dirty="0" err="1" smtClean="0"/>
              <a:t>inativadoras</a:t>
            </a:r>
            <a:r>
              <a:rPr lang="es-ES" sz="2200" dirty="0" smtClean="0"/>
              <a:t> (B-</a:t>
            </a:r>
            <a:r>
              <a:rPr lang="es-ES" sz="2200" dirty="0" err="1" smtClean="0"/>
              <a:t>lactamase</a:t>
            </a:r>
            <a:r>
              <a:rPr lang="es-ES" sz="2200" dirty="0" smtClean="0"/>
              <a:t>, </a:t>
            </a:r>
            <a:r>
              <a:rPr lang="es-ES" sz="2200" dirty="0" err="1" smtClean="0"/>
              <a:t>acetiltransferase</a:t>
            </a:r>
            <a:r>
              <a:rPr lang="es-ES" sz="2200" dirty="0" smtClean="0"/>
              <a:t> e </a:t>
            </a:r>
            <a:r>
              <a:rPr lang="es-ES" sz="2200" dirty="0" err="1" smtClean="0"/>
              <a:t>etc</a:t>
            </a:r>
            <a:r>
              <a:rPr lang="is-IS" sz="2200" dirty="0" smtClean="0"/>
              <a:t>).</a:t>
            </a:r>
            <a:endParaRPr lang="is-IS" sz="2000" dirty="0" smtClean="0"/>
          </a:p>
          <a:p>
            <a:pPr lvl="2" algn="just">
              <a:lnSpc>
                <a:spcPct val="120000"/>
              </a:lnSpc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42568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5345" y="593839"/>
            <a:ext cx="7784255" cy="571552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400" dirty="0" smtClean="0">
                <a:sym typeface="Wingdings"/>
              </a:rPr>
              <a:t> </a:t>
            </a:r>
            <a:r>
              <a:rPr lang="es-ES" sz="2400" dirty="0" err="1" smtClean="0">
                <a:sym typeface="Wingdings"/>
              </a:rPr>
              <a:t>Prevenção</a:t>
            </a:r>
            <a:r>
              <a:rPr lang="es-ES" sz="2400" dirty="0" smtClean="0">
                <a:sym typeface="Wingdings"/>
              </a:rPr>
              <a:t> da </a:t>
            </a:r>
            <a:r>
              <a:rPr lang="es-ES" sz="2400" dirty="0" err="1" smtClean="0">
                <a:sym typeface="Wingdings"/>
              </a:rPr>
              <a:t>Resistência</a:t>
            </a:r>
            <a:r>
              <a:rPr lang="es-ES" sz="2400" dirty="0" smtClean="0">
                <a:sym typeface="Wingdings"/>
              </a:rPr>
              <a:t> a Antibióticos</a:t>
            </a:r>
          </a:p>
          <a:p>
            <a:pPr algn="just">
              <a:lnSpc>
                <a:spcPct val="120000"/>
              </a:lnSpc>
            </a:pPr>
            <a:endParaRPr lang="es-ES" sz="2400" dirty="0" smtClean="0"/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Não</a:t>
            </a:r>
            <a:r>
              <a:rPr lang="es-ES" sz="2400" dirty="0" smtClean="0"/>
              <a:t> usar ATB de modo indiscriminado e </a:t>
            </a:r>
            <a:r>
              <a:rPr lang="es-ES" sz="2400" dirty="0" err="1" smtClean="0"/>
              <a:t>inadequado</a:t>
            </a:r>
            <a:r>
              <a:rPr lang="es-ES" sz="24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Utilizar por </a:t>
            </a:r>
            <a:r>
              <a:rPr lang="es-ES" sz="2400" dirty="0" err="1" smtClean="0"/>
              <a:t>um</a:t>
            </a:r>
            <a:r>
              <a:rPr lang="es-ES" sz="2400" dirty="0" smtClean="0"/>
              <a:t> período de tempo </a:t>
            </a:r>
            <a:r>
              <a:rPr lang="es-ES" sz="2400" dirty="0" err="1" smtClean="0"/>
              <a:t>adequado</a:t>
            </a:r>
            <a:r>
              <a:rPr lang="es-ES" sz="24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Preferir antibióticos de </a:t>
            </a:r>
            <a:r>
              <a:rPr lang="es-ES" sz="2400" dirty="0" err="1" smtClean="0"/>
              <a:t>ação</a:t>
            </a:r>
            <a:r>
              <a:rPr lang="es-ES" sz="2400" dirty="0" smtClean="0"/>
              <a:t> rápida e </a:t>
            </a:r>
            <a:r>
              <a:rPr lang="es-ES" sz="2400" dirty="0" err="1" smtClean="0"/>
              <a:t>seletiva</a:t>
            </a:r>
            <a:endParaRPr lang="es-ES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3272661"/>
            <a:ext cx="5143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4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130"/>
            <a:ext cx="7315200" cy="1154097"/>
          </a:xfrm>
        </p:spPr>
        <p:txBody>
          <a:bodyPr/>
          <a:lstStyle/>
          <a:p>
            <a:r>
              <a:rPr lang="es-ES" dirty="0" err="1" smtClean="0"/>
              <a:t>Fatores</a:t>
            </a:r>
            <a:r>
              <a:rPr lang="es-ES" dirty="0" smtClean="0"/>
              <a:t> de </a:t>
            </a:r>
            <a:r>
              <a:rPr lang="es-ES" dirty="0" err="1" smtClean="0"/>
              <a:t>Escolha</a:t>
            </a:r>
            <a:r>
              <a:rPr lang="es-ES" dirty="0" smtClean="0"/>
              <a:t> do ATB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9253" y="1181227"/>
            <a:ext cx="7520347" cy="512813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sz="2400" dirty="0" err="1" smtClean="0"/>
              <a:t>Realização</a:t>
            </a:r>
            <a:r>
              <a:rPr lang="es-ES" sz="2400" dirty="0" smtClean="0"/>
              <a:t> de Antibiograma</a:t>
            </a:r>
          </a:p>
          <a:p>
            <a:pPr lvl="1" algn="just">
              <a:lnSpc>
                <a:spcPct val="120000"/>
              </a:lnSpc>
            </a:pPr>
            <a:r>
              <a:rPr lang="es-ES" sz="2200" dirty="0" smtClean="0"/>
              <a:t>ATB </a:t>
            </a:r>
            <a:r>
              <a:rPr lang="es-ES" sz="2200" dirty="0" err="1" smtClean="0"/>
              <a:t>mais</a:t>
            </a:r>
            <a:r>
              <a:rPr lang="es-ES" sz="2200" dirty="0" smtClean="0"/>
              <a:t> </a:t>
            </a:r>
            <a:r>
              <a:rPr lang="es-ES" sz="2200" dirty="0" err="1" smtClean="0"/>
              <a:t>apropriado</a:t>
            </a:r>
            <a:endParaRPr lang="es-ES" sz="2200" dirty="0" smtClean="0"/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Terapia Empírica Vs </a:t>
            </a:r>
            <a:r>
              <a:rPr lang="es-ES" sz="2400" dirty="0" err="1" smtClean="0"/>
              <a:t>Direcionada</a:t>
            </a:r>
            <a:endParaRPr lang="es-ES" sz="2400" dirty="0" smtClean="0"/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Idade</a:t>
            </a:r>
            <a:endParaRPr lang="es-ES" sz="2400" dirty="0" smtClean="0"/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Maturidade</a:t>
            </a:r>
            <a:r>
              <a:rPr lang="es-ES" sz="2200" dirty="0" smtClean="0"/>
              <a:t> </a:t>
            </a:r>
            <a:r>
              <a:rPr lang="es-ES" sz="2200" dirty="0" err="1" smtClean="0"/>
              <a:t>ou</a:t>
            </a:r>
            <a:r>
              <a:rPr lang="es-ES" sz="2200" dirty="0" smtClean="0"/>
              <a:t> </a:t>
            </a:r>
            <a:r>
              <a:rPr lang="es-ES" sz="2200" dirty="0" err="1" smtClean="0"/>
              <a:t>Pré</a:t>
            </a:r>
            <a:r>
              <a:rPr lang="es-ES" sz="2200" dirty="0" smtClean="0"/>
              <a:t>-falencia do </a:t>
            </a:r>
            <a:r>
              <a:rPr lang="es-ES" sz="2200" dirty="0" err="1" smtClean="0"/>
              <a:t>fígado</a:t>
            </a:r>
            <a:endParaRPr lang="es-ES" sz="2200" dirty="0" smtClean="0"/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Bactericida Vs Bacteriostático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Locais</a:t>
            </a:r>
            <a:r>
              <a:rPr lang="es-ES" sz="2400" dirty="0" smtClean="0"/>
              <a:t> da </a:t>
            </a:r>
            <a:r>
              <a:rPr lang="es-ES" sz="2400" dirty="0" err="1" smtClean="0"/>
              <a:t>Infecção</a:t>
            </a:r>
            <a:endParaRPr lang="es-ES" sz="2400" dirty="0"/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Garantir alcance e </a:t>
            </a:r>
            <a:r>
              <a:rPr lang="es-ES" sz="2200" dirty="0" err="1" smtClean="0"/>
              <a:t>concentração</a:t>
            </a:r>
            <a:r>
              <a:rPr lang="es-ES" sz="2200" dirty="0" smtClean="0"/>
              <a:t> mínima </a:t>
            </a:r>
            <a:r>
              <a:rPr lang="es-ES" sz="2200" dirty="0" err="1" smtClean="0"/>
              <a:t>necessária</a:t>
            </a:r>
            <a:r>
              <a:rPr lang="es-ES" sz="2200" dirty="0" smtClean="0"/>
              <a:t>.</a:t>
            </a:r>
            <a:endParaRPr lang="es-ES" sz="2000" dirty="0" smtClean="0"/>
          </a:p>
          <a:p>
            <a:pPr marL="320040" lvl="1" indent="0" algn="just">
              <a:lnSpc>
                <a:spcPct val="120000"/>
              </a:lnSpc>
              <a:buNone/>
            </a:pPr>
            <a:endParaRPr lang="es-ES" sz="2200" dirty="0" smtClean="0"/>
          </a:p>
        </p:txBody>
      </p:sp>
    </p:spTree>
    <p:extLst>
      <p:ext uri="{BB962C8B-B14F-4D97-AF65-F5344CB8AC3E}">
        <p14:creationId xmlns:p14="http://schemas.microsoft.com/office/powerpoint/2010/main" val="73332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s-ES" dirty="0" smtClean="0"/>
              <a:t>ATB B-</a:t>
            </a:r>
            <a:r>
              <a:rPr lang="es-ES" dirty="0" err="1" smtClean="0"/>
              <a:t>Lactâmicos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3793" y="1154097"/>
            <a:ext cx="7635807" cy="51552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sz="2400" dirty="0" err="1" smtClean="0"/>
              <a:t>Esses</a:t>
            </a:r>
            <a:r>
              <a:rPr lang="es-ES" sz="2400" dirty="0" smtClean="0"/>
              <a:t> fármacos </a:t>
            </a:r>
            <a:r>
              <a:rPr lang="es-ES" sz="2400" dirty="0" err="1" smtClean="0"/>
              <a:t>apresentam</a:t>
            </a:r>
            <a:r>
              <a:rPr lang="es-ES" sz="2400" dirty="0" smtClean="0"/>
              <a:t> </a:t>
            </a:r>
            <a:r>
              <a:rPr lang="es-ES" sz="2400" dirty="0" err="1" smtClean="0"/>
              <a:t>em</a:t>
            </a:r>
            <a:r>
              <a:rPr lang="es-ES" sz="2400" dirty="0" smtClean="0"/>
              <a:t> </a:t>
            </a:r>
            <a:r>
              <a:rPr lang="es-ES" sz="2400" dirty="0" err="1" smtClean="0"/>
              <a:t>comum</a:t>
            </a:r>
            <a:r>
              <a:rPr lang="es-ES" sz="2400" dirty="0" smtClean="0"/>
              <a:t> </a:t>
            </a:r>
            <a:r>
              <a:rPr lang="es-ES" sz="2400" dirty="0" err="1" smtClean="0"/>
              <a:t>um</a:t>
            </a:r>
            <a:r>
              <a:rPr lang="es-ES" sz="2400" dirty="0" smtClean="0"/>
              <a:t> </a:t>
            </a:r>
            <a:r>
              <a:rPr lang="es-ES" sz="2400" dirty="0" err="1" smtClean="0"/>
              <a:t>anel</a:t>
            </a:r>
            <a:r>
              <a:rPr lang="es-ES" sz="2400" dirty="0" smtClean="0"/>
              <a:t> B-</a:t>
            </a:r>
            <a:r>
              <a:rPr lang="es-ES" sz="2400" dirty="0" err="1" smtClean="0"/>
              <a:t>lactâmico</a:t>
            </a:r>
            <a:r>
              <a:rPr lang="es-ES" sz="2400" dirty="0"/>
              <a:t>.</a:t>
            </a:r>
            <a:r>
              <a:rPr lang="es-ES" sz="2400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Se </a:t>
            </a:r>
            <a:r>
              <a:rPr lang="es-ES" sz="2400" dirty="0" err="1" smtClean="0"/>
              <a:t>anel</a:t>
            </a:r>
            <a:r>
              <a:rPr lang="es-ES" sz="2400" dirty="0" smtClean="0"/>
              <a:t> B-</a:t>
            </a:r>
            <a:r>
              <a:rPr lang="es-ES" sz="2400" dirty="0" err="1" smtClean="0"/>
              <a:t>lactâmico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quebrado/lisado, a droga torna-se </a:t>
            </a:r>
            <a:r>
              <a:rPr lang="es-ES" sz="2400" dirty="0" err="1" smtClean="0"/>
              <a:t>inativa</a:t>
            </a:r>
            <a:r>
              <a:rPr lang="es-ES" sz="24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Penicilina, Cefalosporina, </a:t>
            </a:r>
            <a:r>
              <a:rPr lang="es-ES" sz="2400" dirty="0" err="1" smtClean="0"/>
              <a:t>Menobactâmicos</a:t>
            </a:r>
            <a:r>
              <a:rPr lang="es-ES" sz="2400" dirty="0" smtClean="0"/>
              <a:t> e </a:t>
            </a:r>
            <a:r>
              <a:rPr lang="es-ES" sz="2400" dirty="0" err="1" smtClean="0"/>
              <a:t>Carbapenem</a:t>
            </a:r>
            <a:endParaRPr lang="es-ES" sz="2400" dirty="0" smtClean="0"/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 </a:t>
            </a:r>
            <a:r>
              <a:rPr lang="es-ES" sz="2400" dirty="0" err="1"/>
              <a:t>C</a:t>
            </a:r>
            <a:r>
              <a:rPr lang="es-ES" sz="2400" dirty="0" err="1" smtClean="0"/>
              <a:t>arácterística</a:t>
            </a:r>
            <a:r>
              <a:rPr lang="es-ES" sz="2400" dirty="0" smtClean="0"/>
              <a:t> bactericida. 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Mesmo</a:t>
            </a:r>
            <a:r>
              <a:rPr lang="es-ES" sz="2400" dirty="0" smtClean="0"/>
              <a:t> mecanismo de </a:t>
            </a:r>
            <a:r>
              <a:rPr lang="es-ES" sz="2400" dirty="0" err="1" smtClean="0"/>
              <a:t>ação</a:t>
            </a:r>
            <a:r>
              <a:rPr lang="es-ES" sz="2400" dirty="0" smtClean="0"/>
              <a:t> entre </a:t>
            </a:r>
            <a:r>
              <a:rPr lang="es-ES" sz="2400" dirty="0" err="1" smtClean="0"/>
              <a:t>elas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4612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897" y="560847"/>
            <a:ext cx="7932703" cy="588889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0"/>
              <a:buChar char="à"/>
            </a:pPr>
            <a:r>
              <a:rPr lang="es-ES" sz="2400" dirty="0" smtClean="0">
                <a:sym typeface="Wingdings"/>
              </a:rPr>
              <a:t>MECANISMO DE AÇÃO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Bloqueio</a:t>
            </a:r>
            <a:r>
              <a:rPr lang="es-ES" sz="2400" dirty="0" smtClean="0"/>
              <a:t> da </a:t>
            </a:r>
            <a:r>
              <a:rPr lang="es-ES" sz="2400" dirty="0" err="1" smtClean="0"/>
              <a:t>Síntese</a:t>
            </a:r>
            <a:r>
              <a:rPr lang="es-ES" sz="2400" dirty="0" smtClean="0"/>
              <a:t> da </a:t>
            </a:r>
            <a:r>
              <a:rPr lang="es-ES" sz="2400" dirty="0" err="1" smtClean="0"/>
              <a:t>Parede</a:t>
            </a:r>
            <a:r>
              <a:rPr lang="es-ES" sz="2400" dirty="0" smtClean="0"/>
              <a:t> Celular por </a:t>
            </a:r>
            <a:r>
              <a:rPr lang="es-ES" sz="2400" dirty="0" err="1" smtClean="0"/>
              <a:t>inibição</a:t>
            </a:r>
            <a:r>
              <a:rPr lang="es-ES" sz="2400" dirty="0" smtClean="0"/>
              <a:t> enzimática</a:t>
            </a:r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Liga-se a </a:t>
            </a:r>
            <a:r>
              <a:rPr lang="es-ES" sz="2400" dirty="0" err="1" smtClean="0"/>
              <a:t>um</a:t>
            </a:r>
            <a:r>
              <a:rPr lang="es-ES" sz="2400" dirty="0" smtClean="0"/>
              <a:t> grupo de </a:t>
            </a:r>
            <a:r>
              <a:rPr lang="es-ES" sz="2400" dirty="0" err="1" smtClean="0"/>
              <a:t>proteinas</a:t>
            </a:r>
            <a:r>
              <a:rPr lang="es-ES" sz="2400" dirty="0" smtClean="0"/>
              <a:t> da </a:t>
            </a:r>
            <a:r>
              <a:rPr lang="es-ES" sz="2400" dirty="0" err="1" smtClean="0"/>
              <a:t>memb</a:t>
            </a:r>
            <a:r>
              <a:rPr lang="es-ES" sz="2400" dirty="0" smtClean="0"/>
              <a:t>. Plasmática, denominadas “Proteínas </a:t>
            </a:r>
            <a:r>
              <a:rPr lang="es-ES" sz="2400" dirty="0" err="1" smtClean="0"/>
              <a:t>Ligadores</a:t>
            </a:r>
            <a:r>
              <a:rPr lang="es-ES" sz="2400" dirty="0" smtClean="0"/>
              <a:t> de Penicilina” (PBP)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Parede</a:t>
            </a:r>
            <a:r>
              <a:rPr lang="es-ES" sz="2400" dirty="0" smtClean="0"/>
              <a:t> Celular é </a:t>
            </a:r>
            <a:r>
              <a:rPr lang="es-ES" sz="2400" dirty="0" err="1" smtClean="0"/>
              <a:t>uma</a:t>
            </a:r>
            <a:r>
              <a:rPr lang="es-ES" sz="2400" dirty="0" smtClean="0"/>
              <a:t> </a:t>
            </a:r>
            <a:r>
              <a:rPr lang="es-ES" sz="2400" dirty="0" err="1" smtClean="0"/>
              <a:t>estrutura</a:t>
            </a:r>
            <a:r>
              <a:rPr lang="es-ES" sz="2400" dirty="0" smtClean="0"/>
              <a:t> rígida que recobre a </a:t>
            </a:r>
            <a:r>
              <a:rPr lang="es-ES" sz="2400" dirty="0" err="1" smtClean="0"/>
              <a:t>memb</a:t>
            </a:r>
            <a:r>
              <a:rPr lang="es-ES" sz="2400" dirty="0" smtClean="0"/>
              <a:t>. Citoplasmática e </a:t>
            </a:r>
            <a:r>
              <a:rPr lang="es-ES" sz="2400" dirty="0" err="1" smtClean="0"/>
              <a:t>confere</a:t>
            </a:r>
            <a:r>
              <a:rPr lang="es-ES" sz="2400" dirty="0" smtClean="0"/>
              <a:t> forma as </a:t>
            </a:r>
            <a:r>
              <a:rPr lang="es-ES" sz="2400" dirty="0" err="1" smtClean="0"/>
              <a:t>bactérias</a:t>
            </a:r>
            <a:r>
              <a:rPr lang="es-ES" sz="24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Com</a:t>
            </a:r>
            <a:r>
              <a:rPr lang="es-ES" sz="2400" dirty="0" smtClean="0"/>
              <a:t> a técnica de </a:t>
            </a:r>
            <a:r>
              <a:rPr lang="es-ES" sz="2400" dirty="0" err="1" smtClean="0"/>
              <a:t>Coloração</a:t>
            </a:r>
            <a:r>
              <a:rPr lang="es-ES" sz="2400" dirty="0" smtClean="0"/>
              <a:t> de GRAM, se pode </a:t>
            </a:r>
            <a:r>
              <a:rPr lang="es-ES" sz="2400" dirty="0" err="1" smtClean="0"/>
              <a:t>classificar</a:t>
            </a:r>
            <a:r>
              <a:rPr lang="es-ES" sz="2400" dirty="0" smtClean="0"/>
              <a:t> as </a:t>
            </a:r>
            <a:r>
              <a:rPr lang="es-ES" sz="2400" dirty="0" err="1" smtClean="0"/>
              <a:t>bactérias</a:t>
            </a:r>
            <a:endParaRPr lang="es-ES" sz="2400" dirty="0" smtClean="0"/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 Gram - : coram-se de </a:t>
            </a:r>
            <a:r>
              <a:rPr lang="es-ES" sz="2200" dirty="0" err="1" smtClean="0">
                <a:solidFill>
                  <a:srgbClr val="FF0000"/>
                </a:solidFill>
              </a:rPr>
              <a:t>Vermelho</a:t>
            </a:r>
            <a:endParaRPr lang="es-ES" sz="2200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Gram + : coram-se de </a:t>
            </a:r>
            <a:r>
              <a:rPr lang="es-ES" sz="2200" dirty="0" smtClean="0">
                <a:solidFill>
                  <a:srgbClr val="0000FF"/>
                </a:solidFill>
              </a:rPr>
              <a:t>Azul</a:t>
            </a:r>
          </a:p>
          <a:p>
            <a:pPr marL="45720" indent="0" algn="just">
              <a:lnSpc>
                <a:spcPct val="120000"/>
              </a:lnSpc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40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Tela 2016-08-16 às 10.3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42" y="1061178"/>
            <a:ext cx="6963323" cy="46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9885" y="593839"/>
            <a:ext cx="7899715" cy="5715522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30000"/>
              </a:lnSpc>
              <a:buNone/>
            </a:pPr>
            <a:r>
              <a:rPr lang="es-ES" sz="2400" dirty="0" smtClean="0"/>
              <a:t>Os B-</a:t>
            </a:r>
            <a:r>
              <a:rPr lang="es-ES" sz="2400" dirty="0" err="1" smtClean="0"/>
              <a:t>lactâmicos</a:t>
            </a:r>
            <a:r>
              <a:rPr lang="es-ES" sz="2400" dirty="0" smtClean="0"/>
              <a:t> </a:t>
            </a:r>
            <a:r>
              <a:rPr lang="es-ES" sz="2400" dirty="0" err="1" smtClean="0"/>
              <a:t>alcançam</a:t>
            </a:r>
            <a:r>
              <a:rPr lang="es-ES" sz="2400" dirty="0" smtClean="0"/>
              <a:t> </a:t>
            </a:r>
            <a:r>
              <a:rPr lang="es-ES" sz="2400" dirty="0" err="1" smtClean="0"/>
              <a:t>facilmente</a:t>
            </a:r>
            <a:r>
              <a:rPr lang="es-ES" sz="2400" dirty="0" smtClean="0"/>
              <a:t> a PBP dos  GRAM+ , mas </a:t>
            </a:r>
            <a:r>
              <a:rPr lang="es-ES" sz="2400" dirty="0" err="1" smtClean="0"/>
              <a:t>precisam</a:t>
            </a:r>
            <a:r>
              <a:rPr lang="es-ES" sz="2400" dirty="0" smtClean="0"/>
              <a:t> </a:t>
            </a:r>
            <a:r>
              <a:rPr lang="es-ES" sz="2400" dirty="0" err="1" smtClean="0"/>
              <a:t>atravessar</a:t>
            </a:r>
            <a:r>
              <a:rPr lang="es-ES" sz="2400" dirty="0" smtClean="0"/>
              <a:t> </a:t>
            </a:r>
            <a:r>
              <a:rPr lang="es-ES" sz="2400" dirty="0" err="1" smtClean="0"/>
              <a:t>canais</a:t>
            </a:r>
            <a:r>
              <a:rPr lang="es-ES" sz="2400" dirty="0" smtClean="0"/>
              <a:t> proteicos (</a:t>
            </a:r>
            <a:r>
              <a:rPr lang="es-ES" sz="2400" dirty="0" err="1" smtClean="0"/>
              <a:t>porinas</a:t>
            </a:r>
            <a:r>
              <a:rPr lang="es-ES" sz="2400" dirty="0" smtClean="0"/>
              <a:t>) </a:t>
            </a:r>
            <a:r>
              <a:rPr lang="es-ES" sz="2400" dirty="0" err="1" smtClean="0"/>
              <a:t>na</a:t>
            </a:r>
            <a:r>
              <a:rPr lang="es-ES" sz="2400" dirty="0" smtClean="0"/>
              <a:t> membrana externa dos GRAM- para atingir o </a:t>
            </a:r>
            <a:r>
              <a:rPr lang="es-ES" sz="2400" dirty="0" err="1" smtClean="0"/>
              <a:t>espaço</a:t>
            </a:r>
            <a:r>
              <a:rPr lang="es-ES" sz="2400" dirty="0" smtClean="0"/>
              <a:t> </a:t>
            </a:r>
            <a:r>
              <a:rPr lang="es-ES" sz="2400" dirty="0" err="1" smtClean="0"/>
              <a:t>periplasmático</a:t>
            </a:r>
            <a:r>
              <a:rPr lang="es-ES" sz="2400" dirty="0" smtClean="0"/>
              <a:t>, </a:t>
            </a:r>
            <a:r>
              <a:rPr lang="es-ES" sz="2400" dirty="0" err="1" smtClean="0"/>
              <a:t>onde</a:t>
            </a:r>
            <a:r>
              <a:rPr lang="es-ES" sz="2400" dirty="0" smtClean="0"/>
              <a:t> se </a:t>
            </a:r>
            <a:r>
              <a:rPr lang="es-ES" sz="2400" dirty="0" err="1" smtClean="0"/>
              <a:t>ligam</a:t>
            </a:r>
            <a:r>
              <a:rPr lang="es-ES" sz="2400" dirty="0" smtClean="0"/>
              <a:t> a PBP, o que limita </a:t>
            </a:r>
            <a:r>
              <a:rPr lang="es-ES" sz="2400" dirty="0" err="1" smtClean="0"/>
              <a:t>um</a:t>
            </a:r>
            <a:r>
              <a:rPr lang="es-ES" sz="2400" dirty="0" smtClean="0"/>
              <a:t> </a:t>
            </a:r>
            <a:r>
              <a:rPr lang="es-ES" sz="2400" dirty="0" err="1" smtClean="0"/>
              <a:t>pouco</a:t>
            </a:r>
            <a:r>
              <a:rPr lang="es-ES" sz="2400" dirty="0" smtClean="0"/>
              <a:t> o </a:t>
            </a:r>
            <a:r>
              <a:rPr lang="es-ES" sz="2400" dirty="0" err="1" smtClean="0"/>
              <a:t>espctro</a:t>
            </a:r>
            <a:r>
              <a:rPr lang="es-ES" sz="2400" dirty="0" smtClean="0"/>
              <a:t> de </a:t>
            </a:r>
            <a:r>
              <a:rPr lang="es-ES" sz="2400" dirty="0" err="1" smtClean="0"/>
              <a:t>ação</a:t>
            </a:r>
            <a:r>
              <a:rPr lang="es-ES" sz="2400" dirty="0" smtClean="0"/>
              <a:t> dos B-</a:t>
            </a:r>
            <a:r>
              <a:rPr lang="es-ES" sz="2400" dirty="0" err="1" smtClean="0"/>
              <a:t>lactâmicos</a:t>
            </a:r>
            <a:r>
              <a:rPr lang="es-ES" sz="2400" dirty="0" smtClean="0"/>
              <a:t> </a:t>
            </a:r>
            <a:r>
              <a:rPr lang="es-ES" sz="2400" dirty="0" err="1" smtClean="0"/>
              <a:t>com</a:t>
            </a:r>
            <a:r>
              <a:rPr lang="es-ES" sz="2400" dirty="0" smtClean="0"/>
              <a:t> </a:t>
            </a:r>
            <a:r>
              <a:rPr lang="es-ES" sz="2400" dirty="0" err="1" smtClean="0"/>
              <a:t>relação</a:t>
            </a:r>
            <a:r>
              <a:rPr lang="es-ES" sz="2400" dirty="0" smtClean="0"/>
              <a:t> as </a:t>
            </a:r>
            <a:r>
              <a:rPr lang="es-ES" sz="2400" dirty="0" err="1" smtClean="0"/>
              <a:t>Bactérias</a:t>
            </a:r>
            <a:r>
              <a:rPr lang="es-ES" sz="2400" dirty="0" smtClean="0"/>
              <a:t> GRAM-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01738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s-ES" dirty="0" smtClean="0"/>
              <a:t>Penicilinas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1322" y="1434520"/>
            <a:ext cx="7718278" cy="51552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sz="2400" dirty="0" smtClean="0"/>
              <a:t>ATB natural, derivado de </a:t>
            </a:r>
            <a:r>
              <a:rPr lang="es-ES" sz="2400" dirty="0" err="1" smtClean="0"/>
              <a:t>um</a:t>
            </a:r>
            <a:r>
              <a:rPr lang="es-ES" sz="2400" dirty="0" smtClean="0"/>
              <a:t> Fungo (</a:t>
            </a:r>
            <a:r>
              <a:rPr lang="es-ES" sz="2400" i="1" dirty="0" err="1" smtClean="0"/>
              <a:t>Penicillium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notatum</a:t>
            </a:r>
            <a:r>
              <a:rPr lang="es-ES" sz="2400" dirty="0" smtClean="0"/>
              <a:t>).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Descoberto</a:t>
            </a:r>
            <a:r>
              <a:rPr lang="es-ES" sz="2400" dirty="0" smtClean="0"/>
              <a:t> 1928, por Alexander Fleming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Aplicação</a:t>
            </a:r>
            <a:r>
              <a:rPr lang="es-ES" sz="2400" dirty="0" smtClean="0"/>
              <a:t> Clínica </a:t>
            </a:r>
            <a:r>
              <a:rPr lang="es-ES" sz="2400" dirty="0" err="1" smtClean="0"/>
              <a:t>em</a:t>
            </a:r>
            <a:r>
              <a:rPr lang="es-ES" sz="2400" dirty="0" smtClean="0"/>
              <a:t> 1941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Em</a:t>
            </a:r>
            <a:r>
              <a:rPr lang="es-ES" sz="2400" dirty="0" smtClean="0"/>
              <a:t> 1945, Fleming, </a:t>
            </a:r>
            <a:r>
              <a:rPr lang="es-ES" sz="2400" dirty="0" err="1" smtClean="0"/>
              <a:t>ganhou</a:t>
            </a:r>
            <a:r>
              <a:rPr lang="es-ES" sz="2400" dirty="0" smtClean="0"/>
              <a:t> Nobel de </a:t>
            </a:r>
            <a:r>
              <a:rPr lang="es-ES" sz="2400" dirty="0" err="1" smtClean="0"/>
              <a:t>Fisiologia</a:t>
            </a:r>
            <a:r>
              <a:rPr lang="es-ES" sz="2400" dirty="0" smtClean="0"/>
              <a:t> e Medicina por </a:t>
            </a:r>
            <a:r>
              <a:rPr lang="es-ES" sz="2400" dirty="0" err="1" smtClean="0"/>
              <a:t>essa</a:t>
            </a:r>
            <a:r>
              <a:rPr lang="es-ES" sz="2400" dirty="0" smtClean="0"/>
              <a:t> </a:t>
            </a:r>
            <a:r>
              <a:rPr lang="es-ES" sz="2400" dirty="0" err="1" smtClean="0"/>
              <a:t>descoberta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04015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3079" y="428279"/>
            <a:ext cx="7516021" cy="5881081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400" dirty="0" smtClean="0"/>
              <a:t>A  </a:t>
            </a:r>
            <a:r>
              <a:rPr lang="es-ES" sz="2400" dirty="0" err="1" smtClean="0"/>
              <a:t>classe</a:t>
            </a:r>
            <a:r>
              <a:rPr lang="es-ES" sz="2400" dirty="0" smtClean="0"/>
              <a:t> antimicrobianos engloba </a:t>
            </a:r>
            <a:r>
              <a:rPr lang="es-ES" sz="2400" dirty="0" err="1" smtClean="0"/>
              <a:t>uma</a:t>
            </a:r>
            <a:r>
              <a:rPr lang="es-ES" sz="2400" dirty="0" smtClean="0"/>
              <a:t> gama de subtipos que </a:t>
            </a:r>
            <a:r>
              <a:rPr lang="es-ES" sz="2400" dirty="0" err="1" smtClean="0"/>
              <a:t>inclui</a:t>
            </a:r>
            <a:r>
              <a:rPr lang="es-ES" sz="2400" dirty="0" smtClean="0"/>
              <a:t> fármacos utilizados para debelar </a:t>
            </a:r>
            <a:r>
              <a:rPr lang="es-ES" sz="2400" dirty="0" err="1" smtClean="0"/>
              <a:t>infecções</a:t>
            </a:r>
            <a:r>
              <a:rPr lang="es-ES" sz="2400" dirty="0" smtClean="0"/>
              <a:t> causadas por determinados microorganismos. </a:t>
            </a:r>
            <a:r>
              <a:rPr lang="es-ES" sz="2400" dirty="0" err="1" smtClean="0"/>
              <a:t>Sendo</a:t>
            </a:r>
            <a:r>
              <a:rPr lang="es-ES" sz="2400" dirty="0" smtClean="0"/>
              <a:t> eles:</a:t>
            </a:r>
          </a:p>
          <a:p>
            <a:pPr algn="just">
              <a:lnSpc>
                <a:spcPct val="130000"/>
              </a:lnSpc>
            </a:pPr>
            <a:r>
              <a:rPr lang="es-ES" sz="2400" dirty="0" err="1" smtClean="0"/>
              <a:t>Antivirais</a:t>
            </a:r>
            <a:endParaRPr lang="es-ES" sz="2400" dirty="0" smtClean="0"/>
          </a:p>
          <a:p>
            <a:pPr algn="just">
              <a:lnSpc>
                <a:spcPct val="130000"/>
              </a:lnSpc>
            </a:pPr>
            <a:r>
              <a:rPr lang="es-ES" sz="2400" dirty="0" smtClean="0"/>
              <a:t>Anti-helmínticos</a:t>
            </a:r>
          </a:p>
          <a:p>
            <a:pPr algn="just">
              <a:lnSpc>
                <a:spcPct val="130000"/>
              </a:lnSpc>
            </a:pPr>
            <a:r>
              <a:rPr lang="es-ES" sz="2400" dirty="0" err="1" smtClean="0"/>
              <a:t>Antiprotozoários</a:t>
            </a:r>
            <a:endParaRPr lang="es-ES" sz="2400" dirty="0" smtClean="0"/>
          </a:p>
          <a:p>
            <a:pPr algn="just">
              <a:lnSpc>
                <a:spcPct val="130000"/>
              </a:lnSpc>
            </a:pPr>
            <a:r>
              <a:rPr lang="es-ES" sz="2400" dirty="0" err="1" smtClean="0"/>
              <a:t>Antifúngicos</a:t>
            </a:r>
            <a:endParaRPr lang="es-ES" sz="2400" dirty="0" smtClean="0"/>
          </a:p>
          <a:p>
            <a:pPr algn="just">
              <a:lnSpc>
                <a:spcPct val="130000"/>
              </a:lnSpc>
            </a:pPr>
            <a:r>
              <a:rPr lang="es-ES" sz="2400" b="1" dirty="0" smtClean="0">
                <a:solidFill>
                  <a:schemeClr val="tx2"/>
                </a:solidFill>
              </a:rPr>
              <a:t>Antibacterianos</a:t>
            </a: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s-ES" sz="2200" b="1" i="1" dirty="0" smtClean="0"/>
              <a:t>Antibióticos</a:t>
            </a: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s-ES" sz="2200" b="1" i="1" dirty="0" err="1" smtClean="0"/>
              <a:t>Quimioterápicos</a:t>
            </a:r>
            <a:endParaRPr lang="es-ES" sz="2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76631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862" y="560847"/>
            <a:ext cx="7833738" cy="574851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400" dirty="0" smtClean="0">
                <a:sym typeface="Wingdings"/>
              </a:rPr>
              <a:t> TIPOS DE PENICILINA</a:t>
            </a:r>
          </a:p>
          <a:p>
            <a:pPr algn="just">
              <a:lnSpc>
                <a:spcPct val="120000"/>
              </a:lnSpc>
            </a:pPr>
            <a:r>
              <a:rPr lang="es-ES" sz="2400" b="1" dirty="0" smtClean="0"/>
              <a:t>Penicilina G (</a:t>
            </a:r>
            <a:r>
              <a:rPr lang="es-ES" sz="2400" b="1" dirty="0" err="1" smtClean="0"/>
              <a:t>Benzilpenicilina</a:t>
            </a:r>
            <a:r>
              <a:rPr lang="es-ES" sz="2400" b="1" dirty="0" smtClean="0"/>
              <a:t>):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Única de </a:t>
            </a:r>
            <a:r>
              <a:rPr lang="es-ES" sz="2200" dirty="0" err="1" smtClean="0"/>
              <a:t>origem</a:t>
            </a:r>
            <a:r>
              <a:rPr lang="es-ES" sz="2200" dirty="0" smtClean="0"/>
              <a:t> natural.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Instável</a:t>
            </a:r>
            <a:r>
              <a:rPr lang="es-ES" sz="2200" dirty="0" smtClean="0"/>
              <a:t> </a:t>
            </a:r>
            <a:r>
              <a:rPr lang="es-ES" sz="2200" dirty="0" err="1" smtClean="0"/>
              <a:t>em</a:t>
            </a:r>
            <a:r>
              <a:rPr lang="es-ES" sz="2200" dirty="0" smtClean="0"/>
              <a:t> </a:t>
            </a:r>
            <a:r>
              <a:rPr lang="es-ES" sz="2200" dirty="0" err="1" smtClean="0"/>
              <a:t>meio</a:t>
            </a:r>
            <a:r>
              <a:rPr lang="es-ES" sz="2200" dirty="0" smtClean="0"/>
              <a:t> ácido.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Usada por VO </a:t>
            </a:r>
            <a:r>
              <a:rPr lang="es-ES" sz="2200" dirty="0" err="1" smtClean="0"/>
              <a:t>ou</a:t>
            </a:r>
            <a:r>
              <a:rPr lang="es-ES" sz="2200" dirty="0" smtClean="0"/>
              <a:t> EV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Não</a:t>
            </a:r>
            <a:r>
              <a:rPr lang="es-ES" sz="2200" dirty="0" smtClean="0"/>
              <a:t> </a:t>
            </a:r>
            <a:r>
              <a:rPr lang="es-ES" sz="2200" dirty="0" err="1" smtClean="0"/>
              <a:t>massagear</a:t>
            </a:r>
            <a:r>
              <a:rPr lang="es-ES" sz="2200" dirty="0" smtClean="0"/>
              <a:t>, </a:t>
            </a:r>
            <a:r>
              <a:rPr lang="es-ES" sz="2200" dirty="0" err="1" smtClean="0"/>
              <a:t>devido</a:t>
            </a:r>
            <a:r>
              <a:rPr lang="es-ES" sz="2200" dirty="0" smtClean="0"/>
              <a:t> </a:t>
            </a:r>
            <a:r>
              <a:rPr lang="es-ES" sz="2200" dirty="0" err="1" smtClean="0"/>
              <a:t>reação</a:t>
            </a:r>
            <a:r>
              <a:rPr lang="es-ES" sz="2200" dirty="0" smtClean="0"/>
              <a:t> </a:t>
            </a:r>
            <a:r>
              <a:rPr lang="es-ES" sz="2200" dirty="0" err="1" smtClean="0"/>
              <a:t>inflamatória</a:t>
            </a:r>
            <a:r>
              <a:rPr lang="es-ES" sz="2200" dirty="0" smtClean="0"/>
              <a:t> local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Comercializada juntamente a </a:t>
            </a:r>
            <a:r>
              <a:rPr lang="es-ES" sz="2200" dirty="0" err="1" smtClean="0"/>
              <a:t>procaína</a:t>
            </a:r>
            <a:r>
              <a:rPr lang="es-ES" sz="2200" dirty="0" smtClean="0"/>
              <a:t> </a:t>
            </a:r>
            <a:r>
              <a:rPr lang="es-ES" sz="2200" dirty="0" err="1" smtClean="0"/>
              <a:t>ou</a:t>
            </a:r>
            <a:r>
              <a:rPr lang="es-ES" sz="2200" dirty="0" smtClean="0"/>
              <a:t> </a:t>
            </a:r>
            <a:r>
              <a:rPr lang="es-ES" sz="2200" dirty="0" err="1" smtClean="0"/>
              <a:t>benzatina</a:t>
            </a:r>
            <a:r>
              <a:rPr lang="es-ES" sz="2200" dirty="0" smtClean="0"/>
              <a:t> (</a:t>
            </a:r>
            <a:r>
              <a:rPr lang="es-ES" sz="2200" i="1" dirty="0" smtClean="0"/>
              <a:t>anestésicos </a:t>
            </a:r>
            <a:r>
              <a:rPr lang="es-ES" sz="2200" i="1" dirty="0" err="1" smtClean="0"/>
              <a:t>locais</a:t>
            </a:r>
            <a:r>
              <a:rPr lang="es-ES" sz="2200" dirty="0" smtClean="0"/>
              <a:t>).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Benzetacil</a:t>
            </a:r>
            <a:r>
              <a:rPr lang="es-ES" sz="2200" dirty="0" smtClean="0"/>
              <a:t> (</a:t>
            </a:r>
            <a:r>
              <a:rPr lang="es-ES" sz="2200" dirty="0" err="1" smtClean="0"/>
              <a:t>benzilpenicilina</a:t>
            </a:r>
            <a:r>
              <a:rPr lang="es-ES" sz="2200" dirty="0" smtClean="0"/>
              <a:t> + </a:t>
            </a:r>
            <a:r>
              <a:rPr lang="es-ES" sz="2200" dirty="0" err="1" smtClean="0"/>
              <a:t>Benzatina</a:t>
            </a:r>
            <a:r>
              <a:rPr lang="es-ES" sz="2200" dirty="0" smtClean="0"/>
              <a:t>).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Sensível</a:t>
            </a:r>
            <a:r>
              <a:rPr lang="es-ES" sz="2200" dirty="0" smtClean="0"/>
              <a:t> as B-</a:t>
            </a:r>
            <a:r>
              <a:rPr lang="es-ES" sz="2200" dirty="0" err="1" smtClean="0"/>
              <a:t>Lactamases</a:t>
            </a:r>
            <a:r>
              <a:rPr lang="es-ES" sz="2200" dirty="0" smtClean="0"/>
              <a:t> bacterianas.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736511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3391" y="577343"/>
            <a:ext cx="7916209" cy="573201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sz="2400" b="1" dirty="0"/>
              <a:t>Penicilina </a:t>
            </a:r>
            <a:r>
              <a:rPr lang="es-ES" sz="2400" b="1" dirty="0" smtClean="0"/>
              <a:t>V:</a:t>
            </a:r>
            <a:endParaRPr lang="es-ES" sz="2400" b="1" dirty="0"/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/>
              <a:t>Única </a:t>
            </a:r>
            <a:r>
              <a:rPr lang="es-ES" sz="2200" dirty="0" err="1"/>
              <a:t>vantagem</a:t>
            </a:r>
            <a:r>
              <a:rPr lang="es-ES" sz="2200" dirty="0"/>
              <a:t> sobre a penicilina G é o uso </a:t>
            </a:r>
            <a:r>
              <a:rPr lang="es-ES" sz="2200" dirty="0" smtClean="0"/>
              <a:t>VO</a:t>
            </a:r>
            <a:endParaRPr lang="es-ES" sz="2400" dirty="0" smtClean="0"/>
          </a:p>
          <a:p>
            <a:pPr algn="just">
              <a:lnSpc>
                <a:spcPct val="120000"/>
              </a:lnSpc>
            </a:pPr>
            <a:r>
              <a:rPr lang="es-ES" sz="2400" b="1" dirty="0" smtClean="0"/>
              <a:t>Penicilinas Resistentes a B-</a:t>
            </a:r>
            <a:r>
              <a:rPr lang="es-ES" sz="2400" b="1" dirty="0" err="1" smtClean="0"/>
              <a:t>Lactamases</a:t>
            </a:r>
            <a:r>
              <a:rPr lang="es-ES" sz="2400" b="1" dirty="0" smtClean="0"/>
              <a:t>: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Administração</a:t>
            </a:r>
            <a:r>
              <a:rPr lang="es-ES" sz="2200" dirty="0" smtClean="0"/>
              <a:t> VO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Apresentam</a:t>
            </a:r>
            <a:r>
              <a:rPr lang="es-ES" sz="2200" dirty="0" smtClean="0"/>
              <a:t> </a:t>
            </a:r>
            <a:r>
              <a:rPr lang="es-ES" sz="2200" dirty="0" err="1" smtClean="0"/>
              <a:t>aneis</a:t>
            </a:r>
            <a:r>
              <a:rPr lang="es-ES" sz="2200" dirty="0" smtClean="0"/>
              <a:t> B-</a:t>
            </a:r>
            <a:r>
              <a:rPr lang="es-ES" sz="2200" dirty="0" err="1" smtClean="0"/>
              <a:t>lactâmicos</a:t>
            </a:r>
            <a:r>
              <a:rPr lang="es-ES" sz="2200" dirty="0" smtClean="0"/>
              <a:t> resist</a:t>
            </a:r>
            <a:r>
              <a:rPr lang="es-ES" sz="2200" dirty="0"/>
              <a:t>e</a:t>
            </a:r>
            <a:r>
              <a:rPr lang="es-ES" sz="2200" dirty="0" smtClean="0"/>
              <a:t>ntes a B-</a:t>
            </a:r>
            <a:r>
              <a:rPr lang="es-ES" sz="2200" dirty="0" err="1" smtClean="0"/>
              <a:t>lactamases</a:t>
            </a:r>
            <a:r>
              <a:rPr lang="es-ES" sz="2200" dirty="0" smtClean="0"/>
              <a:t> bacterianas.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Oxacilina</a:t>
            </a:r>
            <a:r>
              <a:rPr lang="es-ES" sz="2200" dirty="0" smtClean="0"/>
              <a:t> e </a:t>
            </a:r>
            <a:r>
              <a:rPr lang="es-ES" sz="2200" dirty="0" err="1" smtClean="0"/>
              <a:t>Nafcilina</a:t>
            </a:r>
            <a:r>
              <a:rPr lang="es-ES" sz="2200" dirty="0" smtClean="0"/>
              <a:t>.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Meticilina</a:t>
            </a:r>
            <a:r>
              <a:rPr lang="es-ES" sz="2200" dirty="0" smtClean="0"/>
              <a:t>, </a:t>
            </a:r>
            <a:r>
              <a:rPr lang="es-ES" sz="2200" dirty="0" err="1" smtClean="0"/>
              <a:t>não</a:t>
            </a:r>
            <a:r>
              <a:rPr lang="es-ES" sz="2200" dirty="0" smtClean="0"/>
              <a:t> é </a:t>
            </a:r>
            <a:r>
              <a:rPr lang="es-ES" sz="2200" dirty="0" err="1" smtClean="0"/>
              <a:t>mais</a:t>
            </a:r>
            <a:r>
              <a:rPr lang="es-ES" sz="2200" dirty="0" smtClean="0"/>
              <a:t> utilizada </a:t>
            </a:r>
            <a:r>
              <a:rPr lang="es-ES" sz="2200" dirty="0" err="1" smtClean="0"/>
              <a:t>devido</a:t>
            </a:r>
            <a:r>
              <a:rPr lang="es-ES" sz="2200" dirty="0" smtClean="0"/>
              <a:t> </a:t>
            </a:r>
            <a:r>
              <a:rPr lang="es-ES" sz="2200" dirty="0" err="1" smtClean="0"/>
              <a:t>nefrotoxicidade</a:t>
            </a:r>
            <a:r>
              <a:rPr lang="es-ES" sz="22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s-ES" sz="2400" b="1" dirty="0" smtClean="0"/>
              <a:t>Penicilinas de </a:t>
            </a:r>
            <a:r>
              <a:rPr lang="es-ES" sz="2400" b="1" dirty="0" err="1" smtClean="0"/>
              <a:t>Amplo</a:t>
            </a:r>
            <a:r>
              <a:rPr lang="es-ES" sz="2400" b="1" dirty="0" smtClean="0"/>
              <a:t> Espectro de </a:t>
            </a:r>
            <a:r>
              <a:rPr lang="es-ES" sz="2400" b="1" dirty="0" err="1" smtClean="0"/>
              <a:t>Ação</a:t>
            </a:r>
            <a:r>
              <a:rPr lang="es-ES" sz="2400" b="1" dirty="0" smtClean="0"/>
              <a:t>: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Amoxacilina</a:t>
            </a:r>
            <a:r>
              <a:rPr lang="es-ES" sz="2200" dirty="0" smtClean="0"/>
              <a:t> e Ampicilina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Uso </a:t>
            </a:r>
            <a:r>
              <a:rPr lang="es-ES" sz="2200" dirty="0" err="1" smtClean="0"/>
              <a:t>deve</a:t>
            </a:r>
            <a:r>
              <a:rPr lang="es-ES" sz="2200" dirty="0" smtClean="0"/>
              <a:t> ser </a:t>
            </a:r>
            <a:r>
              <a:rPr lang="es-ES" sz="2200" dirty="0" err="1" smtClean="0"/>
              <a:t>feito</a:t>
            </a:r>
            <a:r>
              <a:rPr lang="es-ES" sz="2200" dirty="0" smtClean="0"/>
              <a:t> juntamente </a:t>
            </a:r>
            <a:r>
              <a:rPr lang="es-ES" sz="2200" dirty="0" err="1" smtClean="0"/>
              <a:t>ao</a:t>
            </a:r>
            <a:r>
              <a:rPr lang="es-ES" sz="2200" dirty="0" smtClean="0"/>
              <a:t> </a:t>
            </a:r>
            <a:r>
              <a:rPr lang="es-ES" sz="2200" dirty="0" err="1" smtClean="0"/>
              <a:t>clavulanato</a:t>
            </a:r>
            <a:endParaRPr lang="es-ES" sz="2200" dirty="0" smtClean="0"/>
          </a:p>
        </p:txBody>
      </p:sp>
    </p:spTree>
    <p:extLst>
      <p:ext uri="{BB962C8B-B14F-4D97-AF65-F5344CB8AC3E}">
        <p14:creationId xmlns:p14="http://schemas.microsoft.com/office/powerpoint/2010/main" val="3556804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874" y="560847"/>
            <a:ext cx="7866726" cy="574851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400" dirty="0" smtClean="0">
                <a:sym typeface="Wingdings"/>
              </a:rPr>
              <a:t> EXPECTRO DAS PENICILINAS</a:t>
            </a:r>
          </a:p>
          <a:p>
            <a:pPr marL="45720" indent="0" algn="just">
              <a:lnSpc>
                <a:spcPct val="120000"/>
              </a:lnSpc>
              <a:buNone/>
            </a:pPr>
            <a:endParaRPr lang="es-ES" sz="2400" dirty="0" smtClean="0"/>
          </a:p>
          <a:p>
            <a:pPr marL="45720" indent="0" algn="just">
              <a:lnSpc>
                <a:spcPct val="120000"/>
              </a:lnSpc>
              <a:buNone/>
            </a:pPr>
            <a:r>
              <a:rPr lang="es-ES" sz="2400" b="1" u="sng" dirty="0" smtClean="0"/>
              <a:t>Penicilina G</a:t>
            </a:r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Cocos GRAM + (ex. </a:t>
            </a:r>
            <a:r>
              <a:rPr lang="es-ES" sz="2400" i="1" dirty="0" err="1" smtClean="0"/>
              <a:t>Streptococcus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pneumoniae</a:t>
            </a:r>
            <a:r>
              <a:rPr lang="es-ES" sz="2400" i="1" dirty="0" smtClean="0"/>
              <a:t> e </a:t>
            </a:r>
            <a:r>
              <a:rPr lang="es-ES" sz="2400" i="1" dirty="0" err="1" smtClean="0"/>
              <a:t>pyogenes</a:t>
            </a:r>
            <a:r>
              <a:rPr lang="es-ES" sz="2400" dirty="0" smtClean="0"/>
              <a:t>)</a:t>
            </a:r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Cocos GRAM – (ex. </a:t>
            </a:r>
            <a:r>
              <a:rPr lang="es-ES" sz="2400" i="1" dirty="0" err="1" smtClean="0"/>
              <a:t>Neisseria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meningitidis</a:t>
            </a:r>
            <a:r>
              <a:rPr lang="es-ES" sz="2400" dirty="0" smtClean="0"/>
              <a:t>)</a:t>
            </a:r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Bacilos GRAM + (ex. </a:t>
            </a:r>
            <a:r>
              <a:rPr lang="es-ES" sz="2400" i="1" dirty="0" smtClean="0"/>
              <a:t>Listeria </a:t>
            </a:r>
            <a:r>
              <a:rPr lang="es-ES" sz="2400" i="1" dirty="0" err="1" smtClean="0"/>
              <a:t>monocytogenes</a:t>
            </a:r>
            <a:r>
              <a:rPr lang="es-ES" sz="2400" dirty="0" smtClean="0"/>
              <a:t>)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Anaeróbios</a:t>
            </a:r>
            <a:r>
              <a:rPr lang="es-ES" sz="2400" dirty="0" smtClean="0"/>
              <a:t> da boca e </a:t>
            </a:r>
            <a:r>
              <a:rPr lang="es-ES" sz="2400" dirty="0" err="1" smtClean="0"/>
              <a:t>orofaringe</a:t>
            </a:r>
            <a:r>
              <a:rPr lang="es-ES" sz="2400" dirty="0"/>
              <a:t> </a:t>
            </a:r>
            <a:r>
              <a:rPr lang="es-ES" sz="2400" dirty="0" smtClean="0"/>
              <a:t>(menos </a:t>
            </a:r>
            <a:r>
              <a:rPr lang="es-ES" sz="2400" i="1" dirty="0" err="1" smtClean="0"/>
              <a:t>Bacteroidesfragilis</a:t>
            </a:r>
            <a:r>
              <a:rPr lang="es-ES" sz="2400" dirty="0" smtClean="0"/>
              <a:t>)</a:t>
            </a:r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Espiroquetas (ex. </a:t>
            </a:r>
            <a:r>
              <a:rPr lang="es-ES" sz="2400" i="1" dirty="0" smtClean="0"/>
              <a:t>Treponema </a:t>
            </a:r>
            <a:r>
              <a:rPr lang="es-ES" sz="2400" i="1" dirty="0" err="1" smtClean="0"/>
              <a:t>pallium</a:t>
            </a:r>
            <a:r>
              <a:rPr lang="es-ES" sz="2400" i="1" dirty="0" smtClean="0"/>
              <a:t> e </a:t>
            </a:r>
            <a:r>
              <a:rPr lang="es-ES" sz="2400" i="1" dirty="0" err="1" smtClean="0"/>
              <a:t>Leptospira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interrogans</a:t>
            </a:r>
            <a:r>
              <a:rPr lang="es-E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612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9885" y="577343"/>
            <a:ext cx="7899715" cy="573201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400" b="1" u="sng" dirty="0" err="1" smtClean="0"/>
              <a:t>Oxacilina</a:t>
            </a:r>
            <a:endParaRPr lang="es-ES" sz="2400" b="1" u="sng" dirty="0" smtClean="0"/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Resistente a </a:t>
            </a:r>
            <a:r>
              <a:rPr lang="es-ES" sz="2400" dirty="0" err="1" smtClean="0"/>
              <a:t>ação</a:t>
            </a:r>
            <a:r>
              <a:rPr lang="es-ES" sz="2400" dirty="0" smtClean="0"/>
              <a:t> </a:t>
            </a:r>
            <a:r>
              <a:rPr lang="es-ES" sz="2400" dirty="0" err="1" smtClean="0"/>
              <a:t>penicilase</a:t>
            </a:r>
            <a:r>
              <a:rPr lang="es-ES" sz="2400" dirty="0" smtClean="0"/>
              <a:t> dos </a:t>
            </a:r>
            <a:r>
              <a:rPr lang="es-ES" sz="2400" i="1" dirty="0" err="1" smtClean="0"/>
              <a:t>Staphylococcus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aureus</a:t>
            </a:r>
            <a:r>
              <a:rPr lang="es-ES" sz="24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Droga + eficaz contra </a:t>
            </a:r>
            <a:r>
              <a:rPr lang="es-ES" sz="2400" i="1" dirty="0" smtClean="0"/>
              <a:t>S. </a:t>
            </a:r>
            <a:r>
              <a:rPr lang="es-ES" sz="2400" i="1" dirty="0" err="1" smtClean="0"/>
              <a:t>aureus</a:t>
            </a:r>
            <a:r>
              <a:rPr lang="es-ES" sz="2400" i="1" dirty="0" smtClean="0"/>
              <a:t>,</a:t>
            </a:r>
            <a:r>
              <a:rPr lang="es-ES" sz="2400" dirty="0" smtClean="0"/>
              <a:t> </a:t>
            </a:r>
            <a:r>
              <a:rPr lang="es-ES" sz="2400" dirty="0" err="1" smtClean="0"/>
              <a:t>com</a:t>
            </a:r>
            <a:r>
              <a:rPr lang="es-ES" sz="2400" dirty="0" smtClean="0"/>
              <a:t> </a:t>
            </a:r>
            <a:r>
              <a:rPr lang="es-ES" sz="2400" dirty="0" err="1" smtClean="0"/>
              <a:t>excessão</a:t>
            </a:r>
            <a:r>
              <a:rPr lang="es-ES" sz="2400" dirty="0" smtClean="0"/>
              <a:t> MRSA</a:t>
            </a:r>
            <a:endParaRPr lang="es-ES" sz="2400" i="1" dirty="0" smtClean="0"/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Mal </a:t>
            </a:r>
            <a:r>
              <a:rPr lang="es-ES" sz="2400" dirty="0" err="1" smtClean="0"/>
              <a:t>absorvida</a:t>
            </a:r>
            <a:r>
              <a:rPr lang="es-ES" sz="2400" dirty="0" smtClean="0"/>
              <a:t> no TGI, </a:t>
            </a:r>
            <a:r>
              <a:rPr lang="es-ES" sz="2400" dirty="0" err="1" smtClean="0"/>
              <a:t>administração</a:t>
            </a:r>
            <a:r>
              <a:rPr lang="es-ES" sz="2400" dirty="0" smtClean="0"/>
              <a:t> EV</a:t>
            </a:r>
          </a:p>
          <a:p>
            <a:pPr algn="just">
              <a:lnSpc>
                <a:spcPct val="120000"/>
              </a:lnSpc>
            </a:pPr>
            <a:endParaRPr lang="es-ES" sz="2400" b="1" u="sng" dirty="0"/>
          </a:p>
          <a:p>
            <a:pPr marL="45720" indent="0" algn="just">
              <a:lnSpc>
                <a:spcPct val="120000"/>
              </a:lnSpc>
              <a:buNone/>
            </a:pPr>
            <a:r>
              <a:rPr lang="es-ES" sz="2400" b="1" u="sng" dirty="0" err="1" smtClean="0"/>
              <a:t>Amoxacilina</a:t>
            </a:r>
            <a:r>
              <a:rPr lang="es-ES" sz="2400" b="1" u="sng" dirty="0" smtClean="0"/>
              <a:t> e Ampicilina</a:t>
            </a:r>
            <a:r>
              <a:rPr lang="es-ES" sz="2400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Atravessa</a:t>
            </a:r>
            <a:r>
              <a:rPr lang="es-ES" sz="2400" dirty="0" smtClean="0"/>
              <a:t> as ‘</a:t>
            </a:r>
            <a:r>
              <a:rPr lang="es-ES" sz="2400" dirty="0" err="1" smtClean="0"/>
              <a:t>porinas</a:t>
            </a:r>
            <a:r>
              <a:rPr lang="es-ES" sz="2400" dirty="0" smtClean="0"/>
              <a:t>’ da </a:t>
            </a:r>
            <a:r>
              <a:rPr lang="es-ES" sz="2400" dirty="0" err="1" smtClean="0"/>
              <a:t>memb</a:t>
            </a:r>
            <a:r>
              <a:rPr lang="es-ES" sz="2400" dirty="0" smtClean="0"/>
              <a:t>. </a:t>
            </a:r>
            <a:r>
              <a:rPr lang="es-ES" sz="2400" dirty="0"/>
              <a:t>e</a:t>
            </a:r>
            <a:r>
              <a:rPr lang="es-ES" sz="2400" dirty="0" smtClean="0"/>
              <a:t>xterna dos GRAM –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Mantém</a:t>
            </a:r>
            <a:r>
              <a:rPr lang="es-ES" sz="2400" dirty="0" smtClean="0"/>
              <a:t> eficacia contra GRAM +, mas </a:t>
            </a:r>
            <a:r>
              <a:rPr lang="es-ES" sz="2400" dirty="0" err="1" smtClean="0"/>
              <a:t>não</a:t>
            </a:r>
            <a:r>
              <a:rPr lang="es-ES" sz="2400" dirty="0" smtClean="0"/>
              <a:t> superior a penicilina G</a:t>
            </a:r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Associação</a:t>
            </a:r>
            <a:r>
              <a:rPr lang="es-ES" sz="2400" dirty="0" smtClean="0"/>
              <a:t> </a:t>
            </a:r>
            <a:r>
              <a:rPr lang="es-ES" sz="2400" dirty="0" err="1" smtClean="0"/>
              <a:t>ao</a:t>
            </a:r>
            <a:r>
              <a:rPr lang="es-ES" sz="2400" dirty="0" smtClean="0"/>
              <a:t> </a:t>
            </a:r>
            <a:r>
              <a:rPr lang="es-ES" sz="2400" dirty="0" err="1" smtClean="0"/>
              <a:t>Clavulanato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339730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130"/>
            <a:ext cx="7315200" cy="1154097"/>
          </a:xfrm>
        </p:spPr>
        <p:txBody>
          <a:bodyPr/>
          <a:lstStyle/>
          <a:p>
            <a:r>
              <a:rPr lang="es-ES" dirty="0" err="1" smtClean="0"/>
              <a:t>Posologia</a:t>
            </a:r>
            <a:endParaRPr lang="es-ES" dirty="0"/>
          </a:p>
        </p:txBody>
      </p:sp>
      <p:pic>
        <p:nvPicPr>
          <p:cNvPr id="4" name="Imagen 3" descr="Captura de Tela 2016-08-16 às 11.17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1100"/>
            <a:ext cx="9144000" cy="19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8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2356" y="560847"/>
            <a:ext cx="7817244" cy="574851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400" dirty="0" smtClean="0">
                <a:sym typeface="Wingdings"/>
              </a:rPr>
              <a:t> </a:t>
            </a:r>
            <a:r>
              <a:rPr lang="es-ES" sz="2400" dirty="0" err="1" smtClean="0">
                <a:sym typeface="Wingdings"/>
              </a:rPr>
              <a:t>Posologia</a:t>
            </a:r>
            <a:r>
              <a:rPr lang="es-ES" sz="2400" dirty="0" smtClean="0">
                <a:sym typeface="Wingdings"/>
              </a:rPr>
              <a:t> Infantil</a:t>
            </a:r>
          </a:p>
          <a:p>
            <a:pPr marL="45720" indent="0" algn="just">
              <a:lnSpc>
                <a:spcPct val="120000"/>
              </a:lnSpc>
              <a:buNone/>
            </a:pPr>
            <a:endParaRPr lang="es-ES" sz="2400" dirty="0" smtClean="0">
              <a:sym typeface="Wingdings"/>
            </a:endParaRPr>
          </a:p>
          <a:p>
            <a:pPr algn="just">
              <a:lnSpc>
                <a:spcPct val="120000"/>
              </a:lnSpc>
            </a:pPr>
            <a:r>
              <a:rPr lang="es-ES" sz="2400" dirty="0" smtClean="0"/>
              <a:t>Penicilina G (IM </a:t>
            </a:r>
            <a:r>
              <a:rPr lang="es-ES" sz="2400" dirty="0" err="1" smtClean="0"/>
              <a:t>ou</a:t>
            </a:r>
            <a:r>
              <a:rPr lang="es-ES" sz="2400" dirty="0" smtClean="0"/>
              <a:t> EV)</a:t>
            </a:r>
          </a:p>
          <a:p>
            <a:pPr lvl="1" algn="just">
              <a:lnSpc>
                <a:spcPct val="120000"/>
              </a:lnSpc>
            </a:pPr>
            <a:r>
              <a:rPr lang="es-ES" sz="2200" dirty="0" err="1" smtClean="0"/>
              <a:t>Infec</a:t>
            </a:r>
            <a:r>
              <a:rPr lang="es-ES" sz="2200" dirty="0" smtClean="0"/>
              <a:t>. Leves: 25-50.000 U/kg/</a:t>
            </a:r>
            <a:r>
              <a:rPr lang="es-ES" sz="2200" dirty="0" err="1" smtClean="0"/>
              <a:t>dia</a:t>
            </a:r>
            <a:r>
              <a:rPr lang="es-ES" sz="2200" dirty="0" smtClean="0"/>
              <a:t>, 6/6h</a:t>
            </a:r>
          </a:p>
          <a:p>
            <a:pPr lvl="1" algn="just">
              <a:lnSpc>
                <a:spcPct val="120000"/>
              </a:lnSpc>
            </a:pPr>
            <a:r>
              <a:rPr lang="es-ES" sz="2200" dirty="0" err="1" smtClean="0"/>
              <a:t>Infec</a:t>
            </a:r>
            <a:r>
              <a:rPr lang="es-ES" sz="2200" dirty="0" smtClean="0"/>
              <a:t>. Graves: 100-400.000 U/kg/</a:t>
            </a:r>
            <a:r>
              <a:rPr lang="es-ES" sz="2200" dirty="0" err="1" smtClean="0"/>
              <a:t>dia</a:t>
            </a:r>
            <a:r>
              <a:rPr lang="es-ES" sz="2200" dirty="0" smtClean="0"/>
              <a:t>, 6/6</a:t>
            </a:r>
          </a:p>
          <a:p>
            <a:pPr lvl="1" algn="just">
              <a:lnSpc>
                <a:spcPct val="120000"/>
              </a:lnSpc>
            </a:pPr>
            <a:endParaRPr lang="es-ES" sz="2200" dirty="0" smtClean="0"/>
          </a:p>
          <a:p>
            <a:pPr algn="just">
              <a:lnSpc>
                <a:spcPct val="120000"/>
              </a:lnSpc>
            </a:pPr>
            <a:r>
              <a:rPr lang="es-ES" sz="2400" dirty="0" err="1" smtClean="0"/>
              <a:t>Amoxacilina</a:t>
            </a:r>
            <a:r>
              <a:rPr lang="es-ES" sz="2400" dirty="0" smtClean="0"/>
              <a:t> (VO)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&lt; 3 meses: 20-30 mg/kg/</a:t>
            </a:r>
            <a:r>
              <a:rPr lang="es-ES" sz="2200" dirty="0" err="1" smtClean="0"/>
              <a:t>dia</a:t>
            </a:r>
            <a:r>
              <a:rPr lang="es-ES" sz="2200" dirty="0" smtClean="0"/>
              <a:t>, 12/12h (</a:t>
            </a:r>
            <a:r>
              <a:rPr lang="es-ES" sz="2200" dirty="0" err="1" smtClean="0"/>
              <a:t>dose</a:t>
            </a:r>
            <a:r>
              <a:rPr lang="es-ES" sz="2200" dirty="0" smtClean="0"/>
              <a:t> </a:t>
            </a:r>
            <a:r>
              <a:rPr lang="es-ES" sz="2200" dirty="0" err="1" smtClean="0"/>
              <a:t>máx</a:t>
            </a:r>
            <a:r>
              <a:rPr lang="es-ES" sz="2200" dirty="0" smtClean="0"/>
              <a:t> 1,5 mg/</a:t>
            </a:r>
            <a:r>
              <a:rPr lang="es-ES" sz="2200" dirty="0" err="1" smtClean="0"/>
              <a:t>dia</a:t>
            </a:r>
            <a:r>
              <a:rPr lang="es-ES" sz="2200" dirty="0" smtClean="0"/>
              <a:t>)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3 meses – 12 anos: 50mg/kg/</a:t>
            </a:r>
            <a:r>
              <a:rPr lang="es-ES" sz="2200" dirty="0" err="1" smtClean="0"/>
              <a:t>dia</a:t>
            </a:r>
            <a:r>
              <a:rPr lang="es-ES" sz="2200" dirty="0" smtClean="0"/>
              <a:t>, 12/12h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&gt; 12 anos: 500mg, 8/8h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680701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437" y="593839"/>
            <a:ext cx="8048163" cy="5715522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s-ES" sz="2400" dirty="0" smtClean="0"/>
              <a:t>Ampicilina (VO </a:t>
            </a:r>
            <a:r>
              <a:rPr lang="es-ES" sz="2400" dirty="0" err="1" smtClean="0"/>
              <a:t>ou</a:t>
            </a:r>
            <a:r>
              <a:rPr lang="es-ES" sz="2400" dirty="0" smtClean="0"/>
              <a:t> EV)</a:t>
            </a: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s-ES" sz="2200" dirty="0"/>
              <a:t>Neonatos: 25-50 mg/kg/</a:t>
            </a:r>
            <a:r>
              <a:rPr lang="es-ES" sz="2200" dirty="0" err="1" smtClean="0"/>
              <a:t>dia</a:t>
            </a:r>
            <a:endParaRPr lang="es-ES" sz="2200" dirty="0"/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s-ES" sz="2200" dirty="0" err="1"/>
              <a:t>Crianças</a:t>
            </a:r>
            <a:r>
              <a:rPr lang="es-ES" sz="2200" dirty="0"/>
              <a:t>: 100-200 mg/kg/</a:t>
            </a:r>
            <a:r>
              <a:rPr lang="es-ES" sz="2200" dirty="0" err="1"/>
              <a:t>dia</a:t>
            </a:r>
            <a:r>
              <a:rPr lang="es-ES" sz="2200" dirty="0"/>
              <a:t>, </a:t>
            </a:r>
            <a:r>
              <a:rPr lang="es-ES" sz="2200" dirty="0" smtClean="0"/>
              <a:t>4/4h </a:t>
            </a:r>
            <a:r>
              <a:rPr lang="es-ES" sz="2200" dirty="0" err="1" smtClean="0"/>
              <a:t>ou</a:t>
            </a:r>
            <a:r>
              <a:rPr lang="es-ES" sz="2200" dirty="0" smtClean="0"/>
              <a:t> 6</a:t>
            </a:r>
            <a:r>
              <a:rPr lang="es-ES" sz="2200" dirty="0"/>
              <a:t>/6h </a:t>
            </a:r>
            <a:endParaRPr lang="es-ES" sz="2200" dirty="0" smtClean="0"/>
          </a:p>
          <a:p>
            <a:pPr lvl="2" algn="just">
              <a:lnSpc>
                <a:spcPct val="130000"/>
              </a:lnSpc>
              <a:buFont typeface="Arial"/>
              <a:buChar char="•"/>
            </a:pPr>
            <a:r>
              <a:rPr lang="es-ES" sz="2000" dirty="0" smtClean="0"/>
              <a:t>Se grave: 300mg/kg/</a:t>
            </a:r>
            <a:r>
              <a:rPr lang="es-ES" sz="2000" dirty="0" err="1" smtClean="0"/>
              <a:t>dia</a:t>
            </a:r>
            <a:r>
              <a:rPr lang="es-ES" sz="2000" dirty="0" smtClean="0"/>
              <a:t>, 6/6h</a:t>
            </a:r>
          </a:p>
          <a:p>
            <a:pPr marL="320040" lvl="1" indent="0" algn="just">
              <a:lnSpc>
                <a:spcPct val="130000"/>
              </a:lnSpc>
              <a:buNone/>
            </a:pPr>
            <a:endParaRPr lang="es-ES" sz="2200" dirty="0" smtClean="0"/>
          </a:p>
          <a:p>
            <a:pPr algn="just">
              <a:lnSpc>
                <a:spcPct val="130000"/>
              </a:lnSpc>
            </a:pPr>
            <a:r>
              <a:rPr lang="es-ES" sz="2400" dirty="0" err="1" smtClean="0"/>
              <a:t>Oxacilina</a:t>
            </a:r>
            <a:r>
              <a:rPr lang="es-ES" sz="2400" dirty="0" smtClean="0"/>
              <a:t> (EV)</a:t>
            </a: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s-ES" sz="2200" dirty="0" smtClean="0"/>
              <a:t>Neonatos: 25-50 mg/kg/</a:t>
            </a:r>
            <a:r>
              <a:rPr lang="es-ES" sz="2200" dirty="0" err="1" smtClean="0"/>
              <a:t>dia</a:t>
            </a:r>
            <a:r>
              <a:rPr lang="es-ES" sz="2200" dirty="0" smtClean="0"/>
              <a:t>, 6/6h</a:t>
            </a:r>
          </a:p>
          <a:p>
            <a:pPr lvl="1" algn="just">
              <a:lnSpc>
                <a:spcPct val="130000"/>
              </a:lnSpc>
              <a:buFont typeface="Arial"/>
              <a:buChar char="•"/>
            </a:pPr>
            <a:r>
              <a:rPr lang="es-ES" sz="2200" dirty="0" err="1" smtClean="0"/>
              <a:t>Crianças</a:t>
            </a:r>
            <a:r>
              <a:rPr lang="es-ES" sz="2200" dirty="0" smtClean="0"/>
              <a:t>: 100-200 mg/kg/</a:t>
            </a:r>
            <a:r>
              <a:rPr lang="es-ES" sz="2200" dirty="0" err="1" smtClean="0"/>
              <a:t>dia</a:t>
            </a:r>
            <a:r>
              <a:rPr lang="es-ES" sz="2200" dirty="0" smtClean="0"/>
              <a:t>, 6/6h (</a:t>
            </a:r>
            <a:r>
              <a:rPr lang="es-ES" sz="2200" dirty="0" err="1" smtClean="0"/>
              <a:t>dose</a:t>
            </a:r>
            <a:r>
              <a:rPr lang="es-ES" sz="2200" dirty="0" smtClean="0"/>
              <a:t> máx. 12g/</a:t>
            </a:r>
            <a:r>
              <a:rPr lang="es-ES" sz="2200" dirty="0" err="1" smtClean="0"/>
              <a:t>dia</a:t>
            </a:r>
            <a:r>
              <a:rPr lang="es-ES" sz="2200" dirty="0" smtClean="0"/>
              <a:t>)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794638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15160"/>
            <a:ext cx="7315200" cy="1154097"/>
          </a:xfrm>
        </p:spPr>
        <p:txBody>
          <a:bodyPr/>
          <a:lstStyle/>
          <a:p>
            <a:pPr algn="ctr"/>
            <a:r>
              <a:rPr lang="pt-BR" dirty="0" err="1" smtClean="0"/>
              <a:t>Cefalosporinas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559219"/>
            <a:ext cx="7315200" cy="3539527"/>
          </a:xfrm>
        </p:spPr>
        <p:txBody>
          <a:bodyPr/>
          <a:lstStyle/>
          <a:p>
            <a:r>
              <a:rPr lang="pt-BR" dirty="0"/>
              <a:t>São antimicrobianos ß-</a:t>
            </a:r>
            <a:r>
              <a:rPr lang="pt-BR" dirty="0" err="1"/>
              <a:t>lactâmicos</a:t>
            </a:r>
            <a:r>
              <a:rPr lang="pt-BR" dirty="0"/>
              <a:t> de amplo espectro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Derivadas do ácido 7-aminocefalosporânico(ACA) – </a:t>
            </a:r>
            <a:r>
              <a:rPr lang="pt-BR" dirty="0" smtClean="0"/>
              <a:t>Fungo </a:t>
            </a:r>
            <a:r>
              <a:rPr lang="pt-BR" dirty="0" err="1" smtClean="0"/>
              <a:t>Cephalosporium</a:t>
            </a:r>
            <a:r>
              <a:rPr lang="pt-BR" dirty="0" smtClean="0"/>
              <a:t> </a:t>
            </a:r>
            <a:r>
              <a:rPr lang="pt-BR" dirty="0" err="1"/>
              <a:t>acremonium</a:t>
            </a:r>
            <a:r>
              <a:rPr lang="pt-BR" dirty="0"/>
              <a:t> (esgoto da Sardenha</a:t>
            </a:r>
            <a:r>
              <a:rPr lang="pt-BR" dirty="0" smtClean="0"/>
              <a:t>);</a:t>
            </a:r>
          </a:p>
          <a:p>
            <a:endParaRPr lang="pt-BR" dirty="0" smtClean="0"/>
          </a:p>
          <a:p>
            <a:r>
              <a:rPr lang="pt-BR" dirty="0" err="1" smtClean="0"/>
              <a:t>Cefalosporina</a:t>
            </a:r>
            <a:r>
              <a:rPr lang="pt-BR" dirty="0" smtClean="0"/>
              <a:t> </a:t>
            </a:r>
            <a:r>
              <a:rPr lang="pt-BR" dirty="0"/>
              <a:t>C - em 1953 – ATB fraco mas com amplo espectro de ação e não era </a:t>
            </a:r>
            <a:r>
              <a:rPr lang="pt-BR" dirty="0" err="1"/>
              <a:t>destruido</a:t>
            </a:r>
            <a:r>
              <a:rPr lang="pt-BR" dirty="0"/>
              <a:t> pelas beta-</a:t>
            </a:r>
            <a:r>
              <a:rPr lang="pt-BR" dirty="0" err="1"/>
              <a:t>lactamases</a:t>
            </a:r>
            <a:r>
              <a:rPr lang="pt-BR" dirty="0"/>
              <a:t> e com ação </a:t>
            </a:r>
            <a:r>
              <a:rPr lang="pt-BR" dirty="0" err="1" smtClean="0"/>
              <a:t>anti-estafilocócica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8335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4406"/>
            <a:ext cx="7315200" cy="1154097"/>
          </a:xfrm>
        </p:spPr>
        <p:txBody>
          <a:bodyPr/>
          <a:lstStyle/>
          <a:p>
            <a:pPr algn="ctr"/>
            <a:r>
              <a:rPr lang="pt-BR" dirty="0" err="1" smtClean="0"/>
              <a:t>Cefalosporinas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894069"/>
            <a:ext cx="7315200" cy="4133244"/>
          </a:xfrm>
        </p:spPr>
        <p:txBody>
          <a:bodyPr/>
          <a:lstStyle/>
          <a:p>
            <a:r>
              <a:rPr lang="pt-BR" dirty="0" err="1"/>
              <a:t>Caracteristicas</a:t>
            </a:r>
            <a:r>
              <a:rPr lang="pt-BR" dirty="0"/>
              <a:t> principais</a:t>
            </a:r>
            <a:r>
              <a:rPr lang="pt-BR" dirty="0" smtClean="0"/>
              <a:t>:</a:t>
            </a:r>
          </a:p>
          <a:p>
            <a:pPr marL="45720" indent="0">
              <a:buNone/>
            </a:pPr>
            <a:r>
              <a:rPr lang="pt-BR" dirty="0"/>
              <a:t>Drogas bactericidas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β-</a:t>
            </a:r>
            <a:r>
              <a:rPr lang="pt-BR" dirty="0" err="1" smtClean="0"/>
              <a:t>lactâmicos</a:t>
            </a:r>
            <a:r>
              <a:rPr lang="pt-BR" dirty="0" smtClean="0"/>
              <a:t> </a:t>
            </a:r>
            <a:r>
              <a:rPr lang="pt-BR" dirty="0" err="1" smtClean="0"/>
              <a:t>semi-sintéticos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Mais </a:t>
            </a:r>
            <a:r>
              <a:rPr lang="pt-BR" dirty="0"/>
              <a:t>resistentes às </a:t>
            </a:r>
            <a:r>
              <a:rPr lang="pt-BR" dirty="0" smtClean="0"/>
              <a:t>β-</a:t>
            </a:r>
            <a:r>
              <a:rPr lang="pt-BR" dirty="0" err="1" smtClean="0"/>
              <a:t>lactamases</a:t>
            </a:r>
            <a:endParaRPr lang="pt-BR" dirty="0" smtClean="0"/>
          </a:p>
          <a:p>
            <a:pPr marL="45720" indent="0">
              <a:buNone/>
            </a:pPr>
            <a:endParaRPr lang="pt-BR" dirty="0"/>
          </a:p>
          <a:p>
            <a:r>
              <a:rPr lang="pt-BR" dirty="0"/>
              <a:t>Propriedades Farmacológicas</a:t>
            </a:r>
            <a:r>
              <a:rPr lang="pt-BR" dirty="0" smtClean="0"/>
              <a:t>:</a:t>
            </a:r>
          </a:p>
          <a:p>
            <a:pPr marL="45720" indent="0">
              <a:buNone/>
            </a:pPr>
            <a:r>
              <a:rPr lang="pt-BR" dirty="0"/>
              <a:t>Baixa concentração </a:t>
            </a:r>
            <a:r>
              <a:rPr lang="pt-BR" dirty="0" smtClean="0"/>
              <a:t>intracelular</a:t>
            </a:r>
          </a:p>
          <a:p>
            <a:pPr marL="45720" indent="0">
              <a:buNone/>
            </a:pPr>
            <a:r>
              <a:rPr lang="pt-BR" dirty="0" smtClean="0"/>
              <a:t>Boa </a:t>
            </a:r>
            <a:r>
              <a:rPr lang="pt-BR" dirty="0"/>
              <a:t>penetração SNC (</a:t>
            </a:r>
            <a:r>
              <a:rPr lang="pt-BR" dirty="0" err="1"/>
              <a:t>Cefalosporinas</a:t>
            </a:r>
            <a:r>
              <a:rPr lang="pt-BR" dirty="0"/>
              <a:t> de 3ª e 4ª </a:t>
            </a:r>
            <a:r>
              <a:rPr lang="pt-BR" dirty="0" smtClean="0"/>
              <a:t>)</a:t>
            </a:r>
          </a:p>
          <a:p>
            <a:pPr marL="45720" indent="0">
              <a:buNone/>
            </a:pPr>
            <a:r>
              <a:rPr lang="pt-BR" dirty="0" smtClean="0"/>
              <a:t>Excreção </a:t>
            </a:r>
            <a:r>
              <a:rPr lang="pt-BR" dirty="0"/>
              <a:t>renal, exceto </a:t>
            </a:r>
            <a:r>
              <a:rPr lang="pt-BR" dirty="0" err="1"/>
              <a:t>Ceftriaxone</a:t>
            </a:r>
            <a:r>
              <a:rPr lang="pt-BR" dirty="0"/>
              <a:t> (biliar)</a:t>
            </a:r>
          </a:p>
        </p:txBody>
      </p:sp>
    </p:spTree>
    <p:extLst>
      <p:ext uri="{BB962C8B-B14F-4D97-AF65-F5344CB8AC3E}">
        <p14:creationId xmlns:p14="http://schemas.microsoft.com/office/powerpoint/2010/main" val="397357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02747"/>
            <a:ext cx="7315200" cy="1154097"/>
          </a:xfrm>
        </p:spPr>
        <p:txBody>
          <a:bodyPr/>
          <a:lstStyle/>
          <a:p>
            <a:pPr algn="ctr"/>
            <a:r>
              <a:rPr lang="pt-BR" dirty="0" err="1" smtClean="0"/>
              <a:t>Cefalosporinas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803917"/>
            <a:ext cx="7315200" cy="3539527"/>
          </a:xfrm>
        </p:spPr>
        <p:txBody>
          <a:bodyPr/>
          <a:lstStyle/>
          <a:p>
            <a:r>
              <a:rPr lang="pt-BR" dirty="0"/>
              <a:t>Cinco gerações: </a:t>
            </a:r>
            <a:endParaRPr lang="pt-BR" dirty="0" smtClean="0"/>
          </a:p>
          <a:p>
            <a:pPr marL="45720" indent="0">
              <a:buNone/>
            </a:pPr>
            <a:endParaRPr lang="pt-BR" dirty="0" smtClean="0"/>
          </a:p>
          <a:p>
            <a:pPr marL="45720" indent="0">
              <a:buNone/>
            </a:pPr>
            <a:r>
              <a:rPr lang="pt-BR" dirty="0"/>
              <a:t>1 ª geração: </a:t>
            </a:r>
            <a:r>
              <a:rPr lang="pt-BR" dirty="0" err="1"/>
              <a:t>Cefalotina</a:t>
            </a:r>
            <a:r>
              <a:rPr lang="pt-BR" dirty="0"/>
              <a:t>(</a:t>
            </a:r>
            <a:r>
              <a:rPr lang="pt-BR" dirty="0" err="1"/>
              <a:t>cefalexina</a:t>
            </a:r>
            <a:r>
              <a:rPr lang="pt-BR" dirty="0"/>
              <a:t>); </a:t>
            </a:r>
            <a:r>
              <a:rPr lang="pt-BR" dirty="0" err="1"/>
              <a:t>Cefazolina</a:t>
            </a:r>
            <a:r>
              <a:rPr lang="pt-BR" dirty="0"/>
              <a:t>, </a:t>
            </a:r>
            <a:r>
              <a:rPr lang="pt-BR" dirty="0" err="1" smtClean="0"/>
              <a:t>Cefadroxila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2 </a:t>
            </a:r>
            <a:r>
              <a:rPr lang="pt-BR" dirty="0"/>
              <a:t>ª geração: </a:t>
            </a:r>
            <a:r>
              <a:rPr lang="pt-BR" dirty="0" err="1"/>
              <a:t>Cefuroxima</a:t>
            </a:r>
            <a:r>
              <a:rPr lang="pt-BR" dirty="0"/>
              <a:t>, </a:t>
            </a:r>
            <a:r>
              <a:rPr lang="pt-BR" dirty="0" err="1"/>
              <a:t>Cefoxitina</a:t>
            </a:r>
            <a:r>
              <a:rPr lang="pt-BR" dirty="0"/>
              <a:t>, </a:t>
            </a:r>
            <a:r>
              <a:rPr lang="pt-BR" dirty="0" err="1"/>
              <a:t>Cefaclor</a:t>
            </a:r>
            <a:r>
              <a:rPr lang="pt-BR" dirty="0"/>
              <a:t>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3 </a:t>
            </a:r>
            <a:r>
              <a:rPr lang="pt-BR" dirty="0"/>
              <a:t>ª geração: </a:t>
            </a:r>
            <a:r>
              <a:rPr lang="pt-BR" dirty="0" err="1"/>
              <a:t>Ceftriaxona</a:t>
            </a:r>
            <a:r>
              <a:rPr lang="pt-BR" dirty="0"/>
              <a:t>, </a:t>
            </a:r>
            <a:r>
              <a:rPr lang="pt-BR" dirty="0" err="1"/>
              <a:t>Cefotaxima</a:t>
            </a:r>
            <a:r>
              <a:rPr lang="pt-BR" dirty="0"/>
              <a:t>, </a:t>
            </a:r>
            <a:r>
              <a:rPr lang="pt-BR" dirty="0" err="1" smtClean="0"/>
              <a:t>Ceftazidima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4 </a:t>
            </a:r>
            <a:r>
              <a:rPr lang="pt-BR" dirty="0"/>
              <a:t>ª geração: </a:t>
            </a:r>
            <a:r>
              <a:rPr lang="pt-BR" dirty="0" err="1" smtClean="0"/>
              <a:t>Cefepime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5 </a:t>
            </a:r>
            <a:r>
              <a:rPr lang="pt-BR" dirty="0"/>
              <a:t>ª geração: </a:t>
            </a:r>
            <a:r>
              <a:rPr lang="pt-BR" dirty="0" err="1"/>
              <a:t>Ceftaroline</a:t>
            </a:r>
            <a:r>
              <a:rPr lang="pt-BR" dirty="0"/>
              <a:t>; </a:t>
            </a:r>
            <a:r>
              <a:rPr lang="pt-BR" dirty="0" err="1" smtClean="0"/>
              <a:t>Ceftobiprole</a:t>
            </a:r>
            <a:r>
              <a:rPr lang="pt-BR" dirty="0" smtClean="0"/>
              <a:t> (Não existe no Brasil)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900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270" y="8819"/>
            <a:ext cx="7315200" cy="1154097"/>
          </a:xfrm>
        </p:spPr>
        <p:txBody>
          <a:bodyPr/>
          <a:lstStyle/>
          <a:p>
            <a:r>
              <a:rPr lang="es-ES" dirty="0" smtClean="0"/>
              <a:t>Antibiótico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754" y="1299605"/>
            <a:ext cx="7771846" cy="5009755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400" dirty="0" smtClean="0"/>
              <a:t>É </a:t>
            </a:r>
            <a:r>
              <a:rPr lang="es-ES" sz="2400" dirty="0" err="1" smtClean="0"/>
              <a:t>uma</a:t>
            </a:r>
            <a:r>
              <a:rPr lang="es-ES" sz="2400" dirty="0" smtClean="0"/>
              <a:t> </a:t>
            </a:r>
            <a:r>
              <a:rPr lang="es-ES" sz="2400" dirty="0" err="1" smtClean="0"/>
              <a:t>substância</a:t>
            </a:r>
            <a:r>
              <a:rPr lang="es-ES" sz="2400" dirty="0" smtClean="0"/>
              <a:t> capaz de </a:t>
            </a:r>
            <a:r>
              <a:rPr lang="es-ES" sz="2400" dirty="0" err="1" smtClean="0"/>
              <a:t>interagir</a:t>
            </a:r>
            <a:r>
              <a:rPr lang="es-ES" sz="2400" dirty="0" smtClean="0"/>
              <a:t> </a:t>
            </a:r>
            <a:r>
              <a:rPr lang="es-ES" sz="2400" dirty="0" err="1" smtClean="0"/>
              <a:t>com</a:t>
            </a:r>
            <a:r>
              <a:rPr lang="es-ES" sz="2400" dirty="0" smtClean="0"/>
              <a:t> micro-organismos </a:t>
            </a:r>
            <a:r>
              <a:rPr lang="es-ES" sz="2400" dirty="0" err="1" smtClean="0"/>
              <a:t>uni</a:t>
            </a:r>
            <a:r>
              <a:rPr lang="es-ES" sz="2400" dirty="0" smtClean="0"/>
              <a:t> e pluricelulares que </a:t>
            </a:r>
            <a:r>
              <a:rPr lang="es-ES" sz="2400" dirty="0" err="1" smtClean="0"/>
              <a:t>causam</a:t>
            </a:r>
            <a:r>
              <a:rPr lang="es-ES" sz="2400" dirty="0" smtClean="0"/>
              <a:t> </a:t>
            </a:r>
            <a:r>
              <a:rPr lang="es-ES" sz="2400" dirty="0" err="1" smtClean="0"/>
              <a:t>infecções</a:t>
            </a:r>
            <a:r>
              <a:rPr lang="es-ES" sz="2400" dirty="0" smtClean="0"/>
              <a:t>, </a:t>
            </a:r>
            <a:r>
              <a:rPr lang="es-ES" sz="2400" dirty="0" err="1" smtClean="0"/>
              <a:t>interferindo</a:t>
            </a:r>
            <a:r>
              <a:rPr lang="es-ES" sz="2400" dirty="0" smtClean="0"/>
              <a:t> no ciclo de vida </a:t>
            </a:r>
            <a:r>
              <a:rPr lang="es-ES" sz="2400" dirty="0" err="1" smtClean="0"/>
              <a:t>destes</a:t>
            </a:r>
            <a:r>
              <a:rPr lang="es-ES" sz="2400" dirty="0" smtClean="0"/>
              <a:t>. </a:t>
            </a:r>
            <a:r>
              <a:rPr lang="es-ES" sz="2400" dirty="0" err="1" smtClean="0"/>
              <a:t>Sendo</a:t>
            </a:r>
            <a:r>
              <a:rPr lang="es-ES" sz="2400" dirty="0" smtClean="0"/>
              <a:t> </a:t>
            </a:r>
            <a:r>
              <a:rPr lang="es-ES" sz="2400" dirty="0" err="1" smtClean="0"/>
              <a:t>classificados</a:t>
            </a:r>
            <a:r>
              <a:rPr lang="es-ES" sz="2400" dirty="0" smtClean="0"/>
              <a:t> </a:t>
            </a:r>
            <a:r>
              <a:rPr lang="es-ES" sz="2400" dirty="0" err="1" smtClean="0"/>
              <a:t>em</a:t>
            </a:r>
            <a:r>
              <a:rPr lang="es-ES" sz="2400" dirty="0" smtClean="0"/>
              <a:t>:</a:t>
            </a:r>
          </a:p>
          <a:p>
            <a:pPr algn="just">
              <a:lnSpc>
                <a:spcPct val="130000"/>
              </a:lnSpc>
            </a:pPr>
            <a:r>
              <a:rPr lang="es-ES" sz="2400" dirty="0" smtClean="0"/>
              <a:t>Bactericida = matando-os</a:t>
            </a:r>
          </a:p>
          <a:p>
            <a:pPr algn="just">
              <a:lnSpc>
                <a:spcPct val="130000"/>
              </a:lnSpc>
            </a:pPr>
            <a:r>
              <a:rPr lang="es-ES" sz="2400" dirty="0" smtClean="0"/>
              <a:t>Bacteriostáticos: </a:t>
            </a:r>
            <a:r>
              <a:rPr lang="es-ES" sz="2400" dirty="0" err="1" smtClean="0"/>
              <a:t>inibindo</a:t>
            </a:r>
            <a:r>
              <a:rPr lang="es-ES" sz="2400" dirty="0" smtClean="0"/>
              <a:t> </a:t>
            </a:r>
            <a:r>
              <a:rPr lang="es-ES" sz="2400" dirty="0" err="1" smtClean="0"/>
              <a:t>seu</a:t>
            </a:r>
            <a:r>
              <a:rPr lang="es-ES" sz="2400" dirty="0" smtClean="0"/>
              <a:t> metabolismo e/</a:t>
            </a:r>
            <a:r>
              <a:rPr lang="es-ES" sz="2400" dirty="0" err="1" smtClean="0"/>
              <a:t>ou</a:t>
            </a:r>
            <a:r>
              <a:rPr lang="es-ES" sz="2400" dirty="0" smtClean="0"/>
              <a:t> </a:t>
            </a:r>
            <a:r>
              <a:rPr lang="es-ES" sz="2400" dirty="0" err="1" smtClean="0"/>
              <a:t>sua</a:t>
            </a:r>
            <a:r>
              <a:rPr lang="es-ES" sz="2400" dirty="0" smtClean="0"/>
              <a:t> </a:t>
            </a:r>
            <a:r>
              <a:rPr lang="es-ES" sz="2400" dirty="0" err="1" smtClean="0"/>
              <a:t>reprodução</a:t>
            </a:r>
            <a:r>
              <a:rPr lang="es-ES" sz="2400" dirty="0" smtClean="0"/>
              <a:t> </a:t>
            </a:r>
            <a:r>
              <a:rPr lang="es-ES" sz="2400" dirty="0" err="1" smtClean="0"/>
              <a:t>permitindo</a:t>
            </a:r>
            <a:r>
              <a:rPr lang="es-ES" sz="2400" dirty="0" smtClean="0"/>
              <a:t> o sistema </a:t>
            </a:r>
            <a:r>
              <a:rPr lang="es-ES" sz="2400" dirty="0" err="1" smtClean="0"/>
              <a:t>imunológico</a:t>
            </a:r>
            <a:r>
              <a:rPr lang="es-ES" sz="2400" dirty="0" smtClean="0"/>
              <a:t> </a:t>
            </a:r>
            <a:r>
              <a:rPr lang="es-ES" sz="2400" dirty="0" err="1" smtClean="0"/>
              <a:t>combatê</a:t>
            </a:r>
            <a:r>
              <a:rPr lang="es-ES" sz="2400" dirty="0" smtClean="0"/>
              <a:t>-los </a:t>
            </a:r>
            <a:r>
              <a:rPr lang="es-ES" sz="2400" dirty="0" err="1" smtClean="0"/>
              <a:t>com</a:t>
            </a:r>
            <a:r>
              <a:rPr lang="es-ES" sz="2400" dirty="0" smtClean="0"/>
              <a:t> </a:t>
            </a:r>
            <a:r>
              <a:rPr lang="es-ES" sz="2400" dirty="0" err="1" smtClean="0"/>
              <a:t>maior</a:t>
            </a:r>
            <a:r>
              <a:rPr lang="es-ES" sz="2400" dirty="0" smtClean="0"/>
              <a:t> </a:t>
            </a:r>
            <a:r>
              <a:rPr lang="es-ES" sz="2400" dirty="0" err="1" smtClean="0"/>
              <a:t>eficácia</a:t>
            </a:r>
            <a:r>
              <a:rPr lang="es-ES" sz="2400" dirty="0" smtClean="0"/>
              <a:t>. </a:t>
            </a:r>
            <a:r>
              <a:rPr lang="es-ES" sz="2400" i="1" dirty="0" smtClean="0"/>
              <a:t>Contra indicado </a:t>
            </a:r>
            <a:r>
              <a:rPr lang="es-ES" sz="2400" i="1" dirty="0" err="1" smtClean="0"/>
              <a:t>em</a:t>
            </a:r>
            <a:r>
              <a:rPr lang="es-ES" sz="2400" i="1" dirty="0" smtClean="0"/>
              <a:t> pacientes </a:t>
            </a:r>
            <a:r>
              <a:rPr lang="es-ES" sz="2400" i="1" dirty="0" err="1" smtClean="0"/>
              <a:t>em</a:t>
            </a:r>
            <a:r>
              <a:rPr lang="es-ES" sz="2400" i="1" dirty="0" smtClean="0"/>
              <a:t> uso de corticoide.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63260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3807"/>
            <a:ext cx="7315200" cy="1154097"/>
          </a:xfrm>
        </p:spPr>
        <p:txBody>
          <a:bodyPr/>
          <a:lstStyle/>
          <a:p>
            <a:pPr algn="ctr"/>
            <a:r>
              <a:rPr lang="pt-BR" dirty="0" err="1" smtClean="0"/>
              <a:t>Cefalosporina</a:t>
            </a:r>
            <a:r>
              <a:rPr lang="pt-BR" dirty="0" smtClean="0"/>
              <a:t> 1 Geração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771658"/>
            <a:ext cx="7315200" cy="4126866"/>
          </a:xfrm>
        </p:spPr>
        <p:txBody>
          <a:bodyPr/>
          <a:lstStyle/>
          <a:p>
            <a:r>
              <a:rPr lang="pt-BR" dirty="0"/>
              <a:t>Resistente às beta-</a:t>
            </a:r>
            <a:r>
              <a:rPr lang="pt-BR" dirty="0" err="1"/>
              <a:t>lactamases</a:t>
            </a:r>
            <a:r>
              <a:rPr lang="pt-BR" dirty="0"/>
              <a:t> dos estafilococos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• </a:t>
            </a:r>
            <a:r>
              <a:rPr lang="pt-BR" dirty="0" err="1"/>
              <a:t>Sensivel</a:t>
            </a:r>
            <a:r>
              <a:rPr lang="pt-BR" dirty="0"/>
              <a:t> as beta-</a:t>
            </a:r>
            <a:r>
              <a:rPr lang="pt-BR" dirty="0" err="1"/>
              <a:t>lactamases</a:t>
            </a:r>
            <a:r>
              <a:rPr lang="pt-BR" dirty="0"/>
              <a:t> dos </a:t>
            </a:r>
            <a:r>
              <a:rPr lang="pt-BR" dirty="0" smtClean="0"/>
              <a:t>Gram</a:t>
            </a:r>
          </a:p>
          <a:p>
            <a:pPr marL="45720" indent="0">
              <a:buNone/>
            </a:pP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Atividade antimicrobiana</a:t>
            </a:r>
            <a:r>
              <a:rPr lang="pt-BR" dirty="0" smtClean="0"/>
              <a:t>:</a:t>
            </a:r>
          </a:p>
          <a:p>
            <a:r>
              <a:rPr lang="pt-BR" dirty="0" smtClean="0"/>
              <a:t> </a:t>
            </a:r>
            <a:r>
              <a:rPr lang="pt-BR" dirty="0"/>
              <a:t>Boa atividade contra cocos Gram + ( exceção </a:t>
            </a:r>
            <a:r>
              <a:rPr lang="pt-BR" dirty="0" err="1"/>
              <a:t>enterococos</a:t>
            </a:r>
            <a:r>
              <a:rPr lang="pt-BR" dirty="0"/>
              <a:t>, </a:t>
            </a:r>
            <a:r>
              <a:rPr lang="pt-BR" dirty="0" smtClean="0"/>
              <a:t> </a:t>
            </a:r>
            <a:r>
              <a:rPr lang="pt-BR" dirty="0"/>
              <a:t>S. </a:t>
            </a:r>
            <a:r>
              <a:rPr lang="pt-BR" dirty="0" err="1"/>
              <a:t>epidermidis</a:t>
            </a:r>
            <a:r>
              <a:rPr lang="pt-BR" dirty="0"/>
              <a:t>) </a:t>
            </a:r>
          </a:p>
          <a:p>
            <a:r>
              <a:rPr lang="pt-BR" dirty="0" smtClean="0"/>
              <a:t>Atividade </a:t>
            </a:r>
            <a:r>
              <a:rPr lang="pt-BR" dirty="0"/>
              <a:t>restrita sobre Gram – ( </a:t>
            </a:r>
            <a:r>
              <a:rPr lang="pt-BR" dirty="0" err="1"/>
              <a:t>Moraxella</a:t>
            </a:r>
            <a:r>
              <a:rPr lang="pt-BR" dirty="0"/>
              <a:t> </a:t>
            </a:r>
            <a:r>
              <a:rPr lang="pt-BR" dirty="0" err="1"/>
              <a:t>catarrhalis</a:t>
            </a:r>
            <a:r>
              <a:rPr lang="pt-BR" dirty="0"/>
              <a:t>, Escherichia coli, </a:t>
            </a:r>
            <a:r>
              <a:rPr lang="pt-BR" dirty="0" err="1"/>
              <a:t>Klebsiella</a:t>
            </a:r>
            <a:r>
              <a:rPr lang="pt-BR" dirty="0"/>
              <a:t> </a:t>
            </a:r>
            <a:r>
              <a:rPr lang="pt-BR" dirty="0" err="1"/>
              <a:t>pneumoniae</a:t>
            </a:r>
            <a:r>
              <a:rPr lang="pt-BR" dirty="0"/>
              <a:t> e </a:t>
            </a:r>
            <a:r>
              <a:rPr lang="pt-BR" dirty="0" err="1"/>
              <a:t>Proteus</a:t>
            </a:r>
            <a:r>
              <a:rPr lang="pt-BR" dirty="0"/>
              <a:t> </a:t>
            </a:r>
            <a:r>
              <a:rPr lang="pt-BR" dirty="0" err="1"/>
              <a:t>mirabilis</a:t>
            </a:r>
            <a:r>
              <a:rPr lang="pt-BR" dirty="0"/>
              <a:t>) 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Atividade contra anaeróbios (cavidade oral) (exceção: </a:t>
            </a:r>
            <a:r>
              <a:rPr lang="pt-BR" dirty="0" err="1"/>
              <a:t>Bacterioides</a:t>
            </a:r>
            <a:r>
              <a:rPr lang="pt-BR" dirty="0"/>
              <a:t> </a:t>
            </a:r>
            <a:r>
              <a:rPr lang="pt-BR" dirty="0" err="1"/>
              <a:t>fragilis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416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68951"/>
            <a:ext cx="7315200" cy="1154097"/>
          </a:xfrm>
        </p:spPr>
        <p:txBody>
          <a:bodyPr/>
          <a:lstStyle/>
          <a:p>
            <a:pPr algn="ctr"/>
            <a:r>
              <a:rPr lang="pt-BR" dirty="0" err="1"/>
              <a:t>Cefalosporina</a:t>
            </a:r>
            <a:r>
              <a:rPr lang="pt-BR" dirty="0"/>
              <a:t> 1 Geração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100131"/>
            <a:ext cx="7315200" cy="3539527"/>
          </a:xfrm>
        </p:spPr>
        <p:txBody>
          <a:bodyPr/>
          <a:lstStyle/>
          <a:p>
            <a:r>
              <a:rPr lang="pt-BR" dirty="0"/>
              <a:t>Indicações mais comuns</a:t>
            </a:r>
            <a:r>
              <a:rPr lang="pt-BR" dirty="0" smtClean="0"/>
              <a:t>:</a:t>
            </a:r>
          </a:p>
          <a:p>
            <a:r>
              <a:rPr lang="pt-BR" dirty="0" smtClean="0"/>
              <a:t>Pele </a:t>
            </a:r>
            <a:r>
              <a:rPr lang="pt-BR" dirty="0"/>
              <a:t>– ITU não complicada e ITU em gestantes </a:t>
            </a:r>
            <a:endParaRPr lang="pt-BR" dirty="0" smtClean="0"/>
          </a:p>
          <a:p>
            <a:r>
              <a:rPr lang="pt-BR" dirty="0" smtClean="0"/>
              <a:t>Profilaxia </a:t>
            </a:r>
            <a:r>
              <a:rPr lang="pt-BR" dirty="0" err="1"/>
              <a:t>cirurgica</a:t>
            </a:r>
            <a:r>
              <a:rPr lang="pt-BR" dirty="0"/>
              <a:t> (</a:t>
            </a:r>
            <a:r>
              <a:rPr lang="pt-BR" dirty="0" err="1"/>
              <a:t>Cefazolina</a:t>
            </a:r>
            <a:r>
              <a:rPr lang="pt-BR" dirty="0"/>
              <a:t>) </a:t>
            </a:r>
            <a:endParaRPr lang="pt-BR" dirty="0" smtClean="0"/>
          </a:p>
          <a:p>
            <a:r>
              <a:rPr lang="pt-BR" dirty="0" smtClean="0"/>
              <a:t>Tratamento </a:t>
            </a:r>
            <a:r>
              <a:rPr lang="pt-BR" dirty="0"/>
              <a:t>ambulatorial após esquema parenteral </a:t>
            </a:r>
            <a:endParaRPr lang="pt-BR" dirty="0" smtClean="0"/>
          </a:p>
          <a:p>
            <a:r>
              <a:rPr lang="pt-BR" dirty="0" err="1" smtClean="0"/>
              <a:t>Faringoamigdalite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       </a:t>
            </a:r>
            <a:r>
              <a:rPr lang="pt-BR" dirty="0"/>
              <a:t>• 2 a escolha- estafilococos produtores de </a:t>
            </a:r>
            <a:r>
              <a:rPr lang="pt-BR" dirty="0" err="1"/>
              <a:t>penicilinase</a:t>
            </a:r>
            <a:r>
              <a:rPr lang="pt-BR" dirty="0"/>
              <a:t> </a:t>
            </a:r>
            <a:endParaRPr lang="pt-BR" dirty="0" smtClean="0"/>
          </a:p>
          <a:p>
            <a:pPr marL="45720" indent="0">
              <a:buNone/>
            </a:pPr>
            <a:r>
              <a:rPr lang="pt-BR" dirty="0"/>
              <a:t> </a:t>
            </a:r>
            <a:r>
              <a:rPr lang="pt-BR" dirty="0" smtClean="0"/>
              <a:t>      • </a:t>
            </a:r>
            <a:r>
              <a:rPr lang="pt-BR" dirty="0"/>
              <a:t>Não recomendadas para sinusite, otite média e </a:t>
            </a:r>
            <a:r>
              <a:rPr lang="pt-BR" dirty="0" smtClean="0"/>
              <a:t>PAC</a:t>
            </a:r>
          </a:p>
          <a:p>
            <a:r>
              <a:rPr lang="pt-BR" dirty="0" smtClean="0"/>
              <a:t> </a:t>
            </a:r>
            <a:r>
              <a:rPr lang="pt-BR" dirty="0"/>
              <a:t>Pouca ação contra </a:t>
            </a:r>
            <a:r>
              <a:rPr lang="pt-BR" dirty="0" err="1"/>
              <a:t>H.influenzae</a:t>
            </a:r>
            <a:r>
              <a:rPr lang="pt-BR" dirty="0"/>
              <a:t> e M. </a:t>
            </a:r>
            <a:r>
              <a:rPr lang="pt-BR" dirty="0" err="1"/>
              <a:t>catarrhalis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0155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27" y="1243012"/>
            <a:ext cx="8767444" cy="45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60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500792"/>
            <a:ext cx="86391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40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pt-BR" dirty="0"/>
              <a:t>Dosagem e segurança: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18438"/>
            <a:ext cx="6903076" cy="4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54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27284"/>
            <a:ext cx="7315200" cy="1154097"/>
          </a:xfrm>
        </p:spPr>
        <p:txBody>
          <a:bodyPr/>
          <a:lstStyle/>
          <a:p>
            <a:pPr algn="ctr"/>
            <a:r>
              <a:rPr lang="pt-BR" dirty="0" err="1" smtClean="0"/>
              <a:t>Cefalosporina</a:t>
            </a:r>
            <a:r>
              <a:rPr lang="pt-BR" dirty="0" smtClean="0"/>
              <a:t> 2 Geração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2061495"/>
            <a:ext cx="7315200" cy="3539527"/>
          </a:xfrm>
        </p:spPr>
        <p:txBody>
          <a:bodyPr/>
          <a:lstStyle/>
          <a:p>
            <a:r>
              <a:rPr lang="pt-BR" dirty="0" smtClean="0"/>
              <a:t>Espectro </a:t>
            </a:r>
            <a:r>
              <a:rPr lang="pt-BR" dirty="0"/>
              <a:t>de Ação: – Cocos Gram + </a:t>
            </a:r>
            <a:r>
              <a:rPr lang="pt-BR" dirty="0" smtClean="0"/>
              <a:t>, </a:t>
            </a:r>
            <a:r>
              <a:rPr lang="pt-BR" dirty="0"/>
              <a:t>Cocos Gram </a:t>
            </a:r>
            <a:r>
              <a:rPr lang="pt-BR" dirty="0" smtClean="0"/>
              <a:t>– </a:t>
            </a:r>
          </a:p>
          <a:p>
            <a:endParaRPr lang="pt-BR" dirty="0"/>
          </a:p>
          <a:p>
            <a:r>
              <a:rPr lang="pt-BR" dirty="0" smtClean="0"/>
              <a:t> </a:t>
            </a:r>
            <a:r>
              <a:rPr lang="pt-BR" dirty="0"/>
              <a:t>H. </a:t>
            </a:r>
            <a:r>
              <a:rPr lang="pt-BR" dirty="0" err="1"/>
              <a:t>infuenzae</a:t>
            </a:r>
            <a:r>
              <a:rPr lang="pt-BR" dirty="0"/>
              <a:t>, M. </a:t>
            </a:r>
            <a:r>
              <a:rPr lang="pt-BR" dirty="0" err="1"/>
              <a:t>catarrhalis</a:t>
            </a:r>
            <a:r>
              <a:rPr lang="pt-BR" dirty="0"/>
              <a:t> – </a:t>
            </a:r>
            <a:r>
              <a:rPr lang="pt-BR" dirty="0" err="1"/>
              <a:t>Enterobactérias</a:t>
            </a:r>
            <a:r>
              <a:rPr lang="pt-BR" dirty="0"/>
              <a:t> (</a:t>
            </a:r>
            <a:r>
              <a:rPr lang="pt-BR" dirty="0" err="1"/>
              <a:t>E.coli</a:t>
            </a:r>
            <a:r>
              <a:rPr lang="pt-BR" dirty="0"/>
              <a:t>, </a:t>
            </a:r>
            <a:r>
              <a:rPr lang="pt-BR" dirty="0" err="1"/>
              <a:t>Klebsiella</a:t>
            </a:r>
            <a:r>
              <a:rPr lang="pt-BR" dirty="0"/>
              <a:t>, P. </a:t>
            </a:r>
            <a:r>
              <a:rPr lang="pt-BR" dirty="0" err="1"/>
              <a:t>mirabilis</a:t>
            </a:r>
            <a:r>
              <a:rPr lang="pt-BR" dirty="0"/>
              <a:t>, </a:t>
            </a:r>
            <a:r>
              <a:rPr lang="pt-BR" dirty="0" err="1"/>
              <a:t>Salmonella</a:t>
            </a:r>
            <a:r>
              <a:rPr lang="pt-BR" dirty="0"/>
              <a:t>, </a:t>
            </a:r>
            <a:r>
              <a:rPr lang="pt-BR" dirty="0" err="1"/>
              <a:t>Shigella</a:t>
            </a:r>
            <a:r>
              <a:rPr lang="pt-BR" dirty="0" smtClean="0"/>
              <a:t>)</a:t>
            </a:r>
          </a:p>
          <a:p>
            <a:r>
              <a:rPr lang="pt-BR" dirty="0" smtClean="0"/>
              <a:t> </a:t>
            </a:r>
            <a:r>
              <a:rPr lang="pt-BR" dirty="0" err="1"/>
              <a:t>Bacterioides</a:t>
            </a:r>
            <a:r>
              <a:rPr lang="pt-BR" dirty="0"/>
              <a:t> </a:t>
            </a:r>
            <a:r>
              <a:rPr lang="pt-BR" dirty="0" err="1"/>
              <a:t>fragilis</a:t>
            </a:r>
            <a:r>
              <a:rPr lang="pt-BR" dirty="0"/>
              <a:t> (</a:t>
            </a:r>
            <a:r>
              <a:rPr lang="pt-BR" dirty="0" err="1"/>
              <a:t>Cefoxitina</a:t>
            </a:r>
            <a:r>
              <a:rPr lang="pt-BR" dirty="0" smtClean="0"/>
              <a:t>)</a:t>
            </a:r>
          </a:p>
          <a:p>
            <a:r>
              <a:rPr lang="pt-BR" dirty="0" smtClean="0"/>
              <a:t> </a:t>
            </a:r>
            <a:r>
              <a:rPr lang="pt-BR" dirty="0"/>
              <a:t>Não oferece cobertura para </a:t>
            </a:r>
            <a:r>
              <a:rPr lang="pt-BR" dirty="0" err="1"/>
              <a:t>Pseudomonas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364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pt-BR" dirty="0" err="1" smtClean="0"/>
              <a:t>Cefalosporina</a:t>
            </a:r>
            <a:r>
              <a:rPr lang="pt-BR" dirty="0" smtClean="0"/>
              <a:t> 2 Geração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713765"/>
            <a:ext cx="7315200" cy="3539527"/>
          </a:xfrm>
        </p:spPr>
        <p:txBody>
          <a:bodyPr/>
          <a:lstStyle/>
          <a:p>
            <a:r>
              <a:rPr lang="pt-BR" dirty="0"/>
              <a:t>Indicações Clínicas: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• </a:t>
            </a:r>
            <a:r>
              <a:rPr lang="pt-BR" dirty="0"/>
              <a:t>Infecções respiratórias ( </a:t>
            </a:r>
            <a:r>
              <a:rPr lang="pt-BR" dirty="0" err="1"/>
              <a:t>faringoamigdalite</a:t>
            </a:r>
            <a:r>
              <a:rPr lang="pt-BR" dirty="0"/>
              <a:t>, otite média aguda, sinusite aguda, pneumonia comunitária) – 2a escolha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• </a:t>
            </a:r>
            <a:r>
              <a:rPr lang="pt-BR" dirty="0"/>
              <a:t>Infecções de pele e subcutâneo (celulite sem porta de entrada- alternativa à AMX/CLAV ou </a:t>
            </a:r>
            <a:r>
              <a:rPr lang="pt-BR" dirty="0" err="1"/>
              <a:t>cefalexina</a:t>
            </a:r>
            <a:r>
              <a:rPr lang="pt-BR" dirty="0"/>
              <a:t>)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• </a:t>
            </a:r>
            <a:r>
              <a:rPr lang="pt-BR" dirty="0"/>
              <a:t>Casos refratários </a:t>
            </a:r>
            <a:r>
              <a:rPr lang="pt-BR" dirty="0" smtClean="0"/>
              <a:t> </a:t>
            </a:r>
            <a:r>
              <a:rPr lang="pt-BR" dirty="0"/>
              <a:t>pneumococo </a:t>
            </a:r>
            <a:r>
              <a:rPr lang="pt-BR" dirty="0" err="1"/>
              <a:t>penicilino</a:t>
            </a:r>
            <a:r>
              <a:rPr lang="pt-BR" dirty="0"/>
              <a:t>-resistente (resistência intermediária)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 </a:t>
            </a:r>
            <a:r>
              <a:rPr lang="pt-BR" dirty="0" err="1"/>
              <a:t>Cefuroxima</a:t>
            </a:r>
            <a:r>
              <a:rPr lang="pt-BR" dirty="0"/>
              <a:t> • Infecções urinárias por bacilo Gram - entérico</a:t>
            </a:r>
          </a:p>
        </p:txBody>
      </p:sp>
    </p:spTree>
    <p:extLst>
      <p:ext uri="{BB962C8B-B14F-4D97-AF65-F5344CB8AC3E}">
        <p14:creationId xmlns:p14="http://schemas.microsoft.com/office/powerpoint/2010/main" val="861924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r>
              <a:rPr lang="pt-BR" dirty="0"/>
              <a:t>Dosagem e segurança: 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053" y="1661733"/>
            <a:ext cx="6709893" cy="49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19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67141"/>
            <a:ext cx="7315200" cy="1154097"/>
          </a:xfrm>
        </p:spPr>
        <p:txBody>
          <a:bodyPr/>
          <a:lstStyle/>
          <a:p>
            <a:pPr algn="ctr"/>
            <a:r>
              <a:rPr lang="pt-BR" dirty="0" err="1" smtClean="0"/>
              <a:t>Cefalosporina</a:t>
            </a:r>
            <a:r>
              <a:rPr lang="pt-BR" dirty="0" smtClean="0"/>
              <a:t> 3 Geração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816796"/>
            <a:ext cx="7315200" cy="3539527"/>
          </a:xfrm>
        </p:spPr>
        <p:txBody>
          <a:bodyPr/>
          <a:lstStyle/>
          <a:p>
            <a:r>
              <a:rPr lang="pt-BR" dirty="0"/>
              <a:t>Maior espectro contra Gram –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– </a:t>
            </a:r>
            <a:r>
              <a:rPr lang="pt-BR" dirty="0"/>
              <a:t>H. </a:t>
            </a:r>
            <a:r>
              <a:rPr lang="pt-BR" dirty="0" err="1"/>
              <a:t>influenzae</a:t>
            </a:r>
            <a:r>
              <a:rPr lang="pt-BR" dirty="0"/>
              <a:t>, M. </a:t>
            </a:r>
            <a:r>
              <a:rPr lang="pt-BR" dirty="0" err="1"/>
              <a:t>catarralis</a:t>
            </a:r>
            <a:r>
              <a:rPr lang="pt-BR" dirty="0"/>
              <a:t>, </a:t>
            </a:r>
            <a:r>
              <a:rPr lang="pt-BR" dirty="0" err="1"/>
              <a:t>Neisseria</a:t>
            </a:r>
            <a:r>
              <a:rPr lang="pt-BR" dirty="0"/>
              <a:t> </a:t>
            </a:r>
            <a:r>
              <a:rPr lang="pt-BR" dirty="0" err="1"/>
              <a:t>spp</a:t>
            </a:r>
            <a:r>
              <a:rPr lang="pt-BR" dirty="0"/>
              <a:t> </a:t>
            </a:r>
            <a:r>
              <a:rPr lang="pt-BR" dirty="0" err="1"/>
              <a:t>Citrobacter</a:t>
            </a:r>
            <a:r>
              <a:rPr lang="pt-BR" dirty="0"/>
              <a:t> </a:t>
            </a:r>
            <a:r>
              <a:rPr lang="pt-BR" dirty="0" err="1"/>
              <a:t>spp</a:t>
            </a:r>
            <a:r>
              <a:rPr lang="pt-BR" dirty="0"/>
              <a:t>,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– </a:t>
            </a:r>
            <a:r>
              <a:rPr lang="pt-BR" dirty="0" err="1"/>
              <a:t>Enterobacter</a:t>
            </a:r>
            <a:r>
              <a:rPr lang="pt-BR" dirty="0"/>
              <a:t> </a:t>
            </a:r>
            <a:r>
              <a:rPr lang="pt-BR" dirty="0" err="1"/>
              <a:t>ssp</a:t>
            </a:r>
            <a:r>
              <a:rPr lang="pt-BR" dirty="0"/>
              <a:t>, </a:t>
            </a:r>
            <a:r>
              <a:rPr lang="pt-BR" dirty="0" err="1"/>
              <a:t>Acinetobacter</a:t>
            </a:r>
            <a:r>
              <a:rPr lang="pt-BR" dirty="0"/>
              <a:t> </a:t>
            </a:r>
            <a:r>
              <a:rPr lang="pt-BR" dirty="0" err="1"/>
              <a:t>spp,M</a:t>
            </a:r>
            <a:r>
              <a:rPr lang="pt-BR" dirty="0"/>
              <a:t> </a:t>
            </a:r>
            <a:r>
              <a:rPr lang="pt-BR" dirty="0" err="1"/>
              <a:t>morganii</a:t>
            </a:r>
            <a:r>
              <a:rPr lang="pt-BR" dirty="0"/>
              <a:t>, </a:t>
            </a:r>
            <a:r>
              <a:rPr lang="pt-BR" dirty="0" err="1"/>
              <a:t>Serratia</a:t>
            </a:r>
            <a:r>
              <a:rPr lang="pt-BR" dirty="0"/>
              <a:t> </a:t>
            </a:r>
            <a:r>
              <a:rPr lang="pt-BR" dirty="0" err="1"/>
              <a:t>sp</a:t>
            </a:r>
            <a:r>
              <a:rPr lang="pt-BR" dirty="0" smtClean="0"/>
              <a:t>,</a:t>
            </a:r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r>
              <a:rPr lang="pt-BR" dirty="0" smtClean="0"/>
              <a:t> </a:t>
            </a:r>
            <a:r>
              <a:rPr lang="pt-BR" dirty="0"/>
              <a:t>• Principais indicações: (</a:t>
            </a:r>
            <a:r>
              <a:rPr lang="pt-BR" dirty="0" err="1"/>
              <a:t>Ceftriaxona</a:t>
            </a:r>
            <a:r>
              <a:rPr lang="pt-BR" dirty="0"/>
              <a:t> e </a:t>
            </a:r>
            <a:r>
              <a:rPr lang="pt-BR" dirty="0" err="1"/>
              <a:t>Cefotaxima</a:t>
            </a:r>
            <a:r>
              <a:rPr lang="pt-BR" dirty="0"/>
              <a:t>)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 </a:t>
            </a:r>
            <a:r>
              <a:rPr lang="pt-BR" dirty="0"/>
              <a:t>Tratamento empírico de </a:t>
            </a:r>
            <a:r>
              <a:rPr lang="pt-BR" dirty="0" err="1"/>
              <a:t>meningoencefalites</a:t>
            </a:r>
            <a:r>
              <a:rPr lang="pt-BR" dirty="0"/>
              <a:t> bacterianas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– </a:t>
            </a:r>
            <a:r>
              <a:rPr lang="pt-BR" dirty="0"/>
              <a:t>Infecções </a:t>
            </a:r>
            <a:r>
              <a:rPr lang="pt-BR" dirty="0" err="1"/>
              <a:t>pneumococicas</a:t>
            </a:r>
            <a:r>
              <a:rPr lang="pt-BR" dirty="0"/>
              <a:t> (R) – </a:t>
            </a:r>
            <a:r>
              <a:rPr lang="pt-BR" dirty="0" err="1"/>
              <a:t>DSTs</a:t>
            </a:r>
            <a:r>
              <a:rPr lang="pt-BR" dirty="0"/>
              <a:t> – Infecções intestinais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– </a:t>
            </a:r>
            <a:r>
              <a:rPr lang="pt-BR" dirty="0"/>
              <a:t>Peritonite bacteriana </a:t>
            </a:r>
            <a:r>
              <a:rPr lang="pt-BR" dirty="0" err="1"/>
              <a:t>espontanea</a:t>
            </a:r>
            <a:r>
              <a:rPr lang="pt-BR" dirty="0"/>
              <a:t>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• </a:t>
            </a:r>
            <a:r>
              <a:rPr lang="pt-BR" dirty="0"/>
              <a:t>Na suspeita de infecção por P. </a:t>
            </a:r>
            <a:r>
              <a:rPr lang="pt-BR" dirty="0" err="1"/>
              <a:t>aeruginosa</a:t>
            </a:r>
            <a:r>
              <a:rPr lang="pt-BR" dirty="0"/>
              <a:t> – </a:t>
            </a:r>
            <a:r>
              <a:rPr lang="pt-BR" dirty="0" err="1"/>
              <a:t>Ceftazidima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5812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300766"/>
            <a:ext cx="7315200" cy="4191867"/>
          </a:xfrm>
        </p:spPr>
        <p:txBody>
          <a:bodyPr/>
          <a:lstStyle/>
          <a:p>
            <a:r>
              <a:rPr lang="pt-BR" dirty="0" smtClean="0"/>
              <a:t>Sem </a:t>
            </a:r>
            <a:r>
              <a:rPr lang="pt-BR" dirty="0"/>
              <a:t>atividade contra: </a:t>
            </a:r>
            <a:endParaRPr lang="pt-BR" dirty="0" smtClean="0"/>
          </a:p>
          <a:p>
            <a:pPr marL="45720" indent="0">
              <a:buNone/>
            </a:pPr>
            <a:endParaRPr lang="pt-BR" dirty="0" smtClean="0"/>
          </a:p>
          <a:p>
            <a:r>
              <a:rPr lang="pt-BR" dirty="0" smtClean="0"/>
              <a:t>• Anaeróbios: </a:t>
            </a:r>
            <a:r>
              <a:rPr lang="pt-BR" dirty="0"/>
              <a:t>AMX/CLAV</a:t>
            </a:r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 err="1"/>
              <a:t>Pseudomonas</a:t>
            </a:r>
            <a:r>
              <a:rPr lang="pt-BR" dirty="0"/>
              <a:t> </a:t>
            </a:r>
            <a:r>
              <a:rPr lang="pt-BR" dirty="0" err="1" smtClean="0"/>
              <a:t>aeruginosa</a:t>
            </a:r>
            <a:r>
              <a:rPr lang="pt-BR" dirty="0" smtClean="0"/>
              <a:t>: </a:t>
            </a:r>
            <a:r>
              <a:rPr lang="pt-BR" dirty="0" err="1"/>
              <a:t>Ceftazidima</a:t>
            </a:r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 err="1"/>
              <a:t>Legionella</a:t>
            </a:r>
            <a:r>
              <a:rPr lang="pt-BR" dirty="0"/>
              <a:t> spp. </a:t>
            </a:r>
            <a:r>
              <a:rPr lang="pt-BR" dirty="0" smtClean="0"/>
              <a:t>: </a:t>
            </a:r>
            <a:r>
              <a:rPr lang="pt-BR" dirty="0" err="1"/>
              <a:t>Macrolideos</a:t>
            </a:r>
            <a:r>
              <a:rPr lang="pt-BR" dirty="0"/>
              <a:t>, </a:t>
            </a:r>
            <a:r>
              <a:rPr lang="pt-BR" dirty="0" err="1"/>
              <a:t>quinolona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 err="1"/>
              <a:t>Chlamydia</a:t>
            </a:r>
            <a:r>
              <a:rPr lang="pt-BR" dirty="0"/>
              <a:t> </a:t>
            </a:r>
            <a:r>
              <a:rPr lang="pt-BR" dirty="0" err="1" smtClean="0"/>
              <a:t>spp</a:t>
            </a:r>
            <a:r>
              <a:rPr lang="pt-BR" dirty="0" smtClean="0"/>
              <a:t>: </a:t>
            </a:r>
            <a:r>
              <a:rPr lang="pt-BR" dirty="0" err="1"/>
              <a:t>Macrolideos</a:t>
            </a:r>
            <a:r>
              <a:rPr lang="pt-BR" dirty="0"/>
              <a:t>, </a:t>
            </a:r>
            <a:r>
              <a:rPr lang="pt-BR" dirty="0" err="1"/>
              <a:t>quinolona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 err="1"/>
              <a:t>Mycoplasma</a:t>
            </a:r>
            <a:r>
              <a:rPr lang="pt-BR" dirty="0"/>
              <a:t> </a:t>
            </a:r>
            <a:r>
              <a:rPr lang="pt-BR" dirty="0" err="1" smtClean="0"/>
              <a:t>spp</a:t>
            </a:r>
            <a:r>
              <a:rPr lang="pt-BR" dirty="0" smtClean="0"/>
              <a:t>: </a:t>
            </a:r>
            <a:r>
              <a:rPr lang="pt-BR" dirty="0" err="1"/>
              <a:t>Macrolideos</a:t>
            </a:r>
            <a:r>
              <a:rPr lang="pt-BR" dirty="0"/>
              <a:t>, </a:t>
            </a:r>
            <a:r>
              <a:rPr lang="pt-BR" dirty="0" err="1"/>
              <a:t>quinolona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• </a:t>
            </a:r>
            <a:r>
              <a:rPr lang="pt-BR" dirty="0" err="1"/>
              <a:t>Listeria</a:t>
            </a:r>
            <a:r>
              <a:rPr lang="pt-BR" dirty="0"/>
              <a:t> </a:t>
            </a:r>
            <a:r>
              <a:rPr lang="pt-BR" dirty="0" err="1" smtClean="0"/>
              <a:t>monocytogenes</a:t>
            </a:r>
            <a:r>
              <a:rPr lang="pt-BR" dirty="0" smtClean="0"/>
              <a:t>: Ampicilina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05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ptura de Tela 2016-08-16 às 08.5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78" y="502121"/>
            <a:ext cx="5776898" cy="51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4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28505"/>
            <a:ext cx="7315200" cy="1154097"/>
          </a:xfrm>
        </p:spPr>
        <p:txBody>
          <a:bodyPr/>
          <a:lstStyle/>
          <a:p>
            <a:r>
              <a:rPr lang="pt-BR" dirty="0"/>
              <a:t>Dosagem e segurança: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862" y="1815876"/>
            <a:ext cx="7390555" cy="464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231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41384"/>
            <a:ext cx="7315200" cy="1154097"/>
          </a:xfrm>
        </p:spPr>
        <p:txBody>
          <a:bodyPr/>
          <a:lstStyle/>
          <a:p>
            <a:r>
              <a:rPr lang="pt-BR" dirty="0" err="1" smtClean="0"/>
              <a:t>Cefalosporina</a:t>
            </a:r>
            <a:r>
              <a:rPr lang="pt-BR" dirty="0" smtClean="0"/>
              <a:t> 4 Geração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868312"/>
            <a:ext cx="7315200" cy="3539527"/>
          </a:xfrm>
        </p:spPr>
        <p:txBody>
          <a:bodyPr/>
          <a:lstStyle/>
          <a:p>
            <a:r>
              <a:rPr lang="pt-BR" dirty="0"/>
              <a:t>Intuito desta classe de drogas: </a:t>
            </a:r>
            <a:endParaRPr lang="pt-BR" dirty="0" smtClean="0"/>
          </a:p>
          <a:p>
            <a:pPr marL="45720" indent="0">
              <a:buNone/>
            </a:pPr>
            <a:r>
              <a:rPr lang="pt-BR" dirty="0"/>
              <a:t> </a:t>
            </a:r>
            <a:r>
              <a:rPr lang="pt-BR" dirty="0" smtClean="0"/>
              <a:t> </a:t>
            </a:r>
            <a:r>
              <a:rPr lang="pt-BR" dirty="0"/>
              <a:t>Manter a ação das </a:t>
            </a:r>
            <a:r>
              <a:rPr lang="pt-BR" dirty="0" err="1"/>
              <a:t>Cef</a:t>
            </a:r>
            <a:r>
              <a:rPr lang="pt-BR" dirty="0"/>
              <a:t>. 3ª contra Gram – (P. </a:t>
            </a:r>
            <a:r>
              <a:rPr lang="pt-BR" dirty="0" err="1"/>
              <a:t>aeruginosa</a:t>
            </a:r>
            <a:r>
              <a:rPr lang="pt-BR" dirty="0"/>
              <a:t>) </a:t>
            </a:r>
            <a:endParaRPr lang="pt-BR" dirty="0" smtClean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r>
              <a:rPr lang="pt-BR" dirty="0" smtClean="0"/>
              <a:t> </a:t>
            </a:r>
            <a:r>
              <a:rPr lang="pt-BR" dirty="0"/>
              <a:t>Melhorar ação contra Gram + </a:t>
            </a:r>
            <a:endParaRPr lang="pt-BR" dirty="0" smtClean="0"/>
          </a:p>
          <a:p>
            <a:pPr marL="45720" indent="0">
              <a:buNone/>
            </a:pPr>
            <a:r>
              <a:rPr lang="pt-BR" dirty="0" err="1" smtClean="0">
                <a:solidFill>
                  <a:srgbClr val="FF0000"/>
                </a:solidFill>
              </a:rPr>
              <a:t>Cefepime</a:t>
            </a:r>
            <a:endParaRPr lang="pt-BR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pt-BR" dirty="0" smtClean="0"/>
              <a:t> </a:t>
            </a:r>
            <a:r>
              <a:rPr lang="pt-BR" dirty="0"/>
              <a:t>• Espectro</a:t>
            </a:r>
            <a:r>
              <a:rPr lang="pt-BR" dirty="0" smtClean="0"/>
              <a:t>:</a:t>
            </a:r>
          </a:p>
          <a:p>
            <a:pPr marL="45720" indent="0">
              <a:buNone/>
            </a:pPr>
            <a:r>
              <a:rPr lang="pt-BR" dirty="0" smtClean="0"/>
              <a:t>Contra </a:t>
            </a:r>
            <a:r>
              <a:rPr lang="pt-BR" dirty="0"/>
              <a:t>Gram – é igual a </a:t>
            </a:r>
            <a:r>
              <a:rPr lang="pt-BR" dirty="0" err="1" smtClean="0"/>
              <a:t>Ceftazidima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Contra </a:t>
            </a:r>
            <a:r>
              <a:rPr lang="pt-BR" dirty="0"/>
              <a:t>Gram + atua bem contra Estafilococo </a:t>
            </a:r>
            <a:r>
              <a:rPr lang="pt-BR" dirty="0" err="1"/>
              <a:t>oxa</a:t>
            </a:r>
            <a:r>
              <a:rPr lang="pt-BR" dirty="0"/>
              <a:t>-S </a:t>
            </a:r>
            <a:endParaRPr lang="pt-BR" dirty="0" smtClean="0"/>
          </a:p>
          <a:p>
            <a:pPr marL="45720" indent="0">
              <a:buNone/>
            </a:pPr>
            <a:r>
              <a:rPr lang="pt-BR" dirty="0" smtClean="0"/>
              <a:t>– </a:t>
            </a:r>
            <a:r>
              <a:rPr lang="pt-BR" dirty="0">
                <a:solidFill>
                  <a:srgbClr val="FF0000"/>
                </a:solidFill>
              </a:rPr>
              <a:t>NÃO atua contra </a:t>
            </a:r>
            <a:r>
              <a:rPr lang="pt-BR" dirty="0" err="1">
                <a:solidFill>
                  <a:srgbClr val="FF0000"/>
                </a:solidFill>
              </a:rPr>
              <a:t>enterococo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34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54263"/>
            <a:ext cx="7315200" cy="1154097"/>
          </a:xfrm>
        </p:spPr>
        <p:txBody>
          <a:bodyPr/>
          <a:lstStyle/>
          <a:p>
            <a:r>
              <a:rPr lang="pt-BR" dirty="0" err="1" smtClean="0"/>
              <a:t>Cefalosporina</a:t>
            </a:r>
            <a:r>
              <a:rPr lang="pt-BR" dirty="0" smtClean="0"/>
              <a:t> 4 Geração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84222"/>
            <a:ext cx="7315200" cy="3539527"/>
          </a:xfrm>
        </p:spPr>
        <p:txBody>
          <a:bodyPr/>
          <a:lstStyle/>
          <a:p>
            <a:r>
              <a:rPr lang="pt-BR" dirty="0"/>
              <a:t>Principais indicações: </a:t>
            </a:r>
            <a:endParaRPr lang="pt-BR" dirty="0" smtClean="0"/>
          </a:p>
          <a:p>
            <a:r>
              <a:rPr lang="pt-BR" dirty="0" smtClean="0"/>
              <a:t>– </a:t>
            </a:r>
            <a:r>
              <a:rPr lang="pt-BR" dirty="0"/>
              <a:t>Infecções hospitalares graves </a:t>
            </a:r>
          </a:p>
          <a:p>
            <a:pPr marL="45720" indent="0">
              <a:buNone/>
            </a:pPr>
            <a:r>
              <a:rPr lang="pt-BR" dirty="0" smtClean="0"/>
              <a:t>   </a:t>
            </a:r>
          </a:p>
          <a:p>
            <a:pPr marL="45720" indent="0">
              <a:buNone/>
            </a:pPr>
            <a:r>
              <a:rPr lang="pt-BR" dirty="0"/>
              <a:t> </a:t>
            </a:r>
            <a:r>
              <a:rPr lang="pt-BR" dirty="0" smtClean="0"/>
              <a:t>    • </a:t>
            </a:r>
            <a:r>
              <a:rPr lang="pt-BR" dirty="0"/>
              <a:t>Pneumonias, ITU e Meningites causadas por bacilos Gram - </a:t>
            </a:r>
            <a:r>
              <a:rPr lang="pt-BR" dirty="0" smtClean="0"/>
              <a:t> sensíveis</a:t>
            </a:r>
            <a:r>
              <a:rPr lang="pt-BR" dirty="0"/>
              <a:t>, sem etiologia </a:t>
            </a:r>
            <a:r>
              <a:rPr lang="pt-BR" dirty="0" smtClean="0"/>
              <a:t>determinada</a:t>
            </a:r>
          </a:p>
          <a:p>
            <a:pPr marL="45720" indent="0">
              <a:buNone/>
            </a:pPr>
            <a:r>
              <a:rPr lang="pt-BR" dirty="0"/>
              <a:t> </a:t>
            </a:r>
            <a:r>
              <a:rPr lang="pt-BR" dirty="0" smtClean="0"/>
              <a:t> </a:t>
            </a:r>
          </a:p>
          <a:p>
            <a:pPr marL="45720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t-BR" dirty="0"/>
              <a:t>• Antimicrobiano inicial no paciente </a:t>
            </a:r>
            <a:r>
              <a:rPr lang="pt-BR" dirty="0" err="1"/>
              <a:t>neutropênico</a:t>
            </a:r>
            <a:r>
              <a:rPr lang="pt-BR" dirty="0"/>
              <a:t> febril</a:t>
            </a:r>
          </a:p>
        </p:txBody>
      </p:sp>
    </p:spTree>
    <p:extLst>
      <p:ext uri="{BB962C8B-B14F-4D97-AF65-F5344CB8AC3E}">
        <p14:creationId xmlns:p14="http://schemas.microsoft.com/office/powerpoint/2010/main" val="171748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95465"/>
            <a:ext cx="7315200" cy="1154097"/>
          </a:xfrm>
        </p:spPr>
        <p:txBody>
          <a:bodyPr/>
          <a:lstStyle/>
          <a:p>
            <a:r>
              <a:rPr lang="pt-BR" dirty="0" smtClean="0"/>
              <a:t>Dosagem e segurança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739" y="2061301"/>
            <a:ext cx="8257631" cy="39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4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89868"/>
            <a:ext cx="7315200" cy="1154097"/>
          </a:xfrm>
        </p:spPr>
        <p:txBody>
          <a:bodyPr/>
          <a:lstStyle/>
          <a:p>
            <a:pPr algn="ctr"/>
            <a:r>
              <a:rPr lang="pt-BR" dirty="0" smtClean="0"/>
              <a:t>Questões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881191"/>
            <a:ext cx="7315200" cy="4648398"/>
          </a:xfrm>
        </p:spPr>
        <p:txBody>
          <a:bodyPr>
            <a:normAutofit/>
          </a:bodyPr>
          <a:lstStyle/>
          <a:p>
            <a:r>
              <a:rPr lang="pt-BR" dirty="0"/>
              <a:t>Os </a:t>
            </a:r>
            <a:r>
              <a:rPr lang="pt-BR" dirty="0" err="1"/>
              <a:t>glicopeptideos</a:t>
            </a:r>
            <a:r>
              <a:rPr lang="pt-BR" dirty="0"/>
              <a:t> apresentam um múltiplo mecanismo de ação, inibindo a síntese do </a:t>
            </a:r>
            <a:r>
              <a:rPr lang="pt-BR" dirty="0" err="1"/>
              <a:t>peptideoglicano</a:t>
            </a:r>
            <a:r>
              <a:rPr lang="pt-BR" dirty="0"/>
              <a:t>, além de alterar a permeabilidade da membrana citoplasmática e interferir na síntese de RNA citoplasmático. Desta forma, inibem a síntese da parede celular bacteriana. Os principais representantes deste grupo são: </a:t>
            </a:r>
            <a:endParaRPr lang="pt-BR" dirty="0" smtClean="0"/>
          </a:p>
          <a:p>
            <a:r>
              <a:rPr lang="pt-BR" dirty="0" smtClean="0"/>
              <a:t>a</a:t>
            </a:r>
            <a:r>
              <a:rPr lang="pt-BR" dirty="0"/>
              <a:t>) vancomicina, </a:t>
            </a:r>
            <a:r>
              <a:rPr lang="pt-BR" dirty="0" err="1"/>
              <a:t>teicoplanina</a:t>
            </a:r>
            <a:r>
              <a:rPr lang="pt-BR" dirty="0"/>
              <a:t> e </a:t>
            </a:r>
            <a:r>
              <a:rPr lang="pt-BR" dirty="0" err="1"/>
              <a:t>ramoplanina</a:t>
            </a:r>
            <a:r>
              <a:rPr lang="pt-BR" dirty="0"/>
              <a:t>; </a:t>
            </a:r>
            <a:endParaRPr lang="pt-BR" dirty="0" smtClean="0"/>
          </a:p>
          <a:p>
            <a:r>
              <a:rPr lang="pt-BR" dirty="0" smtClean="0"/>
              <a:t>b</a:t>
            </a:r>
            <a:r>
              <a:rPr lang="pt-BR" dirty="0"/>
              <a:t>) penicilinas, </a:t>
            </a:r>
            <a:r>
              <a:rPr lang="pt-BR" dirty="0" err="1"/>
              <a:t>cefalosporinas</a:t>
            </a:r>
            <a:r>
              <a:rPr lang="pt-BR" dirty="0"/>
              <a:t> e </a:t>
            </a:r>
            <a:r>
              <a:rPr lang="pt-BR" dirty="0" err="1"/>
              <a:t>carbapenemas</a:t>
            </a:r>
            <a:r>
              <a:rPr lang="pt-BR" dirty="0"/>
              <a:t>; </a:t>
            </a:r>
            <a:endParaRPr lang="pt-BR" dirty="0" smtClean="0"/>
          </a:p>
          <a:p>
            <a:r>
              <a:rPr lang="pt-BR" dirty="0" smtClean="0"/>
              <a:t>c</a:t>
            </a:r>
            <a:r>
              <a:rPr lang="pt-BR" dirty="0"/>
              <a:t>) Bacitracina e </a:t>
            </a:r>
            <a:r>
              <a:rPr lang="pt-BR" dirty="0" err="1"/>
              <a:t>Cicloserina</a:t>
            </a:r>
            <a:r>
              <a:rPr lang="pt-BR" dirty="0"/>
              <a:t>; </a:t>
            </a:r>
            <a:endParaRPr lang="pt-BR" dirty="0" smtClean="0"/>
          </a:p>
          <a:p>
            <a:r>
              <a:rPr lang="pt-BR" dirty="0" smtClean="0"/>
              <a:t>d</a:t>
            </a:r>
            <a:r>
              <a:rPr lang="pt-BR" dirty="0"/>
              <a:t>) Eritromicina e tetraciclina; </a:t>
            </a:r>
            <a:endParaRPr lang="pt-BR" dirty="0" smtClean="0"/>
          </a:p>
          <a:p>
            <a:r>
              <a:rPr lang="pt-BR" dirty="0" smtClean="0"/>
              <a:t>e</a:t>
            </a:r>
            <a:r>
              <a:rPr lang="pt-BR" dirty="0"/>
              <a:t>) Todas estão corretas </a:t>
            </a:r>
          </a:p>
          <a:p>
            <a:endParaRPr lang="pt-BR" dirty="0" smtClean="0"/>
          </a:p>
          <a:p>
            <a:r>
              <a:rPr lang="pt-BR" dirty="0" smtClean="0"/>
              <a:t>Resposta: 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831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8647"/>
            <a:ext cx="7315200" cy="1154097"/>
          </a:xfrm>
        </p:spPr>
        <p:txBody>
          <a:bodyPr/>
          <a:lstStyle/>
          <a:p>
            <a:pPr algn="ctr"/>
            <a:r>
              <a:rPr lang="pt-BR" dirty="0" smtClean="0"/>
              <a:t>Questões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06948"/>
            <a:ext cx="7315200" cy="4480973"/>
          </a:xfrm>
        </p:spPr>
        <p:txBody>
          <a:bodyPr>
            <a:normAutofit/>
          </a:bodyPr>
          <a:lstStyle/>
          <a:p>
            <a:r>
              <a:rPr lang="pt-BR" dirty="0"/>
              <a:t>São antibióticos que atuam na parede celular das bactérias, exceto: </a:t>
            </a:r>
            <a:endParaRPr lang="pt-BR" dirty="0" smtClean="0"/>
          </a:p>
          <a:p>
            <a:r>
              <a:rPr lang="pt-BR" b="1" dirty="0" smtClean="0"/>
              <a:t>a</a:t>
            </a:r>
            <a:r>
              <a:rPr lang="pt-BR" b="1" dirty="0"/>
              <a:t>) </a:t>
            </a:r>
            <a:r>
              <a:rPr lang="pt-BR" dirty="0"/>
              <a:t>Eritromicina e tetraciclina;  </a:t>
            </a:r>
            <a:endParaRPr lang="pt-BR" dirty="0" smtClean="0"/>
          </a:p>
          <a:p>
            <a:r>
              <a:rPr lang="pt-BR" dirty="0" smtClean="0"/>
              <a:t>b</a:t>
            </a:r>
            <a:r>
              <a:rPr lang="pt-BR" dirty="0"/>
              <a:t>) penicilinas, </a:t>
            </a:r>
            <a:r>
              <a:rPr lang="pt-BR" dirty="0" err="1"/>
              <a:t>cefalosporinas</a:t>
            </a:r>
            <a:r>
              <a:rPr lang="pt-BR" dirty="0"/>
              <a:t>, </a:t>
            </a:r>
            <a:r>
              <a:rPr lang="pt-BR" dirty="0" err="1"/>
              <a:t>carbapenemas</a:t>
            </a:r>
            <a:r>
              <a:rPr lang="pt-BR" dirty="0"/>
              <a:t>, </a:t>
            </a:r>
            <a:r>
              <a:rPr lang="pt-BR" dirty="0" err="1"/>
              <a:t>monobactâmicos</a:t>
            </a:r>
            <a:r>
              <a:rPr lang="pt-BR" dirty="0"/>
              <a:t>; </a:t>
            </a:r>
            <a:endParaRPr lang="pt-BR" dirty="0" smtClean="0"/>
          </a:p>
          <a:p>
            <a:r>
              <a:rPr lang="pt-BR" dirty="0" smtClean="0"/>
              <a:t>c</a:t>
            </a:r>
            <a:r>
              <a:rPr lang="pt-BR" dirty="0"/>
              <a:t>) vancomicina e  </a:t>
            </a:r>
            <a:r>
              <a:rPr lang="pt-BR" dirty="0" err="1"/>
              <a:t>teicoplanina</a:t>
            </a:r>
            <a:r>
              <a:rPr lang="pt-BR" dirty="0"/>
              <a:t>; </a:t>
            </a:r>
            <a:endParaRPr lang="pt-BR" dirty="0" smtClean="0"/>
          </a:p>
          <a:p>
            <a:r>
              <a:rPr lang="pt-BR" dirty="0" smtClean="0"/>
              <a:t>d</a:t>
            </a:r>
            <a:r>
              <a:rPr lang="pt-BR" dirty="0"/>
              <a:t>) Bacitracina;  </a:t>
            </a:r>
            <a:endParaRPr lang="pt-BR" dirty="0" smtClean="0"/>
          </a:p>
          <a:p>
            <a:r>
              <a:rPr lang="pt-BR" dirty="0" smtClean="0"/>
              <a:t>e)</a:t>
            </a:r>
            <a:r>
              <a:rPr lang="pt-BR" dirty="0" err="1" smtClean="0"/>
              <a:t>Cicloserina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Resposta: 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912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pPr algn="ctr"/>
            <a:r>
              <a:rPr lang="pt-BR" dirty="0" smtClean="0"/>
              <a:t>Questões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713765"/>
            <a:ext cx="7315200" cy="3539527"/>
          </a:xfrm>
        </p:spPr>
        <p:txBody>
          <a:bodyPr/>
          <a:lstStyle/>
          <a:p>
            <a:r>
              <a:rPr lang="pt-BR" dirty="0"/>
              <a:t>Dentre os antibacterianos abaixo, para o tratamento de infecção grave causada por cocos Gram-negativos indica-se: </a:t>
            </a:r>
            <a:endParaRPr lang="pt-BR" dirty="0" smtClean="0"/>
          </a:p>
          <a:p>
            <a:r>
              <a:rPr lang="pt-BR" dirty="0" smtClean="0"/>
              <a:t>A</a:t>
            </a:r>
            <a:r>
              <a:rPr lang="pt-BR" dirty="0"/>
              <a:t>) Vancomicina. </a:t>
            </a:r>
            <a:endParaRPr lang="pt-BR" dirty="0" smtClean="0"/>
          </a:p>
          <a:p>
            <a:r>
              <a:rPr lang="pt-BR" dirty="0" smtClean="0"/>
              <a:t>B</a:t>
            </a:r>
            <a:r>
              <a:rPr lang="pt-BR" dirty="0"/>
              <a:t>) </a:t>
            </a:r>
            <a:r>
              <a:rPr lang="pt-BR" dirty="0" err="1"/>
              <a:t>Ceftriaxona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C</a:t>
            </a:r>
            <a:r>
              <a:rPr lang="pt-BR" dirty="0"/>
              <a:t>) Gentamicina. </a:t>
            </a:r>
            <a:endParaRPr lang="pt-BR" dirty="0" smtClean="0"/>
          </a:p>
          <a:p>
            <a:r>
              <a:rPr lang="pt-BR" dirty="0" smtClean="0"/>
              <a:t>D</a:t>
            </a:r>
            <a:r>
              <a:rPr lang="pt-BR" dirty="0"/>
              <a:t>) </a:t>
            </a:r>
            <a:r>
              <a:rPr lang="pt-BR" dirty="0" err="1"/>
              <a:t>Ciprofloxacina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E</a:t>
            </a:r>
            <a:r>
              <a:rPr lang="pt-BR" dirty="0"/>
              <a:t>) </a:t>
            </a:r>
            <a:r>
              <a:rPr lang="pt-BR" dirty="0" err="1" smtClean="0"/>
              <a:t>Levofloxacina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Resposta: 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827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1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3587"/>
            <a:ext cx="7315200" cy="1154097"/>
          </a:xfrm>
        </p:spPr>
        <p:txBody>
          <a:bodyPr/>
          <a:lstStyle/>
          <a:p>
            <a:r>
              <a:rPr lang="es-ES" dirty="0" err="1" smtClean="0"/>
              <a:t>Classificação</a:t>
            </a:r>
            <a:r>
              <a:rPr lang="es-ES" dirty="0" smtClean="0"/>
              <a:t> dos Antibióticos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9715" y="1177685"/>
            <a:ext cx="7579885" cy="5131676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400" dirty="0" smtClean="0">
                <a:sym typeface="Wingdings"/>
              </a:rPr>
              <a:t> QUANTO A ESTRUTURA QUÍMICA DA DROGA</a:t>
            </a:r>
          </a:p>
          <a:p>
            <a:pPr algn="just">
              <a:lnSpc>
                <a:spcPct val="120000"/>
              </a:lnSpc>
            </a:pPr>
            <a:r>
              <a:rPr lang="es-ES" sz="2400" b="1" dirty="0" smtClean="0"/>
              <a:t>Antibióticos B-</a:t>
            </a:r>
            <a:r>
              <a:rPr lang="es-ES" sz="2400" b="1" dirty="0" err="1" smtClean="0"/>
              <a:t>lactâmicos</a:t>
            </a:r>
            <a:endParaRPr lang="es-ES" sz="2400" b="1" dirty="0" smtClean="0"/>
          </a:p>
          <a:p>
            <a:pPr algn="just">
              <a:lnSpc>
                <a:spcPct val="120000"/>
              </a:lnSpc>
            </a:pPr>
            <a:r>
              <a:rPr lang="es-ES" sz="2400" i="1" dirty="0" smtClean="0"/>
              <a:t>Tetraciclinas</a:t>
            </a:r>
          </a:p>
          <a:p>
            <a:pPr algn="just">
              <a:lnSpc>
                <a:spcPct val="120000"/>
              </a:lnSpc>
            </a:pPr>
            <a:r>
              <a:rPr lang="es-ES" sz="2400" i="1" dirty="0" err="1" smtClean="0"/>
              <a:t>Macrolídeos</a:t>
            </a:r>
            <a:endParaRPr lang="es-ES" sz="2400" i="1" dirty="0" smtClean="0"/>
          </a:p>
          <a:p>
            <a:pPr algn="just">
              <a:lnSpc>
                <a:spcPct val="120000"/>
              </a:lnSpc>
            </a:pPr>
            <a:r>
              <a:rPr lang="es-ES" sz="2400" i="1" dirty="0" err="1" smtClean="0"/>
              <a:t>Aminoglicosídeos</a:t>
            </a:r>
            <a:endParaRPr lang="es-ES" sz="2400" i="1" dirty="0" smtClean="0"/>
          </a:p>
          <a:p>
            <a:pPr algn="just">
              <a:lnSpc>
                <a:spcPct val="120000"/>
              </a:lnSpc>
            </a:pPr>
            <a:r>
              <a:rPr lang="es-ES" sz="2400" i="1" dirty="0" smtClean="0"/>
              <a:t>Sulfonamidas</a:t>
            </a:r>
          </a:p>
          <a:p>
            <a:pPr algn="just">
              <a:lnSpc>
                <a:spcPct val="120000"/>
              </a:lnSpc>
            </a:pPr>
            <a:r>
              <a:rPr lang="es-ES" sz="2400" i="1" dirty="0" err="1" smtClean="0"/>
              <a:t>Quinolonas</a:t>
            </a:r>
            <a:endParaRPr lang="es-ES" sz="2400" i="1" dirty="0" smtClean="0"/>
          </a:p>
          <a:p>
            <a:pPr algn="just">
              <a:lnSpc>
                <a:spcPct val="120000"/>
              </a:lnSpc>
            </a:pPr>
            <a:r>
              <a:rPr lang="es-ES" sz="2400" i="1" dirty="0" smtClean="0"/>
              <a:t>Derivados do </a:t>
            </a:r>
            <a:r>
              <a:rPr lang="es-ES" sz="2400" i="1" dirty="0" err="1" smtClean="0"/>
              <a:t>Nitrobenzeno</a:t>
            </a:r>
            <a:endParaRPr lang="es-ES" sz="2400" i="1" dirty="0" smtClean="0"/>
          </a:p>
          <a:p>
            <a:pPr algn="just">
              <a:lnSpc>
                <a:spcPct val="120000"/>
              </a:lnSpc>
            </a:pPr>
            <a:r>
              <a:rPr lang="es-ES" sz="2400" i="1" dirty="0" err="1" smtClean="0"/>
              <a:t>Polipeptídicos</a:t>
            </a:r>
            <a:endParaRPr lang="es-ES" sz="2400" i="1" dirty="0" smtClean="0"/>
          </a:p>
          <a:p>
            <a:pPr algn="just">
              <a:lnSpc>
                <a:spcPct val="120000"/>
              </a:lnSpc>
            </a:pPr>
            <a:r>
              <a:rPr lang="es-ES" sz="2400" i="1" dirty="0" err="1" smtClean="0"/>
              <a:t>Glicopeptídicos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387771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6351" y="575961"/>
            <a:ext cx="7683249" cy="5733399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400" dirty="0" smtClean="0">
                <a:sym typeface="Wingdings"/>
              </a:rPr>
              <a:t> QUANTO AO MECANISMO DE AÇÃO</a:t>
            </a:r>
          </a:p>
          <a:p>
            <a:pPr algn="just">
              <a:lnSpc>
                <a:spcPct val="120000"/>
              </a:lnSpc>
            </a:pPr>
            <a:r>
              <a:rPr lang="es-ES" sz="2400" b="1" dirty="0" err="1" smtClean="0">
                <a:sym typeface="Wingdings"/>
              </a:rPr>
              <a:t>Inibição</a:t>
            </a:r>
            <a:r>
              <a:rPr lang="es-ES" sz="2400" b="1" dirty="0" smtClean="0">
                <a:sym typeface="Wingdings"/>
              </a:rPr>
              <a:t> da </a:t>
            </a:r>
            <a:r>
              <a:rPr lang="es-ES" sz="2400" b="1" dirty="0" err="1" smtClean="0">
                <a:sym typeface="Wingdings"/>
              </a:rPr>
              <a:t>Síntese</a:t>
            </a:r>
            <a:r>
              <a:rPr lang="es-ES" sz="2400" b="1" dirty="0" smtClean="0">
                <a:sym typeface="Wingdings"/>
              </a:rPr>
              <a:t> da </a:t>
            </a:r>
            <a:r>
              <a:rPr lang="es-ES" sz="2400" b="1" dirty="0" err="1" smtClean="0">
                <a:sym typeface="Wingdings"/>
              </a:rPr>
              <a:t>Parede</a:t>
            </a:r>
            <a:r>
              <a:rPr lang="es-ES" sz="2400" b="1" dirty="0" smtClean="0">
                <a:sym typeface="Wingdings"/>
              </a:rPr>
              <a:t> Celular</a:t>
            </a:r>
          </a:p>
          <a:p>
            <a:pPr algn="just">
              <a:lnSpc>
                <a:spcPct val="120000"/>
              </a:lnSpc>
            </a:pPr>
            <a:r>
              <a:rPr lang="es-ES" sz="2400" i="1" dirty="0" err="1" smtClean="0">
                <a:sym typeface="Wingdings"/>
              </a:rPr>
              <a:t>Alteração</a:t>
            </a:r>
            <a:r>
              <a:rPr lang="es-ES" sz="2400" i="1" dirty="0" smtClean="0">
                <a:sym typeface="Wingdings"/>
              </a:rPr>
              <a:t> da </a:t>
            </a:r>
            <a:r>
              <a:rPr lang="es-ES" sz="2400" i="1" dirty="0" err="1" smtClean="0">
                <a:sym typeface="Wingdings"/>
              </a:rPr>
              <a:t>Permeabilidade</a:t>
            </a:r>
            <a:r>
              <a:rPr lang="es-ES" sz="2400" i="1" dirty="0" smtClean="0">
                <a:sym typeface="Wingdings"/>
              </a:rPr>
              <a:t> da Membrana Celular</a:t>
            </a:r>
          </a:p>
          <a:p>
            <a:pPr algn="just">
              <a:lnSpc>
                <a:spcPct val="120000"/>
              </a:lnSpc>
            </a:pPr>
            <a:r>
              <a:rPr lang="es-ES" sz="2400" i="1" dirty="0" err="1" smtClean="0">
                <a:sym typeface="Wingdings"/>
              </a:rPr>
              <a:t>Inibição</a:t>
            </a:r>
            <a:r>
              <a:rPr lang="es-ES" sz="2400" i="1" dirty="0" smtClean="0">
                <a:sym typeface="Wingdings"/>
              </a:rPr>
              <a:t> </a:t>
            </a:r>
            <a:r>
              <a:rPr lang="es-ES" sz="2400" i="1" dirty="0" err="1" smtClean="0">
                <a:sym typeface="Wingdings"/>
              </a:rPr>
              <a:t>Reversível</a:t>
            </a:r>
            <a:r>
              <a:rPr lang="es-ES" sz="2400" i="1" dirty="0" smtClean="0">
                <a:sym typeface="Wingdings"/>
              </a:rPr>
              <a:t> da </a:t>
            </a:r>
            <a:r>
              <a:rPr lang="es-ES" sz="2400" i="1" dirty="0" err="1" smtClean="0">
                <a:sym typeface="Wingdings"/>
              </a:rPr>
              <a:t>Síntese</a:t>
            </a:r>
            <a:r>
              <a:rPr lang="es-ES" sz="2400" i="1" dirty="0" smtClean="0">
                <a:sym typeface="Wingdings"/>
              </a:rPr>
              <a:t> Proteica</a:t>
            </a:r>
          </a:p>
          <a:p>
            <a:pPr algn="just">
              <a:lnSpc>
                <a:spcPct val="120000"/>
              </a:lnSpc>
            </a:pPr>
            <a:r>
              <a:rPr lang="es-ES" sz="2400" i="1" dirty="0" err="1" smtClean="0">
                <a:sym typeface="Wingdings"/>
              </a:rPr>
              <a:t>Alteração</a:t>
            </a:r>
            <a:r>
              <a:rPr lang="es-ES" sz="2400" i="1" dirty="0" smtClean="0">
                <a:sym typeface="Wingdings"/>
              </a:rPr>
              <a:t> da </a:t>
            </a:r>
            <a:r>
              <a:rPr lang="es-ES" sz="2400" i="1" dirty="0" err="1" smtClean="0">
                <a:sym typeface="Wingdings"/>
              </a:rPr>
              <a:t>Sintese</a:t>
            </a:r>
            <a:r>
              <a:rPr lang="es-ES" sz="2400" i="1" dirty="0" smtClean="0">
                <a:sym typeface="Wingdings"/>
              </a:rPr>
              <a:t> </a:t>
            </a:r>
            <a:r>
              <a:rPr lang="es-ES" sz="2400" i="1" dirty="0" err="1" smtClean="0">
                <a:sym typeface="Wingdings"/>
              </a:rPr>
              <a:t>Proteina</a:t>
            </a:r>
            <a:r>
              <a:rPr lang="es-ES" sz="2400" i="1" dirty="0" smtClean="0">
                <a:sym typeface="Wingdings"/>
              </a:rPr>
              <a:t> (30S) Levando a </a:t>
            </a:r>
            <a:r>
              <a:rPr lang="es-ES" sz="2400" i="1" dirty="0" err="1" smtClean="0">
                <a:sym typeface="Wingdings"/>
              </a:rPr>
              <a:t>Morte</a:t>
            </a:r>
            <a:r>
              <a:rPr lang="es-ES" sz="2400" i="1" dirty="0" smtClean="0">
                <a:sym typeface="Wingdings"/>
              </a:rPr>
              <a:t> Celular</a:t>
            </a:r>
          </a:p>
          <a:p>
            <a:pPr algn="just">
              <a:lnSpc>
                <a:spcPct val="120000"/>
              </a:lnSpc>
            </a:pPr>
            <a:r>
              <a:rPr lang="es-ES" sz="2400" i="1" dirty="0" err="1" smtClean="0">
                <a:sym typeface="Wingdings"/>
              </a:rPr>
              <a:t>Afetando</a:t>
            </a:r>
            <a:r>
              <a:rPr lang="es-ES" sz="2400" i="1" dirty="0" smtClean="0">
                <a:sym typeface="Wingdings"/>
              </a:rPr>
              <a:t> o Metabolismo dos </a:t>
            </a:r>
            <a:r>
              <a:rPr lang="es-ES" sz="2400" i="1" dirty="0" err="1" smtClean="0">
                <a:sym typeface="Wingdings"/>
              </a:rPr>
              <a:t>Ác</a:t>
            </a:r>
            <a:r>
              <a:rPr lang="es-ES" sz="2400" i="1" dirty="0" smtClean="0">
                <a:sym typeface="Wingdings"/>
              </a:rPr>
              <a:t>. Nucleicos</a:t>
            </a:r>
          </a:p>
          <a:p>
            <a:pPr algn="just">
              <a:lnSpc>
                <a:spcPct val="120000"/>
              </a:lnSpc>
            </a:pPr>
            <a:r>
              <a:rPr lang="es-ES" sz="2400" i="1" dirty="0" err="1" smtClean="0">
                <a:sym typeface="Wingdings"/>
              </a:rPr>
              <a:t>Antimetabólitos</a:t>
            </a:r>
            <a:r>
              <a:rPr lang="es-ES" sz="2400" i="1" dirty="0" smtClean="0">
                <a:sym typeface="Wingdings"/>
              </a:rPr>
              <a:t> </a:t>
            </a:r>
            <a:endParaRPr lang="es-ES" sz="2400" i="1" dirty="0"/>
          </a:p>
        </p:txBody>
      </p:sp>
    </p:spTree>
    <p:extLst>
      <p:ext uri="{BB962C8B-B14F-4D97-AF65-F5344CB8AC3E}">
        <p14:creationId xmlns:p14="http://schemas.microsoft.com/office/powerpoint/2010/main" val="245133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270" y="0"/>
            <a:ext cx="7315200" cy="1154097"/>
          </a:xfrm>
        </p:spPr>
        <p:txBody>
          <a:bodyPr/>
          <a:lstStyle/>
          <a:p>
            <a:r>
              <a:rPr lang="es-ES" dirty="0" smtClean="0"/>
              <a:t>Problemas </a:t>
            </a:r>
            <a:r>
              <a:rPr lang="es-ES" dirty="0" err="1" smtClean="0"/>
              <a:t>com</a:t>
            </a:r>
            <a:r>
              <a:rPr lang="es-ES" dirty="0" smtClean="0"/>
              <a:t> o Uso de ATB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5416" y="1154097"/>
            <a:ext cx="7624184" cy="515526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es-ES" sz="2400" dirty="0" smtClean="0">
                <a:sym typeface="Wingdings"/>
              </a:rPr>
              <a:t>    REAÇÕES DE HIPERSENSIBILIDADE</a:t>
            </a:r>
          </a:p>
          <a:p>
            <a:pPr lvl="1" algn="just">
              <a:lnSpc>
                <a:spcPct val="120000"/>
              </a:lnSpc>
            </a:pPr>
            <a:r>
              <a:rPr lang="es-ES" sz="2200" i="1" dirty="0" smtClean="0">
                <a:sym typeface="Wingdings"/>
              </a:rPr>
              <a:t>Penicilina, Cefalosporina e Sulfonamidas</a:t>
            </a:r>
          </a:p>
          <a:p>
            <a:pPr lvl="1" algn="just">
              <a:lnSpc>
                <a:spcPct val="120000"/>
              </a:lnSpc>
            </a:pPr>
            <a:r>
              <a:rPr lang="es-ES" sz="2200" i="1" dirty="0" smtClean="0"/>
              <a:t>Raramente pode causar </a:t>
            </a:r>
            <a:r>
              <a:rPr lang="es-ES" sz="2200" i="1" dirty="0" err="1" smtClean="0"/>
              <a:t>reações</a:t>
            </a:r>
            <a:r>
              <a:rPr lang="es-ES" sz="2200" i="1" dirty="0" smtClean="0"/>
              <a:t> de </a:t>
            </a:r>
            <a:r>
              <a:rPr lang="es-ES" sz="2200" i="1" dirty="0" err="1" smtClean="0"/>
              <a:t>hipersensibilidade</a:t>
            </a:r>
            <a:r>
              <a:rPr lang="es-ES" sz="2200" i="1" dirty="0" smtClean="0"/>
              <a:t> e até choque </a:t>
            </a:r>
            <a:r>
              <a:rPr lang="es-ES" sz="2200" i="1" dirty="0" err="1" smtClean="0"/>
              <a:t>anafilático</a:t>
            </a:r>
            <a:r>
              <a:rPr lang="es-ES" sz="2200" i="1" dirty="0" smtClean="0"/>
              <a:t> e </a:t>
            </a:r>
            <a:r>
              <a:rPr lang="es-ES" sz="2200" i="1" dirty="0" err="1" smtClean="0"/>
              <a:t>pct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suceptíveis</a:t>
            </a:r>
            <a:r>
              <a:rPr lang="es-ES" sz="2200" i="1" dirty="0" smtClean="0"/>
              <a:t>.</a:t>
            </a:r>
            <a:endParaRPr lang="es-ES" sz="2000" dirty="0" smtClean="0"/>
          </a:p>
          <a:p>
            <a:pPr marL="320040" lvl="1" indent="0" algn="just">
              <a:lnSpc>
                <a:spcPct val="120000"/>
              </a:lnSpc>
              <a:buNone/>
            </a:pPr>
            <a:endParaRPr lang="es-ES" sz="2400" dirty="0" smtClean="0">
              <a:sym typeface="Wingdings"/>
            </a:endParaRPr>
          </a:p>
          <a:p>
            <a:pPr marL="320040" lvl="1" indent="0" algn="just">
              <a:lnSpc>
                <a:spcPct val="120000"/>
              </a:lnSpc>
              <a:buNone/>
            </a:pPr>
            <a:r>
              <a:rPr lang="es-ES" sz="2400" dirty="0" smtClean="0">
                <a:sym typeface="Wingdings"/>
              </a:rPr>
              <a:t> RESISTÊNCIA BACTERIANA</a:t>
            </a:r>
          </a:p>
          <a:p>
            <a:pPr marL="320040" lvl="1" indent="0" algn="just">
              <a:lnSpc>
                <a:spcPct val="120000"/>
              </a:lnSpc>
              <a:buNone/>
            </a:pPr>
            <a:r>
              <a:rPr lang="es-ES" sz="2400" dirty="0" err="1" smtClean="0"/>
              <a:t>Capacidade</a:t>
            </a:r>
            <a:r>
              <a:rPr lang="es-ES" sz="2400" dirty="0" smtClean="0"/>
              <a:t> dos microorganismos </a:t>
            </a:r>
            <a:r>
              <a:rPr lang="es-ES" sz="2400" dirty="0" err="1" smtClean="0"/>
              <a:t>em</a:t>
            </a:r>
            <a:r>
              <a:rPr lang="es-ES" sz="2400" dirty="0" smtClean="0"/>
              <a:t> resistir </a:t>
            </a:r>
            <a:r>
              <a:rPr lang="es-ES" sz="2400" dirty="0" err="1" smtClean="0"/>
              <a:t>aos</a:t>
            </a:r>
            <a:r>
              <a:rPr lang="es-ES" sz="2400" dirty="0" smtClean="0"/>
              <a:t> </a:t>
            </a:r>
            <a:r>
              <a:rPr lang="es-ES" sz="2400" dirty="0" err="1" smtClean="0"/>
              <a:t>efeitos</a:t>
            </a:r>
            <a:r>
              <a:rPr lang="es-ES" sz="2400" dirty="0" smtClean="0"/>
              <a:t> de </a:t>
            </a:r>
            <a:r>
              <a:rPr lang="es-ES" sz="2400" dirty="0" err="1" smtClean="0"/>
              <a:t>um</a:t>
            </a:r>
            <a:r>
              <a:rPr lang="es-ES" sz="2400" dirty="0" smtClean="0"/>
              <a:t> </a:t>
            </a:r>
            <a:r>
              <a:rPr lang="es-ES" sz="2400" dirty="0" err="1" smtClean="0"/>
              <a:t>antibiotico</a:t>
            </a:r>
            <a:r>
              <a:rPr lang="es-ES" sz="2400" dirty="0" smtClean="0"/>
              <a:t>. </a:t>
            </a:r>
            <a:r>
              <a:rPr lang="es-ES" sz="2400" dirty="0" err="1" smtClean="0"/>
              <a:t>Essa</a:t>
            </a:r>
            <a:r>
              <a:rPr lang="es-ES" sz="2400" dirty="0" smtClean="0"/>
              <a:t> </a:t>
            </a:r>
            <a:r>
              <a:rPr lang="es-ES" sz="2400" dirty="0" err="1" smtClean="0"/>
              <a:t>resistência</a:t>
            </a:r>
            <a:r>
              <a:rPr lang="es-ES" sz="2400" dirty="0" smtClean="0"/>
              <a:t> pode ser adquirida por </a:t>
            </a:r>
            <a:r>
              <a:rPr lang="es-ES" sz="2400" dirty="0" err="1" smtClean="0"/>
              <a:t>via</a:t>
            </a:r>
            <a:r>
              <a:rPr lang="es-ES" sz="2400" dirty="0" smtClean="0"/>
              <a:t> natural </a:t>
            </a:r>
            <a:r>
              <a:rPr lang="es-ES" sz="2400" dirty="0" err="1" smtClean="0"/>
              <a:t>ou</a:t>
            </a:r>
            <a:r>
              <a:rPr lang="es-ES" sz="2400" dirty="0" smtClean="0"/>
              <a:t> adquirida.</a:t>
            </a:r>
          </a:p>
        </p:txBody>
      </p:sp>
    </p:spTree>
    <p:extLst>
      <p:ext uri="{BB962C8B-B14F-4D97-AF65-F5344CB8AC3E}">
        <p14:creationId xmlns:p14="http://schemas.microsoft.com/office/powerpoint/2010/main" val="153734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4857" y="575961"/>
            <a:ext cx="7904743" cy="573339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sz="2400" b="1" dirty="0" smtClean="0"/>
              <a:t>Natural (</a:t>
            </a:r>
            <a:r>
              <a:rPr lang="es-ES" sz="2400" b="1" dirty="0" err="1" smtClean="0"/>
              <a:t>primária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ou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essencial</a:t>
            </a:r>
            <a:r>
              <a:rPr lang="es-ES" sz="2400" b="1" dirty="0" smtClean="0"/>
              <a:t>)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NÃO </a:t>
            </a:r>
            <a:r>
              <a:rPr lang="es-ES" sz="2200" dirty="0" err="1" smtClean="0"/>
              <a:t>constitui</a:t>
            </a:r>
            <a:r>
              <a:rPr lang="es-ES" sz="2200" dirty="0" smtClean="0"/>
              <a:t> </a:t>
            </a:r>
            <a:r>
              <a:rPr lang="es-ES" sz="2200" dirty="0" err="1" smtClean="0"/>
              <a:t>um</a:t>
            </a:r>
            <a:r>
              <a:rPr lang="es-ES" sz="2200" dirty="0" smtClean="0"/>
              <a:t> problema clínico significativo.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Bactérias</a:t>
            </a:r>
            <a:r>
              <a:rPr lang="es-ES" sz="2200" dirty="0" smtClean="0"/>
              <a:t> </a:t>
            </a:r>
            <a:r>
              <a:rPr lang="es-ES" sz="2200" dirty="0" err="1" smtClean="0"/>
              <a:t>já</a:t>
            </a:r>
            <a:r>
              <a:rPr lang="es-ES" sz="2200" dirty="0" smtClean="0"/>
              <a:t> </a:t>
            </a:r>
            <a:r>
              <a:rPr lang="es-ES" sz="2200" dirty="0" err="1" smtClean="0"/>
              <a:t>apresenta</a:t>
            </a:r>
            <a:r>
              <a:rPr lang="es-ES" sz="2200" dirty="0" smtClean="0"/>
              <a:t> </a:t>
            </a:r>
            <a:r>
              <a:rPr lang="es-ES" sz="2200" dirty="0" err="1" smtClean="0"/>
              <a:t>um</a:t>
            </a:r>
            <a:r>
              <a:rPr lang="es-ES" sz="2200" dirty="0" smtClean="0"/>
              <a:t> </a:t>
            </a:r>
            <a:r>
              <a:rPr lang="es-ES" sz="2200" dirty="0" err="1" smtClean="0"/>
              <a:t>fator</a:t>
            </a:r>
            <a:r>
              <a:rPr lang="es-ES" sz="2200" dirty="0" smtClean="0"/>
              <a:t> genético </a:t>
            </a:r>
            <a:r>
              <a:rPr lang="es-ES" sz="2200" dirty="0" err="1" smtClean="0"/>
              <a:t>resistênte</a:t>
            </a:r>
            <a:r>
              <a:rPr lang="es-ES" sz="2200" dirty="0" smtClean="0"/>
              <a:t> </a:t>
            </a:r>
            <a:r>
              <a:rPr lang="es-ES" sz="2200" dirty="0" err="1" smtClean="0"/>
              <a:t>ao</a:t>
            </a:r>
            <a:r>
              <a:rPr lang="es-ES" sz="2200" dirty="0" smtClean="0"/>
              <a:t> ATB.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O microorganismo </a:t>
            </a:r>
            <a:r>
              <a:rPr lang="es-ES" sz="2200" dirty="0" err="1" smtClean="0"/>
              <a:t>não</a:t>
            </a:r>
            <a:r>
              <a:rPr lang="es-ES" sz="2200" dirty="0" smtClean="0"/>
              <a:t> </a:t>
            </a:r>
            <a:r>
              <a:rPr lang="es-ES" sz="2200" dirty="0" err="1" smtClean="0"/>
              <a:t>expressa</a:t>
            </a:r>
            <a:r>
              <a:rPr lang="es-ES" sz="2200" dirty="0" smtClean="0"/>
              <a:t> o </a:t>
            </a:r>
            <a:r>
              <a:rPr lang="es-ES" sz="2200" dirty="0" err="1" smtClean="0"/>
              <a:t>alvo</a:t>
            </a:r>
            <a:r>
              <a:rPr lang="es-ES" sz="2200" dirty="0" smtClean="0"/>
              <a:t> de </a:t>
            </a:r>
            <a:r>
              <a:rPr lang="es-ES" sz="2200" dirty="0" err="1" smtClean="0"/>
              <a:t>ação</a:t>
            </a:r>
            <a:r>
              <a:rPr lang="es-ES" sz="2200" dirty="0" smtClean="0"/>
              <a:t> da droga </a:t>
            </a:r>
            <a:r>
              <a:rPr lang="es-ES" sz="2200" i="1" dirty="0" smtClean="0"/>
              <a:t>(ex.: </a:t>
            </a:r>
            <a:r>
              <a:rPr lang="es-ES" sz="2200" i="1" dirty="0" err="1" smtClean="0"/>
              <a:t>não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afetado</a:t>
            </a:r>
            <a:r>
              <a:rPr lang="es-ES" sz="2200" i="1" dirty="0" smtClean="0"/>
              <a:t> por B-</a:t>
            </a:r>
            <a:r>
              <a:rPr lang="es-ES" sz="2200" i="1" dirty="0" err="1" smtClean="0"/>
              <a:t>Lactâmicos</a:t>
            </a:r>
            <a:r>
              <a:rPr lang="es-ES" sz="2200" i="1" dirty="0" smtClean="0"/>
              <a:t> por </a:t>
            </a:r>
            <a:r>
              <a:rPr lang="es-ES" sz="2200" i="1" dirty="0" err="1" smtClean="0"/>
              <a:t>não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possuir</a:t>
            </a:r>
            <a:r>
              <a:rPr lang="es-ES" sz="2200" i="1" dirty="0" smtClean="0"/>
              <a:t> </a:t>
            </a:r>
            <a:r>
              <a:rPr lang="es-ES" sz="2200" i="1" dirty="0" err="1" smtClean="0"/>
              <a:t>parede</a:t>
            </a:r>
            <a:r>
              <a:rPr lang="es-ES" sz="2200" i="1" dirty="0" smtClean="0"/>
              <a:t> celular).</a:t>
            </a:r>
            <a:endParaRPr lang="es-ES" sz="2000" i="1" dirty="0"/>
          </a:p>
          <a:p>
            <a:pPr marL="320040" lvl="1" indent="0" algn="just">
              <a:lnSpc>
                <a:spcPct val="120000"/>
              </a:lnSpc>
              <a:buNone/>
            </a:pPr>
            <a:endParaRPr lang="es-ES" sz="22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30" y="3514841"/>
            <a:ext cx="3459585" cy="31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520" y="561193"/>
            <a:ext cx="7757080" cy="574816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sz="2400" b="1" dirty="0" smtClean="0"/>
              <a:t>Adquirida (</a:t>
            </a:r>
            <a:r>
              <a:rPr lang="es-ES" sz="2400" b="1" dirty="0" err="1" smtClean="0"/>
              <a:t>secundária</a:t>
            </a:r>
            <a:r>
              <a:rPr lang="es-ES" sz="2400" b="1" dirty="0" smtClean="0"/>
              <a:t>)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smtClean="0"/>
              <a:t>Problemas Clínicos SIGNIFICATIVOS, </a:t>
            </a:r>
            <a:r>
              <a:rPr lang="es-ES" sz="2200" dirty="0" err="1" smtClean="0"/>
              <a:t>pois</a:t>
            </a:r>
            <a:r>
              <a:rPr lang="es-ES" sz="2200" dirty="0" smtClean="0"/>
              <a:t> pode ser </a:t>
            </a:r>
            <a:r>
              <a:rPr lang="es-ES" sz="2200" dirty="0" err="1" smtClean="0"/>
              <a:t>repassado</a:t>
            </a:r>
            <a:r>
              <a:rPr lang="es-ES" sz="2200" dirty="0" smtClean="0"/>
              <a:t> de </a:t>
            </a:r>
            <a:r>
              <a:rPr lang="es-ES" sz="2200" dirty="0" err="1" smtClean="0"/>
              <a:t>uma</a:t>
            </a:r>
            <a:r>
              <a:rPr lang="es-ES" sz="2200" dirty="0" smtClean="0"/>
              <a:t> </a:t>
            </a:r>
            <a:r>
              <a:rPr lang="es-ES" sz="2200" dirty="0" err="1" smtClean="0"/>
              <a:t>bactéria</a:t>
            </a:r>
            <a:r>
              <a:rPr lang="es-ES" sz="2200" dirty="0" smtClean="0"/>
              <a:t> para a </a:t>
            </a:r>
            <a:r>
              <a:rPr lang="es-ES" sz="2200" dirty="0" err="1" smtClean="0"/>
              <a:t>outra</a:t>
            </a:r>
            <a:r>
              <a:rPr lang="es-ES" sz="2200" dirty="0" smtClean="0"/>
              <a:t>.</a:t>
            </a:r>
          </a:p>
          <a:p>
            <a:pPr lvl="1" algn="just">
              <a:lnSpc>
                <a:spcPct val="120000"/>
              </a:lnSpc>
              <a:buFont typeface="Arial"/>
              <a:buChar char="•"/>
            </a:pPr>
            <a:r>
              <a:rPr lang="es-ES" sz="2200" dirty="0" err="1" smtClean="0"/>
              <a:t>Desenvolvido</a:t>
            </a:r>
            <a:r>
              <a:rPr lang="es-ES" sz="2200" dirty="0" smtClean="0"/>
              <a:t> por uso </a:t>
            </a:r>
            <a:r>
              <a:rPr lang="es-ES" sz="2200" dirty="0" err="1" smtClean="0"/>
              <a:t>inadequado</a:t>
            </a:r>
            <a:r>
              <a:rPr lang="es-ES" sz="2200" dirty="0" smtClean="0"/>
              <a:t> </a:t>
            </a:r>
            <a:r>
              <a:rPr lang="es-ES" sz="2200" dirty="0" err="1" smtClean="0"/>
              <a:t>ou</a:t>
            </a:r>
            <a:r>
              <a:rPr lang="es-ES" sz="2200" dirty="0" smtClean="0"/>
              <a:t> </a:t>
            </a:r>
            <a:r>
              <a:rPr lang="es-ES" sz="2200" dirty="0" err="1" smtClean="0"/>
              <a:t>dosagem</a:t>
            </a:r>
            <a:r>
              <a:rPr lang="es-ES" sz="2200" dirty="0" smtClean="0"/>
              <a:t> errada.</a:t>
            </a:r>
          </a:p>
          <a:p>
            <a:pPr marL="320040" lvl="1" indent="0" algn="just">
              <a:lnSpc>
                <a:spcPct val="120000"/>
              </a:lnSpc>
              <a:buNone/>
            </a:pPr>
            <a:endParaRPr lang="es-ES" sz="2200" dirty="0"/>
          </a:p>
          <a:p>
            <a:pPr marL="320040" lvl="1" indent="0" algn="just">
              <a:lnSpc>
                <a:spcPct val="120000"/>
              </a:lnSpc>
              <a:buNone/>
            </a:pPr>
            <a:r>
              <a:rPr lang="es-ES" sz="2300" dirty="0" smtClean="0"/>
              <a:t>Os mecanismos de </a:t>
            </a:r>
            <a:r>
              <a:rPr lang="es-ES" sz="2300" dirty="0" err="1" smtClean="0"/>
              <a:t>resistência</a:t>
            </a:r>
            <a:r>
              <a:rPr lang="es-ES" sz="2300" dirty="0" smtClean="0"/>
              <a:t> </a:t>
            </a:r>
            <a:r>
              <a:rPr lang="es-ES" sz="2300" dirty="0" err="1" smtClean="0"/>
              <a:t>secundário</a:t>
            </a:r>
            <a:r>
              <a:rPr lang="es-ES" sz="2300" dirty="0" smtClean="0"/>
              <a:t> por ser por:</a:t>
            </a:r>
          </a:p>
          <a:p>
            <a:pPr marL="777240" lvl="1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s-ES" sz="2200" dirty="0" err="1" smtClean="0"/>
              <a:t>Mutação</a:t>
            </a:r>
            <a:r>
              <a:rPr lang="es-ES" sz="2200" dirty="0" smtClean="0"/>
              <a:t>: </a:t>
            </a:r>
            <a:r>
              <a:rPr lang="es-ES" sz="2200" dirty="0" err="1" smtClean="0"/>
              <a:t>alteração</a:t>
            </a:r>
            <a:r>
              <a:rPr lang="es-ES" sz="2200" dirty="0" smtClean="0"/>
              <a:t> genética </a:t>
            </a:r>
            <a:r>
              <a:rPr lang="es-ES" sz="2200" dirty="0" err="1" smtClean="0"/>
              <a:t>após</a:t>
            </a:r>
            <a:r>
              <a:rPr lang="es-ES" sz="2200" dirty="0" smtClean="0"/>
              <a:t> a </a:t>
            </a:r>
            <a:r>
              <a:rPr lang="es-ES" sz="2200" dirty="0" err="1" smtClean="0"/>
              <a:t>exposição</a:t>
            </a:r>
            <a:r>
              <a:rPr lang="es-ES" sz="2200" dirty="0" smtClean="0"/>
              <a:t> </a:t>
            </a:r>
            <a:r>
              <a:rPr lang="es-ES" sz="2200" dirty="0" err="1" smtClean="0"/>
              <a:t>ao</a:t>
            </a:r>
            <a:r>
              <a:rPr lang="es-ES" sz="2200" dirty="0" smtClean="0"/>
              <a:t> fármaco </a:t>
            </a:r>
            <a:r>
              <a:rPr lang="es-ES" sz="2200" dirty="0" err="1" smtClean="0"/>
              <a:t>em</a:t>
            </a:r>
            <a:r>
              <a:rPr lang="es-ES" sz="2200" dirty="0" smtClean="0"/>
              <a:t> </a:t>
            </a:r>
            <a:r>
              <a:rPr lang="es-ES" sz="2200" dirty="0" err="1" smtClean="0"/>
              <a:t>um</a:t>
            </a:r>
            <a:r>
              <a:rPr lang="es-ES" sz="2200" dirty="0" smtClean="0"/>
              <a:t> </a:t>
            </a:r>
            <a:r>
              <a:rPr lang="es-ES" sz="2200" dirty="0" err="1" smtClean="0"/>
              <a:t>contato</a:t>
            </a:r>
            <a:r>
              <a:rPr lang="es-ES" sz="2200" dirty="0" smtClean="0"/>
              <a:t> </a:t>
            </a:r>
            <a:r>
              <a:rPr lang="es-ES" sz="2200" dirty="0" err="1" smtClean="0"/>
              <a:t>prévio</a:t>
            </a:r>
            <a:r>
              <a:rPr lang="es-ES" sz="2200" dirty="0" smtClean="0"/>
              <a:t>, que </a:t>
            </a:r>
            <a:r>
              <a:rPr lang="es-ES" sz="2200" dirty="0" err="1" smtClean="0"/>
              <a:t>adentrou</a:t>
            </a:r>
            <a:r>
              <a:rPr lang="es-ES" sz="2200" dirty="0" smtClean="0"/>
              <a:t> no núcleo bacteriano e </a:t>
            </a:r>
            <a:r>
              <a:rPr lang="es-ES" sz="2200" dirty="0" err="1" smtClean="0"/>
              <a:t>alterou</a:t>
            </a:r>
            <a:r>
              <a:rPr lang="es-ES" sz="2200" dirty="0" smtClean="0"/>
              <a:t> a </a:t>
            </a:r>
            <a:r>
              <a:rPr lang="es-ES" sz="2200" dirty="0" err="1" smtClean="0"/>
              <a:t>transcrição</a:t>
            </a:r>
            <a:r>
              <a:rPr lang="es-ES" sz="2200" dirty="0" smtClean="0"/>
              <a:t> </a:t>
            </a:r>
            <a:r>
              <a:rPr lang="es-ES" sz="2200" dirty="0" err="1" smtClean="0"/>
              <a:t>desta</a:t>
            </a:r>
            <a:r>
              <a:rPr lang="es-ES" sz="2200" dirty="0" smtClean="0"/>
              <a:t> enzima.</a:t>
            </a:r>
          </a:p>
        </p:txBody>
      </p:sp>
    </p:spTree>
    <p:extLst>
      <p:ext uri="{BB962C8B-B14F-4D97-AF65-F5344CB8AC3E}">
        <p14:creationId xmlns:p14="http://schemas.microsoft.com/office/powerpoint/2010/main" val="206786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Perspectiva.thmx</Template>
  <TotalTime>294</TotalTime>
  <Words>1904</Words>
  <Application>Microsoft Macintosh PowerPoint</Application>
  <PresentationFormat>Presentación en pantalla (4:3)</PresentationFormat>
  <Paragraphs>271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Perspectiva</vt:lpstr>
      <vt:lpstr>Antimicrobianos</vt:lpstr>
      <vt:lpstr>Presentación de PowerPoint</vt:lpstr>
      <vt:lpstr>Antibiótico</vt:lpstr>
      <vt:lpstr>Presentación de PowerPoint</vt:lpstr>
      <vt:lpstr>Classificação dos Antibióticos</vt:lpstr>
      <vt:lpstr>Presentación de PowerPoint</vt:lpstr>
      <vt:lpstr>Problemas com o Uso de ATB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Fatores de Escolha do ATB</vt:lpstr>
      <vt:lpstr>ATB B-Lactâmicos</vt:lpstr>
      <vt:lpstr>Presentación de PowerPoint</vt:lpstr>
      <vt:lpstr>Presentación de PowerPoint</vt:lpstr>
      <vt:lpstr>Presentación de PowerPoint</vt:lpstr>
      <vt:lpstr>Penicilinas</vt:lpstr>
      <vt:lpstr>Presentación de PowerPoint</vt:lpstr>
      <vt:lpstr>Presentación de PowerPoint</vt:lpstr>
      <vt:lpstr>Presentación de PowerPoint</vt:lpstr>
      <vt:lpstr>Presentación de PowerPoint</vt:lpstr>
      <vt:lpstr>Posologia</vt:lpstr>
      <vt:lpstr>Presentación de PowerPoint</vt:lpstr>
      <vt:lpstr>Presentación de PowerPoint</vt:lpstr>
      <vt:lpstr>Cefalosporinas</vt:lpstr>
      <vt:lpstr>Cefalosporinas</vt:lpstr>
      <vt:lpstr>Cefalosporinas</vt:lpstr>
      <vt:lpstr>Cefalosporina 1 Geração</vt:lpstr>
      <vt:lpstr>Cefalosporina 1 Geração</vt:lpstr>
      <vt:lpstr>Presentación de PowerPoint</vt:lpstr>
      <vt:lpstr>Presentación de PowerPoint</vt:lpstr>
      <vt:lpstr>Dosagem e segurança:</vt:lpstr>
      <vt:lpstr>Cefalosporina 2 Geração</vt:lpstr>
      <vt:lpstr>Cefalosporina 2 Geração</vt:lpstr>
      <vt:lpstr>Dosagem e segurança: </vt:lpstr>
      <vt:lpstr>Cefalosporina 3 Geração</vt:lpstr>
      <vt:lpstr>Presentación de PowerPoint</vt:lpstr>
      <vt:lpstr>Dosagem e segurança:</vt:lpstr>
      <vt:lpstr>Cefalosporina 4 Geração</vt:lpstr>
      <vt:lpstr>Cefalosporina 4 Geração</vt:lpstr>
      <vt:lpstr>Dosagem e segurança</vt:lpstr>
      <vt:lpstr>Questões</vt:lpstr>
      <vt:lpstr>Questões</vt:lpstr>
      <vt:lpstr>Questões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Antimicrobianos</dc:title>
  <dc:creator>Paulo Grossi</dc:creator>
  <cp:lastModifiedBy>Paulo Grossi</cp:lastModifiedBy>
  <cp:revision>44</cp:revision>
  <dcterms:created xsi:type="dcterms:W3CDTF">2016-08-16T11:47:24Z</dcterms:created>
  <dcterms:modified xsi:type="dcterms:W3CDTF">2016-08-16T21:00:20Z</dcterms:modified>
</cp:coreProperties>
</file>