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3" r:id="rId1"/>
  </p:sldMasterIdLst>
  <p:sldIdLst>
    <p:sldId id="256" r:id="rId2"/>
    <p:sldId id="283" r:id="rId3"/>
    <p:sldId id="260" r:id="rId4"/>
    <p:sldId id="261" r:id="rId5"/>
    <p:sldId id="264" r:id="rId6"/>
    <p:sldId id="265" r:id="rId7"/>
    <p:sldId id="266" r:id="rId8"/>
    <p:sldId id="268" r:id="rId9"/>
    <p:sldId id="267" r:id="rId10"/>
    <p:sldId id="258" r:id="rId11"/>
    <p:sldId id="284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1" r:id="rId21"/>
    <p:sldId id="282" r:id="rId22"/>
    <p:sldId id="262" r:id="rId23"/>
    <p:sldId id="259" r:id="rId24"/>
    <p:sldId id="263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6DBF28A-54EF-BE43-AA28-3E2A55163B1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BC5561-53B0-5048-ADD4-F4409FFA03A8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522" y="5117123"/>
            <a:ext cx="5935785" cy="1272686"/>
          </a:xfrm>
        </p:spPr>
        <p:txBody>
          <a:bodyPr>
            <a:normAutofit lnSpcReduction="10000"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Arial Black"/>
                <a:cs typeface="Arial Black"/>
              </a:rPr>
              <a:t>Junta-Comitê Nacional para o controle da hipertensão (JNC 8)</a:t>
            </a:r>
            <a:r>
              <a:rPr lang="pt-PT" sz="2000" dirty="0">
                <a:latin typeface="Arial Black"/>
                <a:cs typeface="Arial Black"/>
              </a:rPr>
              <a:t/>
            </a:r>
            <a:br>
              <a:rPr lang="pt-PT" sz="2000" dirty="0">
                <a:latin typeface="Arial Black"/>
                <a:cs typeface="Arial Black"/>
              </a:rPr>
            </a:br>
            <a:r>
              <a:rPr lang="pt-PT" sz="2000" dirty="0" smtClean="0">
                <a:latin typeface="Arial Black"/>
                <a:cs typeface="Arial Black"/>
              </a:rPr>
              <a:t>2014</a:t>
            </a:r>
            <a:endParaRPr lang="en-US" sz="2000" dirty="0">
              <a:latin typeface="Arial Black"/>
              <a:cs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386" y="2434981"/>
            <a:ext cx="7772400" cy="254537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FF6600"/>
                </a:solidFill>
                <a:latin typeface="+mn-lt"/>
                <a:cs typeface="Arial Black"/>
              </a:rPr>
              <a:t>Orientação Baseada em Evidências para a Gestão da Hipertensão Arterial em Adultos </a:t>
            </a:r>
            <a:endParaRPr lang="en-US" sz="4000" b="1" dirty="0">
              <a:solidFill>
                <a:srgbClr val="FF6600"/>
              </a:solidFill>
              <a:latin typeface="+mn-lt"/>
              <a:cs typeface="Arial Black"/>
            </a:endParaRPr>
          </a:p>
        </p:txBody>
      </p:sp>
      <p:pic>
        <p:nvPicPr>
          <p:cNvPr id="4" name="image1.png" descr="C:\Users\Andréa\Desktop\MEDICINA\documentos\FAMERV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1846" y="214923"/>
            <a:ext cx="2696307" cy="2188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3" y="214922"/>
            <a:ext cx="2500923" cy="2188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6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Recomendações</a:t>
            </a:r>
            <a:endParaRPr lang="en-US" dirty="0"/>
          </a:p>
        </p:txBody>
      </p:sp>
      <p:pic>
        <p:nvPicPr>
          <p:cNvPr id="4" name="Content Placeholder 3" descr="Strength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6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Recomendação 1: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Na </a:t>
            </a:r>
            <a:r>
              <a:rPr lang="pt-PT" dirty="0"/>
              <a:t>população </a:t>
            </a:r>
            <a:r>
              <a:rPr lang="pt-PT" dirty="0" smtClean="0"/>
              <a:t>geral</a:t>
            </a:r>
            <a:r>
              <a:rPr lang="pt-PT" dirty="0"/>
              <a:t> </a:t>
            </a:r>
            <a:r>
              <a:rPr lang="pt-PT" dirty="0" smtClean="0"/>
              <a:t>≥ 60 anos;</a:t>
            </a:r>
          </a:p>
          <a:p>
            <a:r>
              <a:rPr lang="pt-PT" dirty="0" smtClean="0"/>
              <a:t> Início do tratamento: PAS </a:t>
            </a:r>
            <a:r>
              <a:rPr lang="pt-PT" dirty="0"/>
              <a:t>≥ 150 mm Hg </a:t>
            </a:r>
            <a:r>
              <a:rPr lang="pt-PT" b="1" dirty="0"/>
              <a:t>e</a:t>
            </a:r>
            <a:r>
              <a:rPr lang="pt-PT" dirty="0" smtClean="0"/>
              <a:t> </a:t>
            </a:r>
            <a:r>
              <a:rPr lang="pt-PT" dirty="0" smtClean="0"/>
              <a:t>PAD  ≥  90 </a:t>
            </a:r>
            <a:r>
              <a:rPr lang="pt-PT" dirty="0"/>
              <a:t>mm </a:t>
            </a:r>
            <a:r>
              <a:rPr lang="pt-PT" dirty="0" smtClean="0"/>
              <a:t>Hg; </a:t>
            </a:r>
          </a:p>
          <a:p>
            <a:r>
              <a:rPr lang="pt-PT" dirty="0" smtClean="0"/>
              <a:t> </a:t>
            </a:r>
            <a:r>
              <a:rPr lang="pt-PT" u="sng" dirty="0" smtClean="0"/>
              <a:t>Meta</a:t>
            </a:r>
            <a:r>
              <a:rPr lang="pt-PT" dirty="0" smtClean="0"/>
              <a:t>: PAS </a:t>
            </a:r>
            <a:r>
              <a:rPr lang="pt-PT" dirty="0"/>
              <a:t>&lt; 150 mm Hg </a:t>
            </a:r>
            <a:r>
              <a:rPr lang="pt-PT" dirty="0" smtClean="0"/>
              <a:t>e </a:t>
            </a:r>
            <a:r>
              <a:rPr lang="pt-PT" dirty="0"/>
              <a:t>PAD &lt;90 mm </a:t>
            </a:r>
            <a:r>
              <a:rPr lang="pt-PT" dirty="0" smtClean="0"/>
              <a:t>Hg; </a:t>
            </a:r>
          </a:p>
          <a:p>
            <a:endParaRPr lang="pt-PT" dirty="0" smtClean="0"/>
          </a:p>
          <a:p>
            <a:pPr algn="ctr">
              <a:buFont typeface="Wingdings" charset="2"/>
              <a:buChar char="ü"/>
            </a:pPr>
            <a:r>
              <a:rPr lang="pt-PT" dirty="0" smtClean="0">
                <a:solidFill>
                  <a:srgbClr val="FF6600"/>
                </a:solidFill>
              </a:rPr>
              <a:t> </a:t>
            </a:r>
            <a:r>
              <a:rPr lang="pt-PT" b="1" dirty="0" smtClean="0">
                <a:solidFill>
                  <a:srgbClr val="FF6600"/>
                </a:solidFill>
              </a:rPr>
              <a:t>Recomendação </a:t>
            </a:r>
            <a:r>
              <a:rPr lang="pt-PT" b="1" dirty="0">
                <a:solidFill>
                  <a:srgbClr val="FF6600"/>
                </a:solidFill>
              </a:rPr>
              <a:t>Forte - categoria </a:t>
            </a:r>
            <a:r>
              <a:rPr lang="pt-PT" b="1" dirty="0" smtClean="0">
                <a:solidFill>
                  <a:srgbClr val="FF6600"/>
                </a:solidFill>
              </a:rPr>
              <a:t>A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Recomendação </a:t>
            </a:r>
            <a:r>
              <a:rPr lang="pt-PT" b="1" dirty="0"/>
              <a:t>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P</a:t>
            </a:r>
            <a:r>
              <a:rPr lang="pt-PT" dirty="0" smtClean="0"/>
              <a:t>opulação </a:t>
            </a:r>
            <a:r>
              <a:rPr lang="pt-PT" dirty="0"/>
              <a:t>em geral &gt; 60 anos</a:t>
            </a:r>
            <a:r>
              <a:rPr lang="pt-PT" dirty="0" smtClean="0"/>
              <a:t>;</a:t>
            </a:r>
          </a:p>
          <a:p>
            <a:r>
              <a:rPr lang="pt-PT" dirty="0" smtClean="0"/>
              <a:t>Iniciar </a:t>
            </a:r>
            <a:r>
              <a:rPr lang="pt-PT" dirty="0"/>
              <a:t>o </a:t>
            </a:r>
            <a:r>
              <a:rPr lang="pt-PT" dirty="0" smtClean="0"/>
              <a:t>tratamento quando </a:t>
            </a:r>
            <a:r>
              <a:rPr lang="pt-PT" dirty="0"/>
              <a:t>PAD </a:t>
            </a:r>
            <a:r>
              <a:rPr lang="pt-PT" dirty="0" smtClean="0"/>
              <a:t>≥ 90 </a:t>
            </a:r>
            <a:r>
              <a:rPr lang="pt-PT" dirty="0" err="1" smtClean="0"/>
              <a:t>mmHg</a:t>
            </a:r>
            <a:r>
              <a:rPr lang="pt-PT" dirty="0" smtClean="0"/>
              <a:t>; </a:t>
            </a:r>
          </a:p>
          <a:p>
            <a:r>
              <a:rPr lang="pt-PT" b="1" dirty="0" smtClean="0"/>
              <a:t> </a:t>
            </a:r>
            <a:r>
              <a:rPr lang="pt-PT" b="1" u="sng" dirty="0" smtClean="0"/>
              <a:t>Meta:</a:t>
            </a:r>
            <a:r>
              <a:rPr lang="pt-PT" dirty="0" smtClean="0"/>
              <a:t> PAD &lt; 90 </a:t>
            </a:r>
            <a:r>
              <a:rPr lang="pt-PT" dirty="0" err="1" smtClean="0"/>
              <a:t>mmHg</a:t>
            </a:r>
            <a:r>
              <a:rPr lang="pt-PT" dirty="0" smtClean="0"/>
              <a:t>; </a:t>
            </a:r>
          </a:p>
          <a:p>
            <a:endParaRPr lang="pt-PT" dirty="0"/>
          </a:p>
          <a:p>
            <a:pPr algn="ctr">
              <a:buFont typeface="Wingdings" charset="2"/>
              <a:buChar char="ü"/>
            </a:pPr>
            <a:r>
              <a:rPr lang="pt-PT" b="1" dirty="0" smtClean="0">
                <a:solidFill>
                  <a:srgbClr val="FF6600"/>
                </a:solidFill>
              </a:rPr>
              <a:t>Para </a:t>
            </a:r>
            <a:r>
              <a:rPr lang="pt-PT" b="1" dirty="0">
                <a:solidFill>
                  <a:srgbClr val="FF6600"/>
                </a:solidFill>
              </a:rPr>
              <a:t>as idades 30-59 anos, forte recomendação - categoria </a:t>
            </a:r>
            <a:r>
              <a:rPr lang="pt-PT" b="1" dirty="0" smtClean="0">
                <a:solidFill>
                  <a:srgbClr val="FF6600"/>
                </a:solidFill>
              </a:rPr>
              <a:t>A;</a:t>
            </a:r>
          </a:p>
          <a:p>
            <a:pPr algn="ctr">
              <a:buFont typeface="Wingdings" charset="2"/>
              <a:buChar char="ü"/>
            </a:pPr>
            <a:endParaRPr lang="pt-PT" dirty="0" smtClean="0">
              <a:solidFill>
                <a:srgbClr val="FF6600"/>
              </a:solidFill>
            </a:endParaRPr>
          </a:p>
          <a:p>
            <a:pPr algn="ctr">
              <a:buFont typeface="Wingdings" charset="2"/>
              <a:buChar char="ü"/>
            </a:pPr>
            <a:r>
              <a:rPr lang="pt-PT" dirty="0">
                <a:solidFill>
                  <a:srgbClr val="FF6600"/>
                </a:solidFill>
              </a:rPr>
              <a:t> </a:t>
            </a:r>
            <a:r>
              <a:rPr lang="pt-PT" dirty="0" smtClean="0">
                <a:solidFill>
                  <a:srgbClr val="FF6600"/>
                </a:solidFill>
              </a:rPr>
              <a:t> </a:t>
            </a:r>
            <a:r>
              <a:rPr lang="pt-PT" b="1" dirty="0" smtClean="0">
                <a:solidFill>
                  <a:srgbClr val="FF6600"/>
                </a:solidFill>
              </a:rPr>
              <a:t>Para </a:t>
            </a:r>
            <a:r>
              <a:rPr lang="pt-PT" b="1" dirty="0">
                <a:solidFill>
                  <a:srgbClr val="FF6600"/>
                </a:solidFill>
              </a:rPr>
              <a:t>as idades 18-29 anos, opinião de especialistas - categoria </a:t>
            </a:r>
            <a:r>
              <a:rPr lang="pt-PT" b="1" dirty="0" smtClean="0">
                <a:solidFill>
                  <a:srgbClr val="FF6600"/>
                </a:solidFill>
              </a:rPr>
              <a:t>E;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Recomendação </a:t>
            </a:r>
            <a:r>
              <a:rPr lang="pt-PT" b="1" dirty="0"/>
              <a:t>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Na </a:t>
            </a:r>
            <a:r>
              <a:rPr lang="pt-PT" dirty="0"/>
              <a:t>população em geral </a:t>
            </a:r>
            <a:r>
              <a:rPr lang="pt-PT" dirty="0" smtClean="0"/>
              <a:t>&lt; 60 </a:t>
            </a:r>
            <a:r>
              <a:rPr lang="pt-PT" dirty="0"/>
              <a:t>anos; 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Iniciar tratamento com PAS ≥ 140 </a:t>
            </a:r>
            <a:r>
              <a:rPr lang="pt-PT" dirty="0" err="1" smtClean="0"/>
              <a:t>mmHg</a:t>
            </a:r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 smtClean="0"/>
              <a:t> </a:t>
            </a:r>
            <a:r>
              <a:rPr lang="pt-PT" b="1" u="sng" dirty="0" smtClean="0"/>
              <a:t>Meta</a:t>
            </a:r>
            <a:r>
              <a:rPr lang="pt-PT" dirty="0" smtClean="0"/>
              <a:t>: PAS &lt; 140 </a:t>
            </a:r>
            <a:r>
              <a:rPr lang="pt-PT" dirty="0"/>
              <a:t>mm Hg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pPr algn="ctr">
              <a:buFont typeface="Wingdings" charset="2"/>
              <a:buChar char="ü"/>
            </a:pPr>
            <a:r>
              <a:rPr lang="pt-PT" b="1" dirty="0" smtClean="0">
                <a:solidFill>
                  <a:srgbClr val="FF6600"/>
                </a:solidFill>
              </a:rPr>
              <a:t> Opinião de Especialista - </a:t>
            </a:r>
            <a:r>
              <a:rPr lang="pt-PT" b="1" dirty="0">
                <a:solidFill>
                  <a:srgbClr val="FF6600"/>
                </a:solidFill>
              </a:rPr>
              <a:t>categoria </a:t>
            </a:r>
            <a:r>
              <a:rPr lang="pt-PT" b="1" dirty="0" smtClean="0">
                <a:solidFill>
                  <a:srgbClr val="FF6600"/>
                </a:solidFill>
              </a:rPr>
              <a:t>E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Recomendação </a:t>
            </a:r>
            <a:r>
              <a:rPr lang="pt-PT" b="1" dirty="0"/>
              <a:t>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Na </a:t>
            </a:r>
            <a:r>
              <a:rPr lang="pt-PT" dirty="0"/>
              <a:t>população com idade </a:t>
            </a:r>
            <a:r>
              <a:rPr lang="pt-PT" dirty="0" smtClean="0"/>
              <a:t>≥ </a:t>
            </a:r>
            <a:r>
              <a:rPr lang="pt-PT" u="sng" dirty="0" smtClean="0"/>
              <a:t>18 anos </a:t>
            </a:r>
            <a:r>
              <a:rPr lang="pt-PT" b="1" u="sng" dirty="0" smtClean="0"/>
              <a:t>+</a:t>
            </a:r>
            <a:r>
              <a:rPr lang="pt-PT" u="sng" dirty="0" smtClean="0"/>
              <a:t> DRC</a:t>
            </a:r>
            <a:r>
              <a:rPr lang="pt-PT" dirty="0" smtClean="0"/>
              <a:t>;</a:t>
            </a:r>
          </a:p>
          <a:p>
            <a:endParaRPr lang="pt-PT" dirty="0" smtClean="0"/>
          </a:p>
          <a:p>
            <a:r>
              <a:rPr lang="pt-PT" dirty="0" smtClean="0"/>
              <a:t>Iniciar tratamento: PAS ≥ 140 </a:t>
            </a:r>
            <a:r>
              <a:rPr lang="pt-PT" dirty="0" err="1" smtClean="0"/>
              <a:t>mmHg</a:t>
            </a:r>
            <a:r>
              <a:rPr lang="pt-PT" dirty="0" smtClean="0"/>
              <a:t> </a:t>
            </a:r>
            <a:r>
              <a:rPr lang="pt-PT" b="1" dirty="0"/>
              <a:t>ou</a:t>
            </a:r>
            <a:r>
              <a:rPr lang="pt-PT" dirty="0"/>
              <a:t> </a:t>
            </a:r>
            <a:r>
              <a:rPr lang="pt-PT" dirty="0" smtClean="0"/>
              <a:t>PAD ≥ 90 </a:t>
            </a:r>
            <a:r>
              <a:rPr lang="pt-PT" dirty="0" err="1" smtClean="0"/>
              <a:t>mmHg</a:t>
            </a:r>
            <a:r>
              <a:rPr lang="pt-PT" dirty="0" smtClean="0"/>
              <a:t>; </a:t>
            </a:r>
          </a:p>
          <a:p>
            <a:endParaRPr lang="pt-PT" dirty="0" smtClean="0"/>
          </a:p>
          <a:p>
            <a:r>
              <a:rPr lang="pt-PT" b="1" u="sng" dirty="0" smtClean="0"/>
              <a:t>Meta</a:t>
            </a:r>
            <a:r>
              <a:rPr lang="pt-PT" dirty="0" smtClean="0"/>
              <a:t>: PAS &lt; 140 </a:t>
            </a:r>
            <a:r>
              <a:rPr lang="pt-PT" dirty="0" err="1" smtClean="0"/>
              <a:t>mmHg</a:t>
            </a:r>
            <a:r>
              <a:rPr lang="pt-PT" dirty="0" smtClean="0"/>
              <a:t> </a:t>
            </a:r>
            <a:r>
              <a:rPr lang="pt-PT" dirty="0"/>
              <a:t>e </a:t>
            </a:r>
            <a:r>
              <a:rPr lang="pt-PT" dirty="0" smtClean="0"/>
              <a:t>PAD &lt; 90 </a:t>
            </a:r>
            <a:r>
              <a:rPr lang="pt-PT" dirty="0" err="1" smtClean="0"/>
              <a:t>mmHg</a:t>
            </a:r>
            <a:r>
              <a:rPr lang="pt-PT" dirty="0" smtClean="0"/>
              <a:t>; </a:t>
            </a:r>
          </a:p>
          <a:p>
            <a:endParaRPr lang="pt-PT" dirty="0"/>
          </a:p>
          <a:p>
            <a:endParaRPr lang="pt-PT" dirty="0" smtClean="0"/>
          </a:p>
          <a:p>
            <a:pPr algn="ctr">
              <a:buFont typeface="Wingdings" charset="2"/>
              <a:buChar char="ü"/>
            </a:pPr>
            <a:r>
              <a:rPr lang="pt-PT" b="1" dirty="0" smtClean="0">
                <a:solidFill>
                  <a:srgbClr val="FF6600"/>
                </a:solidFill>
              </a:rPr>
              <a:t>Opinião de Especialista - </a:t>
            </a:r>
            <a:r>
              <a:rPr lang="pt-PT" b="1" dirty="0">
                <a:solidFill>
                  <a:srgbClr val="FF6600"/>
                </a:solidFill>
              </a:rPr>
              <a:t>categoria </a:t>
            </a:r>
            <a:r>
              <a:rPr lang="pt-PT" b="1" dirty="0" smtClean="0">
                <a:solidFill>
                  <a:srgbClr val="FF6600"/>
                </a:solidFill>
              </a:rPr>
              <a:t>E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Recomendação </a:t>
            </a:r>
            <a:r>
              <a:rPr lang="pt-PT" b="1" dirty="0"/>
              <a:t>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Na </a:t>
            </a:r>
            <a:r>
              <a:rPr lang="pt-PT" sz="2800" dirty="0"/>
              <a:t>população com idade </a:t>
            </a:r>
            <a:r>
              <a:rPr lang="pt-PT" sz="2800" dirty="0" smtClean="0"/>
              <a:t>≥ </a:t>
            </a:r>
            <a:r>
              <a:rPr lang="pt-PT" sz="2800" u="sng" dirty="0" smtClean="0"/>
              <a:t>18 </a:t>
            </a:r>
            <a:r>
              <a:rPr lang="pt-PT" sz="2800" u="sng" dirty="0"/>
              <a:t>anos </a:t>
            </a:r>
            <a:r>
              <a:rPr lang="pt-PT" sz="2800" b="1" u="sng" dirty="0"/>
              <a:t>+</a:t>
            </a:r>
            <a:r>
              <a:rPr lang="pt-PT" sz="2800" u="sng" dirty="0" smtClean="0"/>
              <a:t> DM</a:t>
            </a:r>
            <a:r>
              <a:rPr lang="pt-PT" sz="2800" dirty="0" smtClean="0"/>
              <a:t>;</a:t>
            </a:r>
          </a:p>
          <a:p>
            <a:endParaRPr lang="pt-PT" sz="2800" dirty="0" smtClean="0"/>
          </a:p>
          <a:p>
            <a:r>
              <a:rPr lang="en-US" sz="2800" dirty="0" smtClean="0"/>
              <a:t>I</a:t>
            </a:r>
            <a:r>
              <a:rPr lang="pt-PT" sz="2800" dirty="0" err="1" smtClean="0"/>
              <a:t>niciar</a:t>
            </a:r>
            <a:r>
              <a:rPr lang="pt-PT" sz="2800" dirty="0" smtClean="0"/>
              <a:t> tratamento: PAS ≥ 140 </a:t>
            </a:r>
            <a:r>
              <a:rPr lang="pt-PT" sz="2800" dirty="0" err="1" smtClean="0"/>
              <a:t>mmHg</a:t>
            </a:r>
            <a:r>
              <a:rPr lang="pt-PT" sz="2800" dirty="0" smtClean="0"/>
              <a:t> </a:t>
            </a:r>
            <a:r>
              <a:rPr lang="pt-PT" sz="2800" b="1" dirty="0" smtClean="0"/>
              <a:t>ou </a:t>
            </a:r>
            <a:r>
              <a:rPr lang="pt-PT" sz="2800" dirty="0" smtClean="0"/>
              <a:t>PAD ≥ 90mmHg;</a:t>
            </a:r>
          </a:p>
          <a:p>
            <a:pPr marL="0" indent="0">
              <a:buNone/>
            </a:pPr>
            <a:r>
              <a:rPr lang="pt-PT" sz="2800" dirty="0" smtClean="0"/>
              <a:t> </a:t>
            </a:r>
            <a:endParaRPr lang="pt-PT" sz="2800" dirty="0"/>
          </a:p>
          <a:p>
            <a:r>
              <a:rPr lang="pt-PT" sz="2800" b="1" u="sng" dirty="0" smtClean="0"/>
              <a:t>Meta</a:t>
            </a:r>
            <a:r>
              <a:rPr lang="pt-PT" sz="2800" dirty="0" smtClean="0"/>
              <a:t>: </a:t>
            </a:r>
            <a:r>
              <a:rPr lang="pt-PT" sz="2800" dirty="0"/>
              <a:t>PAS </a:t>
            </a:r>
            <a:r>
              <a:rPr lang="pt-PT" sz="2800" dirty="0" smtClean="0"/>
              <a:t>&lt; 140 </a:t>
            </a:r>
            <a:r>
              <a:rPr lang="pt-PT" sz="2800" dirty="0" err="1" smtClean="0"/>
              <a:t>mmHg</a:t>
            </a:r>
            <a:r>
              <a:rPr lang="pt-PT" sz="2800" dirty="0" smtClean="0"/>
              <a:t> e PAD &lt; 90 </a:t>
            </a:r>
            <a:r>
              <a:rPr lang="pt-PT" sz="2800" dirty="0" err="1" smtClean="0"/>
              <a:t>mmHg</a:t>
            </a:r>
            <a:r>
              <a:rPr lang="pt-PT" sz="2800" dirty="0"/>
              <a:t>. </a:t>
            </a:r>
            <a:endParaRPr lang="pt-PT" sz="2800" dirty="0" smtClean="0"/>
          </a:p>
          <a:p>
            <a:endParaRPr lang="pt-PT" sz="2800" dirty="0"/>
          </a:p>
          <a:p>
            <a:pPr lvl="4">
              <a:buFont typeface="Wingdings" charset="2"/>
              <a:buChar char="ü"/>
            </a:pPr>
            <a:r>
              <a:rPr lang="pt-PT" sz="2800" b="1" dirty="0" smtClean="0">
                <a:solidFill>
                  <a:srgbClr val="FF6600"/>
                </a:solidFill>
              </a:rPr>
              <a:t>Opinião de Especialista - </a:t>
            </a:r>
            <a:r>
              <a:rPr lang="pt-PT" sz="2800" b="1" dirty="0">
                <a:solidFill>
                  <a:srgbClr val="FF6600"/>
                </a:solidFill>
              </a:rPr>
              <a:t>categoria </a:t>
            </a:r>
            <a:r>
              <a:rPr lang="pt-PT" sz="2800" b="1" dirty="0" smtClean="0">
                <a:solidFill>
                  <a:srgbClr val="FF6600"/>
                </a:solidFill>
              </a:rPr>
              <a:t>E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Recomendação </a:t>
            </a:r>
            <a:r>
              <a:rPr lang="pt-PT" b="1" dirty="0"/>
              <a:t>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Na </a:t>
            </a:r>
            <a:r>
              <a:rPr lang="pt-PT" dirty="0"/>
              <a:t>população </a:t>
            </a:r>
            <a:r>
              <a:rPr lang="pt-PT" b="1" dirty="0" smtClean="0"/>
              <a:t>não negra </a:t>
            </a:r>
            <a:r>
              <a:rPr lang="pt-PT" dirty="0"/>
              <a:t>em </a:t>
            </a:r>
            <a:r>
              <a:rPr lang="pt-PT" dirty="0" smtClean="0"/>
              <a:t>geral incluindo DM;</a:t>
            </a:r>
          </a:p>
          <a:p>
            <a:endParaRPr lang="pt-PT" dirty="0" smtClean="0"/>
          </a:p>
          <a:p>
            <a:r>
              <a:rPr lang="pt-PT" b="1" u="sng" dirty="0" smtClean="0"/>
              <a:t>Tratamento</a:t>
            </a:r>
            <a:r>
              <a:rPr lang="en-US" dirty="0" smtClean="0">
                <a:sym typeface="Wingdings"/>
              </a:rPr>
              <a:t></a:t>
            </a:r>
            <a:r>
              <a:rPr lang="pt-PT" dirty="0" smtClean="0"/>
              <a:t> </a:t>
            </a:r>
            <a:r>
              <a:rPr lang="pt-PT" dirty="0"/>
              <a:t>anti-hipertensivo inicial deve incluir um diurético do tipo </a:t>
            </a:r>
            <a:r>
              <a:rPr lang="pt-PT" dirty="0" err="1"/>
              <a:t>tiazídico</a:t>
            </a:r>
            <a:r>
              <a:rPr lang="pt-PT" dirty="0"/>
              <a:t>, </a:t>
            </a:r>
            <a:r>
              <a:rPr lang="pt-PT" dirty="0" smtClean="0"/>
              <a:t>BCC, IECA ou BRA;</a:t>
            </a:r>
          </a:p>
          <a:p>
            <a:endParaRPr lang="pt-PT" dirty="0" smtClean="0"/>
          </a:p>
          <a:p>
            <a:pPr algn="ctr">
              <a:buFont typeface="Wingdings" charset="2"/>
              <a:buChar char="ü"/>
            </a:pPr>
            <a:r>
              <a:rPr lang="pt-PT" b="1" dirty="0" smtClean="0">
                <a:solidFill>
                  <a:srgbClr val="FF6600"/>
                </a:solidFill>
              </a:rPr>
              <a:t>Recomendação Moderada - </a:t>
            </a:r>
            <a:r>
              <a:rPr lang="pt-PT" b="1" dirty="0">
                <a:solidFill>
                  <a:srgbClr val="FF6600"/>
                </a:solidFill>
              </a:rPr>
              <a:t>categoria </a:t>
            </a:r>
            <a:r>
              <a:rPr lang="pt-PT" b="1" dirty="0" smtClean="0">
                <a:solidFill>
                  <a:srgbClr val="FF6600"/>
                </a:solidFill>
              </a:rPr>
              <a:t>B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Recomendação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Na </a:t>
            </a:r>
            <a:r>
              <a:rPr lang="pt-PT" dirty="0"/>
              <a:t>população </a:t>
            </a:r>
            <a:r>
              <a:rPr lang="pt-PT" b="1" dirty="0" smtClean="0"/>
              <a:t>negra</a:t>
            </a:r>
            <a:r>
              <a:rPr lang="pt-PT" dirty="0" smtClean="0"/>
              <a:t> em geral incluindo DM;</a:t>
            </a:r>
          </a:p>
          <a:p>
            <a:endParaRPr lang="pt-PT" dirty="0" smtClean="0"/>
          </a:p>
          <a:p>
            <a:r>
              <a:rPr lang="pt-PT" b="1" u="sng" dirty="0" smtClean="0"/>
              <a:t>Tratamento inicial</a:t>
            </a:r>
            <a:r>
              <a:rPr lang="en-US" dirty="0" smtClean="0">
                <a:sym typeface="Wingdings"/>
              </a:rPr>
              <a:t></a:t>
            </a:r>
            <a:r>
              <a:rPr lang="pt-PT" dirty="0" smtClean="0"/>
              <a:t>diurético </a:t>
            </a:r>
            <a:r>
              <a:rPr lang="pt-PT" dirty="0"/>
              <a:t>do tipo </a:t>
            </a:r>
            <a:r>
              <a:rPr lang="pt-PT" dirty="0" err="1"/>
              <a:t>tiazídico</a:t>
            </a:r>
            <a:r>
              <a:rPr lang="pt-PT" dirty="0"/>
              <a:t> ou </a:t>
            </a:r>
            <a:r>
              <a:rPr lang="pt-PT" dirty="0" smtClean="0"/>
              <a:t>BCC. </a:t>
            </a:r>
          </a:p>
          <a:p>
            <a:endParaRPr lang="pt-PT" dirty="0" smtClean="0"/>
          </a:p>
          <a:p>
            <a:pPr algn="ctr">
              <a:buFont typeface="Wingdings" charset="2"/>
              <a:buChar char="ü"/>
            </a:pPr>
            <a:r>
              <a:rPr lang="pt-PT" b="1" dirty="0" smtClean="0">
                <a:solidFill>
                  <a:srgbClr val="FF6600"/>
                </a:solidFill>
              </a:rPr>
              <a:t>População negra em geral: Recomendação Moderada - </a:t>
            </a:r>
            <a:r>
              <a:rPr lang="pt-PT" b="1" dirty="0">
                <a:solidFill>
                  <a:srgbClr val="FF6600"/>
                </a:solidFill>
              </a:rPr>
              <a:t>categoria </a:t>
            </a:r>
            <a:r>
              <a:rPr lang="pt-PT" b="1" dirty="0" smtClean="0">
                <a:solidFill>
                  <a:srgbClr val="FF6600"/>
                </a:solidFill>
              </a:rPr>
              <a:t>B</a:t>
            </a:r>
          </a:p>
          <a:p>
            <a:pPr algn="ctr">
              <a:buFont typeface="Wingdings" charset="2"/>
              <a:buChar char="ü"/>
            </a:pPr>
            <a:r>
              <a:rPr lang="pt-PT" b="1" dirty="0" smtClean="0">
                <a:solidFill>
                  <a:srgbClr val="FF6600"/>
                </a:solidFill>
              </a:rPr>
              <a:t> Pacientes </a:t>
            </a:r>
            <a:r>
              <a:rPr lang="pt-PT" b="1" dirty="0">
                <a:solidFill>
                  <a:srgbClr val="FF6600"/>
                </a:solidFill>
              </a:rPr>
              <a:t>negros com diabetes: Recomendação Fraca - categoria </a:t>
            </a:r>
            <a:r>
              <a:rPr lang="pt-PT" b="1" dirty="0" smtClean="0">
                <a:solidFill>
                  <a:srgbClr val="FF6600"/>
                </a:solidFill>
              </a:rPr>
              <a:t>C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Recomendação </a:t>
            </a:r>
            <a:r>
              <a:rPr lang="pt-PT" b="1" dirty="0"/>
              <a:t>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52343"/>
            <a:ext cx="850392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Na </a:t>
            </a:r>
            <a:r>
              <a:rPr lang="pt-PT" dirty="0"/>
              <a:t>população com idade </a:t>
            </a:r>
            <a:r>
              <a:rPr lang="pt-PT" dirty="0" smtClean="0"/>
              <a:t>≥ </a:t>
            </a:r>
            <a:r>
              <a:rPr lang="pt-PT" u="sng" dirty="0" smtClean="0"/>
              <a:t>18 anos </a:t>
            </a:r>
            <a:r>
              <a:rPr lang="pt-PT" b="1" u="sng" dirty="0" smtClean="0"/>
              <a:t>+</a:t>
            </a:r>
            <a:r>
              <a:rPr lang="pt-PT" u="sng" dirty="0" smtClean="0"/>
              <a:t> DRC, </a:t>
            </a:r>
            <a:r>
              <a:rPr lang="pt-PT" dirty="0" smtClean="0"/>
              <a:t>independe da raça e DM;</a:t>
            </a:r>
          </a:p>
          <a:p>
            <a:pPr algn="just"/>
            <a:endParaRPr lang="pt-PT" dirty="0" smtClean="0"/>
          </a:p>
          <a:p>
            <a:pPr algn="just"/>
            <a:r>
              <a:rPr lang="pt-PT" b="1" u="sng" dirty="0" smtClean="0"/>
              <a:t>Tratamento inicial (ou adicional)</a:t>
            </a:r>
            <a:r>
              <a:rPr lang="en-US" dirty="0" smtClean="0">
                <a:sym typeface="Wingdings"/>
              </a:rPr>
              <a:t></a:t>
            </a:r>
            <a:r>
              <a:rPr lang="pt-PT" dirty="0" smtClean="0"/>
              <a:t> IECA ou BRA </a:t>
            </a:r>
            <a:r>
              <a:rPr lang="pt-PT" dirty="0"/>
              <a:t>para melhorar a </a:t>
            </a:r>
            <a:r>
              <a:rPr lang="pt-PT" dirty="0" smtClean="0"/>
              <a:t>resposta renal;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Aplicando-</a:t>
            </a:r>
            <a:r>
              <a:rPr lang="pt-PT" dirty="0"/>
              <a:t>se a todos os pacientes com DRC </a:t>
            </a:r>
            <a:r>
              <a:rPr lang="pt-PT" dirty="0" smtClean="0"/>
              <a:t>com hipertensão;</a:t>
            </a:r>
          </a:p>
          <a:p>
            <a:endParaRPr lang="pt-PT" dirty="0" smtClean="0"/>
          </a:p>
          <a:p>
            <a:pPr algn="ctr">
              <a:buFont typeface="Wingdings" charset="2"/>
              <a:buChar char="ü"/>
            </a:pPr>
            <a:r>
              <a:rPr lang="pt-PT" b="1" dirty="0" smtClean="0">
                <a:solidFill>
                  <a:srgbClr val="FF6600"/>
                </a:solidFill>
              </a:rPr>
              <a:t> Recomendação Moderada - </a:t>
            </a:r>
            <a:r>
              <a:rPr lang="pt-PT" b="1" dirty="0">
                <a:solidFill>
                  <a:srgbClr val="FF6600"/>
                </a:solidFill>
              </a:rPr>
              <a:t>categoria </a:t>
            </a:r>
            <a:r>
              <a:rPr lang="pt-PT" b="1" dirty="0" smtClean="0">
                <a:solidFill>
                  <a:srgbClr val="FF6600"/>
                </a:solidFill>
              </a:rPr>
              <a:t>B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Recomendação </a:t>
            </a:r>
            <a:r>
              <a:rPr lang="pt-BR" b="1" dirty="0"/>
              <a:t>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O</a:t>
            </a:r>
            <a:r>
              <a:rPr lang="pt-PT" dirty="0" smtClean="0"/>
              <a:t>bjetivo PA não </a:t>
            </a:r>
            <a:r>
              <a:rPr lang="pt-PT" dirty="0"/>
              <a:t>alcançado </a:t>
            </a:r>
            <a:r>
              <a:rPr lang="pt-PT" dirty="0" smtClean="0"/>
              <a:t>em um mês</a:t>
            </a:r>
            <a:r>
              <a:rPr lang="en-US" dirty="0" smtClean="0">
                <a:sym typeface="Wingdings"/>
              </a:rPr>
              <a:t></a:t>
            </a:r>
            <a:r>
              <a:rPr lang="pt-PT" dirty="0" smtClean="0"/>
              <a:t> </a:t>
            </a:r>
            <a:r>
              <a:rPr lang="pt-PT" dirty="0"/>
              <a:t>aumentar </a:t>
            </a:r>
            <a:r>
              <a:rPr lang="pt-PT" dirty="0" smtClean="0"/>
              <a:t>dose </a:t>
            </a:r>
            <a:r>
              <a:rPr lang="pt-PT" dirty="0"/>
              <a:t>do </a:t>
            </a:r>
            <a:r>
              <a:rPr lang="pt-PT" dirty="0" smtClean="0"/>
              <a:t>medicamento </a:t>
            </a:r>
            <a:r>
              <a:rPr lang="pt-PT" dirty="0"/>
              <a:t>ou </a:t>
            </a:r>
            <a:r>
              <a:rPr lang="pt-PT" dirty="0" smtClean="0"/>
              <a:t>adicionar </a:t>
            </a:r>
            <a:r>
              <a:rPr lang="pt-PT" dirty="0"/>
              <a:t>segunda </a:t>
            </a:r>
            <a:r>
              <a:rPr lang="pt-PT" dirty="0" smtClean="0"/>
              <a:t>droga </a:t>
            </a:r>
            <a:r>
              <a:rPr lang="pt-PT" b="1" dirty="0" smtClean="0"/>
              <a:t>(diurético tipo </a:t>
            </a:r>
            <a:r>
              <a:rPr lang="pt-PT" b="1" dirty="0" err="1" smtClean="0"/>
              <a:t>tiazida</a:t>
            </a:r>
            <a:r>
              <a:rPr lang="pt-PT" b="1" dirty="0" smtClean="0"/>
              <a:t>, BCC, IECA </a:t>
            </a:r>
            <a:r>
              <a:rPr lang="pt-PT" b="1" dirty="0"/>
              <a:t>ou B</a:t>
            </a:r>
            <a:r>
              <a:rPr lang="pt-PT" b="1" dirty="0" smtClean="0"/>
              <a:t>RA)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monitorização</a:t>
            </a:r>
            <a:r>
              <a:rPr lang="en-US" dirty="0" smtClean="0">
                <a:sym typeface="Wingdings"/>
              </a:rPr>
              <a:t></a:t>
            </a:r>
            <a:r>
              <a:rPr lang="pt-PT" dirty="0" smtClean="0"/>
              <a:t> objetivo PA não </a:t>
            </a:r>
            <a:r>
              <a:rPr lang="pt-PT" dirty="0"/>
              <a:t>alcançado com 2 drogas, adicione </a:t>
            </a:r>
            <a:r>
              <a:rPr lang="pt-PT" dirty="0" smtClean="0"/>
              <a:t>uma </a:t>
            </a:r>
            <a:r>
              <a:rPr lang="pt-PT" b="1" dirty="0" smtClean="0"/>
              <a:t>terceira </a:t>
            </a:r>
            <a:r>
              <a:rPr lang="pt-PT" b="1" dirty="0" smtClean="0">
                <a:solidFill>
                  <a:srgbClr val="FF6600"/>
                </a:solidFill>
              </a:rPr>
              <a:t>(não use </a:t>
            </a:r>
            <a:r>
              <a:rPr lang="pt-PT" b="1" dirty="0">
                <a:solidFill>
                  <a:srgbClr val="FF6600"/>
                </a:solidFill>
              </a:rPr>
              <a:t>IECA </a:t>
            </a:r>
            <a:r>
              <a:rPr lang="pt-PT" b="1" dirty="0" smtClean="0">
                <a:solidFill>
                  <a:srgbClr val="FF6600"/>
                </a:solidFill>
              </a:rPr>
              <a:t>+ BRA juntos)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objetivo</a:t>
            </a:r>
            <a:r>
              <a:rPr lang="en-US" dirty="0" smtClean="0">
                <a:sym typeface="Wingdings"/>
              </a:rPr>
              <a:t> PA </a:t>
            </a:r>
            <a:r>
              <a:rPr lang="en-US" dirty="0" err="1" smtClean="0">
                <a:sym typeface="Wingdings"/>
              </a:rPr>
              <a:t>não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alcançado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uso</a:t>
            </a:r>
            <a:r>
              <a:rPr lang="en-US" dirty="0" smtClean="0">
                <a:sym typeface="Wingdings"/>
              </a:rPr>
              <a:t> de anti </a:t>
            </a:r>
            <a:r>
              <a:rPr lang="en-US" dirty="0" err="1" smtClean="0">
                <a:sym typeface="Wingdings"/>
              </a:rPr>
              <a:t>hipertensivos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outras</a:t>
            </a:r>
            <a:r>
              <a:rPr lang="en-US" dirty="0" smtClean="0">
                <a:sym typeface="Wingdings"/>
              </a:rPr>
              <a:t> classes (</a:t>
            </a:r>
            <a:r>
              <a:rPr lang="en-US" dirty="0" err="1" smtClean="0">
                <a:sym typeface="Wingdings"/>
              </a:rPr>
              <a:t>betabloqueador</a:t>
            </a:r>
            <a:r>
              <a:rPr lang="en-US" dirty="0" smtClean="0">
                <a:sym typeface="Wingdings"/>
              </a:rPr>
              <a:t>) </a:t>
            </a:r>
            <a:r>
              <a:rPr lang="en-US" dirty="0" err="1" smtClean="0">
                <a:sym typeface="Wingdings"/>
              </a:rPr>
              <a:t>objetivo</a:t>
            </a:r>
            <a:r>
              <a:rPr lang="en-US" dirty="0" smtClean="0">
                <a:sym typeface="Wingdings"/>
              </a:rPr>
              <a:t> PA </a:t>
            </a:r>
            <a:r>
              <a:rPr lang="en-US" dirty="0" err="1" smtClean="0">
                <a:sym typeface="Wingdings"/>
              </a:rPr>
              <a:t>não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alcançado</a:t>
            </a:r>
            <a:r>
              <a:rPr lang="en-US" dirty="0" smtClean="0">
                <a:sym typeface="Wingdings"/>
              </a:rPr>
              <a:t></a:t>
            </a:r>
            <a:r>
              <a:rPr lang="pt-PT" dirty="0" smtClean="0">
                <a:sym typeface="Wingdings"/>
              </a:rPr>
              <a:t> </a:t>
            </a:r>
            <a:r>
              <a:rPr lang="pt-PT" dirty="0" smtClean="0"/>
              <a:t>encaminhamento para </a:t>
            </a:r>
            <a:r>
              <a:rPr lang="pt-PT" dirty="0"/>
              <a:t>um </a:t>
            </a:r>
            <a:r>
              <a:rPr lang="pt-PT" dirty="0" smtClean="0"/>
              <a:t>especialista. </a:t>
            </a:r>
          </a:p>
          <a:p>
            <a:pPr algn="ctr">
              <a:buFont typeface="Wingdings" charset="2"/>
              <a:buChar char="ü"/>
            </a:pPr>
            <a:r>
              <a:rPr lang="pt-PT" b="1" dirty="0" smtClean="0">
                <a:solidFill>
                  <a:srgbClr val="FF6600"/>
                </a:solidFill>
              </a:rPr>
              <a:t>Opinião Especialista- </a:t>
            </a:r>
            <a:r>
              <a:rPr lang="pt-PT" b="1" dirty="0">
                <a:solidFill>
                  <a:srgbClr val="FF6600"/>
                </a:solidFill>
              </a:rPr>
              <a:t>categoria </a:t>
            </a:r>
            <a:r>
              <a:rPr lang="pt-PT" b="1" dirty="0" smtClean="0">
                <a:solidFill>
                  <a:srgbClr val="FF6600"/>
                </a:solidFill>
              </a:rPr>
              <a:t>E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althfavo.com/wp-content/uploads/2015/03/Hypertension-HealthFavo.Com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" y="182880"/>
            <a:ext cx="8801609" cy="61366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6722" y="172720"/>
            <a:ext cx="8504238" cy="457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3000" b="1" dirty="0" smtClean="0">
                <a:latin typeface="Arial"/>
                <a:cs typeface="Arial"/>
              </a:rPr>
              <a:t>Acadêmicas</a:t>
            </a:r>
            <a:r>
              <a:rPr lang="en-US" sz="3000" b="1" dirty="0" smtClean="0">
                <a:latin typeface="Arial"/>
                <a:cs typeface="Arial"/>
              </a:rPr>
              <a:t>:</a:t>
            </a:r>
          </a:p>
          <a:p>
            <a:pPr marL="0" indent="0" algn="r">
              <a:buNone/>
            </a:pPr>
            <a:endParaRPr lang="en-US" sz="1000" dirty="0" smtClean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US" sz="3000" dirty="0" smtClean="0">
                <a:latin typeface="Arial"/>
                <a:cs typeface="Arial"/>
              </a:rPr>
              <a:t>Jamile Cristine Ferreira </a:t>
            </a:r>
          </a:p>
          <a:p>
            <a:pPr marL="0" indent="0" algn="r">
              <a:buNone/>
            </a:pPr>
            <a:r>
              <a:rPr lang="en-US" sz="3000" dirty="0" smtClean="0">
                <a:latin typeface="Arial"/>
                <a:cs typeface="Arial"/>
              </a:rPr>
              <a:t>Juliana Frange Miranda</a:t>
            </a:r>
          </a:p>
          <a:p>
            <a:pPr marL="0" indent="0" algn="r">
              <a:buNone/>
            </a:pPr>
            <a:endParaRPr lang="en-US" sz="1000" dirty="0" smtClean="0">
              <a:latin typeface="Arial"/>
              <a:cs typeface="Arial"/>
            </a:endParaRPr>
          </a:p>
          <a:p>
            <a:pPr marL="0" indent="0" algn="r">
              <a:buNone/>
            </a:pPr>
            <a:endParaRPr lang="en-US" sz="1000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pt-BR" sz="3000" b="1" dirty="0" smtClean="0">
                <a:latin typeface="Arial"/>
                <a:cs typeface="Arial"/>
              </a:rPr>
              <a:t>Orientador</a:t>
            </a:r>
            <a:r>
              <a:rPr lang="en-US" sz="3000" b="1" dirty="0" smtClean="0">
                <a:latin typeface="Arial"/>
                <a:cs typeface="Arial"/>
              </a:rPr>
              <a:t>:</a:t>
            </a:r>
          </a:p>
          <a:p>
            <a:pPr marL="0" indent="0" algn="r">
              <a:buNone/>
            </a:pPr>
            <a:endParaRPr lang="en-US" sz="1000" dirty="0" smtClean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US" sz="3000" dirty="0" smtClean="0">
                <a:latin typeface="Arial"/>
                <a:cs typeface="Arial"/>
              </a:rPr>
              <a:t>Dr. Aurélio Machado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3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icament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u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" y="-230034"/>
            <a:ext cx="9248588" cy="767074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0977" y="4563005"/>
            <a:ext cx="7270318" cy="75895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Arial"/>
                <a:cs typeface="Arial"/>
              </a:rPr>
              <a:t>RESUMINDO</a:t>
            </a:r>
            <a:endParaRPr lang="en-US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7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goritim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04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lgoritim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REFERÊNCIA BIBLIOGRÁFICA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/>
                <a:cs typeface="Arial"/>
              </a:rPr>
              <a:t>JAMES, P.A.; OPARIL, S.; et al. 2014 </a:t>
            </a:r>
            <a:r>
              <a:rPr lang="en-US" sz="2400" dirty="0">
                <a:latin typeface="Arial"/>
                <a:cs typeface="Arial"/>
              </a:rPr>
              <a:t>Evidence-Based Guideline for the Management of High Blood Pressure in </a:t>
            </a:r>
            <a:r>
              <a:rPr lang="en-US" sz="2400" dirty="0" smtClean="0">
                <a:latin typeface="Arial"/>
                <a:cs typeface="Arial"/>
              </a:rPr>
              <a:t>Adults. </a:t>
            </a:r>
            <a:r>
              <a:rPr lang="en-US" sz="2400" b="1" dirty="0">
                <a:latin typeface="Arial"/>
                <a:cs typeface="Arial"/>
              </a:rPr>
              <a:t>American Medical </a:t>
            </a:r>
            <a:r>
              <a:rPr lang="en-US" sz="2400" b="1" dirty="0" smtClean="0">
                <a:latin typeface="Arial"/>
                <a:cs typeface="Arial"/>
              </a:rPr>
              <a:t>Association. </a:t>
            </a:r>
            <a:r>
              <a:rPr lang="en-US" sz="2400" dirty="0" smtClean="0">
                <a:latin typeface="Arial"/>
                <a:cs typeface="Arial"/>
              </a:rPr>
              <a:t>v.311, n.5, p.507-520, </a:t>
            </a:r>
            <a:r>
              <a:rPr lang="en-US" sz="2400" dirty="0" err="1" smtClean="0">
                <a:latin typeface="Arial"/>
                <a:cs typeface="Arial"/>
              </a:rPr>
              <a:t>Dezembro</a:t>
            </a:r>
            <a:r>
              <a:rPr lang="en-US" sz="2400" dirty="0" smtClean="0">
                <a:latin typeface="Arial"/>
                <a:cs typeface="Arial"/>
              </a:rPr>
              <a:t>, 2013.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3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060" y="379476"/>
            <a:ext cx="6131711" cy="758952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chemeClr val="tx1"/>
                </a:solidFill>
                <a:latin typeface="Brush Script MT Italic"/>
                <a:cs typeface="Brush Script MT Italic"/>
              </a:rPr>
              <a:t>Obrigada</a:t>
            </a:r>
            <a:r>
              <a:rPr lang="en-US" sz="8000" b="1" dirty="0" smtClean="0">
                <a:solidFill>
                  <a:schemeClr val="tx1"/>
                </a:solidFill>
                <a:latin typeface="Brush Script MT Italic"/>
                <a:cs typeface="Brush Script MT Italic"/>
              </a:rPr>
              <a:t>…</a:t>
            </a:r>
            <a:endParaRPr lang="en-US" sz="8000" b="1" dirty="0">
              <a:solidFill>
                <a:schemeClr val="tx1"/>
              </a:solidFill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3962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HIPERTENSÃO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Uma das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</a:rPr>
              <a:t>maiores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</a:rPr>
              <a:t>causas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</a:rPr>
              <a:t>evitáveis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;</a:t>
            </a:r>
          </a:p>
          <a:p>
            <a:pPr>
              <a:buFont typeface="Wingdings" charset="2"/>
              <a:buChar char="u"/>
            </a:pPr>
            <a:endParaRPr lang="en-US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</a:rPr>
              <a:t>Condição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</a:rPr>
              <a:t>mais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</a:rPr>
              <a:t>comum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leva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ao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atendimento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na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atenção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primária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;</a:t>
            </a:r>
          </a:p>
          <a:p>
            <a:pPr marL="0" indent="0">
              <a:buNone/>
            </a:pPr>
            <a:endParaRPr lang="en-US" dirty="0" smtClean="0">
              <a:solidFill>
                <a:srgbClr val="FF6600"/>
              </a:solidFill>
              <a:latin typeface="Arial"/>
              <a:cs typeface="Arial"/>
              <a:sym typeface="Wingdings"/>
            </a:endParaRPr>
          </a:p>
          <a:p>
            <a:pPr>
              <a:buFont typeface="Wingdings" charset="2"/>
              <a:buChar char="u"/>
            </a:pP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Pode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acarretar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: IAM, AVE,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falência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 renal  </a:t>
            </a:r>
            <a:r>
              <a:rPr lang="en-US" dirty="0" err="1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morte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  <a:sym typeface="Wingdings"/>
              </a:rPr>
              <a:t>;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0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Sobre o JNC 8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FF6600"/>
                </a:solidFill>
              </a:rPr>
              <a:t>Joint National Committee 8</a:t>
            </a:r>
          </a:p>
          <a:p>
            <a:pPr>
              <a:buFont typeface="Wingdings" charset="2"/>
              <a:buChar char="u"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dirty="0" err="1">
                <a:solidFill>
                  <a:srgbClr val="FF6600"/>
                </a:solidFill>
              </a:rPr>
              <a:t>P</a:t>
            </a:r>
            <a:r>
              <a:rPr lang="en-US" dirty="0" err="1" smtClean="0">
                <a:solidFill>
                  <a:srgbClr val="FF6600"/>
                </a:solidFill>
              </a:rPr>
              <a:t>ublicado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em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dezembro</a:t>
            </a:r>
            <a:r>
              <a:rPr lang="en-US" dirty="0" smtClean="0">
                <a:solidFill>
                  <a:srgbClr val="FF6600"/>
                </a:solidFill>
              </a:rPr>
              <a:t> de 2013;</a:t>
            </a:r>
          </a:p>
          <a:p>
            <a:pPr>
              <a:buFont typeface="Wingdings" charset="2"/>
              <a:buChar char="u"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dirty="0" err="1" smtClean="0">
                <a:solidFill>
                  <a:srgbClr val="FF6600"/>
                </a:solidFill>
              </a:rPr>
              <a:t>Reune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opiniões</a:t>
            </a:r>
            <a:r>
              <a:rPr lang="en-US" dirty="0" smtClean="0">
                <a:solidFill>
                  <a:srgbClr val="FF6600"/>
                </a:solidFill>
              </a:rPr>
              <a:t> de </a:t>
            </a:r>
            <a:r>
              <a:rPr lang="en-US" dirty="0" err="1" smtClean="0">
                <a:solidFill>
                  <a:srgbClr val="FF6600"/>
                </a:solidFill>
              </a:rPr>
              <a:t>especialistas</a:t>
            </a:r>
            <a:r>
              <a:rPr lang="en-US" dirty="0" smtClean="0">
                <a:solidFill>
                  <a:srgbClr val="FF6600"/>
                </a:solidFill>
              </a:rPr>
              <a:t> dos EUA </a:t>
            </a:r>
            <a:r>
              <a:rPr lang="en-US" dirty="0" err="1" smtClean="0">
                <a:solidFill>
                  <a:srgbClr val="FF6600"/>
                </a:solidFill>
              </a:rPr>
              <a:t>para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atualização</a:t>
            </a:r>
            <a:r>
              <a:rPr lang="en-US" dirty="0" smtClean="0">
                <a:solidFill>
                  <a:srgbClr val="FF6600"/>
                </a:solidFill>
              </a:rPr>
              <a:t> das </a:t>
            </a:r>
            <a:r>
              <a:rPr lang="en-US" dirty="0" err="1" smtClean="0">
                <a:solidFill>
                  <a:srgbClr val="FF6600"/>
                </a:solidFill>
              </a:rPr>
              <a:t>recomendações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em</a:t>
            </a:r>
            <a:r>
              <a:rPr lang="en-US" dirty="0" smtClean="0">
                <a:solidFill>
                  <a:srgbClr val="FF6600"/>
                </a:solidFill>
              </a:rPr>
              <a:t> HAS;</a:t>
            </a:r>
          </a:p>
          <a:p>
            <a:pPr>
              <a:buFont typeface="Wingdings" charset="2"/>
              <a:buChar char="u"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Sobre o JNC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Estudo foi baseado </a:t>
            </a:r>
            <a:r>
              <a:rPr lang="pt-BR" dirty="0"/>
              <a:t>em </a:t>
            </a:r>
            <a:r>
              <a:rPr lang="pt-BR" dirty="0" smtClean="0"/>
              <a:t>evidências </a:t>
            </a:r>
            <a:r>
              <a:rPr lang="en-US" dirty="0" smtClean="0">
                <a:sym typeface="Wingdings"/>
              </a:rPr>
              <a:t></a:t>
            </a:r>
            <a:r>
              <a:rPr lang="pt-BR" dirty="0" smtClean="0"/>
              <a:t> 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>
                <a:solidFill>
                  <a:srgbClr val="FF6600"/>
                </a:solidFill>
              </a:rPr>
              <a:t> </a:t>
            </a:r>
            <a:r>
              <a:rPr lang="pt-BR" dirty="0" smtClean="0">
                <a:solidFill>
                  <a:srgbClr val="FF6600"/>
                </a:solidFill>
              </a:rPr>
              <a:t> </a:t>
            </a:r>
            <a:r>
              <a:rPr lang="pt-BR" b="1" dirty="0" smtClean="0">
                <a:solidFill>
                  <a:srgbClr val="FF6600"/>
                </a:solidFill>
              </a:rPr>
              <a:t>Enfoque </a:t>
            </a:r>
            <a:r>
              <a:rPr lang="pt-BR" b="1" dirty="0">
                <a:solidFill>
                  <a:srgbClr val="FF6600"/>
                </a:solidFill>
              </a:rPr>
              <a:t>nas medicações e no manejo da hipertensão em adultos. </a:t>
            </a:r>
            <a:endParaRPr lang="pt-BR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FF6600"/>
              </a:solidFill>
            </a:endParaRPr>
          </a:p>
          <a:p>
            <a:r>
              <a:rPr lang="pt-BR" dirty="0"/>
              <a:t>A</a:t>
            </a:r>
            <a:r>
              <a:rPr lang="pt-BR" dirty="0" smtClean="0"/>
              <a:t>tender </a:t>
            </a:r>
            <a:r>
              <a:rPr lang="pt-BR" dirty="0"/>
              <a:t>às necessidades clínicas da maioria dos </a:t>
            </a:r>
            <a:r>
              <a:rPr lang="pt-BR" dirty="0" smtClean="0"/>
              <a:t>pacientes;</a:t>
            </a:r>
          </a:p>
          <a:p>
            <a:endParaRPr lang="pt-BR" dirty="0" smtClean="0"/>
          </a:p>
          <a:p>
            <a:r>
              <a:rPr lang="pt-BR" dirty="0" smtClean="0"/>
              <a:t>Não substitui o julgamento clínico de cada paciente;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O </a:t>
            </a:r>
            <a:r>
              <a:rPr lang="en-US" b="1" dirty="0" err="1" smtClean="0">
                <a:latin typeface="Arial"/>
                <a:cs typeface="Arial"/>
              </a:rPr>
              <a:t>que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guiou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essa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pesquisa</a:t>
            </a:r>
            <a:r>
              <a:rPr lang="en-US" b="1" dirty="0" smtClean="0">
                <a:latin typeface="Arial"/>
                <a:cs typeface="Arial"/>
              </a:rPr>
              <a:t>?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7442" y="1527047"/>
            <a:ext cx="8503920" cy="4783875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1. Tratamento inicial com </a:t>
            </a:r>
            <a:r>
              <a:rPr lang="pt-BR" dirty="0"/>
              <a:t>anti-</a:t>
            </a:r>
            <a:r>
              <a:rPr lang="pt-BR" dirty="0" smtClean="0"/>
              <a:t>hipertensivo, em adultos, </a:t>
            </a:r>
            <a:r>
              <a:rPr lang="pt-BR" dirty="0"/>
              <a:t>melhora os resultados de saúde?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2. Iniciar </a:t>
            </a:r>
            <a:r>
              <a:rPr lang="pt-BR" dirty="0"/>
              <a:t>tratamento </a:t>
            </a:r>
            <a:r>
              <a:rPr lang="pt-BR" dirty="0" smtClean="0"/>
              <a:t>farmacológico </a:t>
            </a:r>
            <a:r>
              <a:rPr lang="pt-BR" dirty="0"/>
              <a:t>anti-</a:t>
            </a:r>
            <a:r>
              <a:rPr lang="pt-BR" dirty="0" smtClean="0"/>
              <a:t>hipertensivo específico, </a:t>
            </a:r>
            <a:r>
              <a:rPr lang="pt-BR" dirty="0"/>
              <a:t>em adultos, melhora os resultados </a:t>
            </a:r>
            <a:r>
              <a:rPr lang="pt-BR" dirty="0" smtClean="0"/>
              <a:t>na </a:t>
            </a:r>
            <a:r>
              <a:rPr lang="pt-BR" dirty="0"/>
              <a:t>saúde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3. </a:t>
            </a:r>
            <a:r>
              <a:rPr lang="pt-BR" dirty="0"/>
              <a:t>Em adultos com hipertensão arterial, fazer tratamento com várias </a:t>
            </a:r>
            <a:r>
              <a:rPr lang="pt-BR" dirty="0" smtClean="0"/>
              <a:t>drogas/classes </a:t>
            </a:r>
            <a:r>
              <a:rPr lang="pt-BR" dirty="0"/>
              <a:t>anti-</a:t>
            </a:r>
            <a:r>
              <a:rPr lang="pt-BR" dirty="0" smtClean="0"/>
              <a:t>hipertensivas, </a:t>
            </a:r>
            <a:r>
              <a:rPr lang="pt-BR" dirty="0"/>
              <a:t>diferem em </a:t>
            </a:r>
            <a:r>
              <a:rPr lang="pt-BR" dirty="0" smtClean="0"/>
              <a:t>benefícios e malefícios na saúde</a:t>
            </a:r>
            <a:r>
              <a:rPr lang="pt-BR" dirty="0"/>
              <a:t>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JNC 7 (2003)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JNC 8 (2014)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b="1" dirty="0" smtClean="0"/>
          </a:p>
          <a:p>
            <a:endParaRPr lang="pt-PT" b="1" dirty="0"/>
          </a:p>
          <a:p>
            <a:pPr algn="ctr"/>
            <a:r>
              <a:rPr lang="pt-PT" b="1" dirty="0" smtClean="0"/>
              <a:t>Metas </a:t>
            </a:r>
            <a:r>
              <a:rPr lang="pt-PT" b="1" dirty="0"/>
              <a:t>de </a:t>
            </a:r>
            <a:r>
              <a:rPr lang="pt-PT" b="1" dirty="0" smtClean="0"/>
              <a:t>tratamento</a:t>
            </a:r>
            <a:r>
              <a:rPr lang="en-US" b="1" dirty="0" smtClean="0">
                <a:sym typeface="Wingdings"/>
              </a:rPr>
              <a:t> </a:t>
            </a:r>
            <a:r>
              <a:rPr lang="pt-PT" b="1" dirty="0" smtClean="0"/>
              <a:t>hipertensão </a:t>
            </a:r>
            <a:r>
              <a:rPr lang="pt-PT" b="1" dirty="0"/>
              <a:t>"sem complicações" e para subconjuntos com várias </a:t>
            </a:r>
            <a:r>
              <a:rPr lang="pt-PT" b="1" dirty="0" err="1" smtClean="0"/>
              <a:t>comorbidades</a:t>
            </a:r>
            <a:r>
              <a:rPr lang="pt-PT" b="1" dirty="0" smtClean="0"/>
              <a:t> (DM e DRC);</a:t>
            </a:r>
          </a:p>
          <a:p>
            <a:pPr marL="0" indent="0">
              <a:buNone/>
            </a:pPr>
            <a:r>
              <a:rPr lang="pt-PT" dirty="0"/>
              <a:t/>
            </a:r>
            <a:br>
              <a:rPr lang="pt-PT" dirty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b="1" dirty="0" smtClean="0">
              <a:solidFill>
                <a:srgbClr val="FF6600"/>
              </a:solidFill>
            </a:endParaRPr>
          </a:p>
          <a:p>
            <a:endParaRPr lang="pt-PT" b="1" dirty="0">
              <a:solidFill>
                <a:srgbClr val="FF6600"/>
              </a:solidFill>
            </a:endParaRPr>
          </a:p>
          <a:p>
            <a:pPr algn="ctr"/>
            <a:r>
              <a:rPr lang="pt-PT" b="1" dirty="0" smtClean="0">
                <a:solidFill>
                  <a:srgbClr val="FF6600"/>
                </a:solidFill>
              </a:rPr>
              <a:t>Metas </a:t>
            </a:r>
            <a:r>
              <a:rPr lang="pt-PT" b="1" dirty="0">
                <a:solidFill>
                  <a:srgbClr val="FF6600"/>
                </a:solidFill>
              </a:rPr>
              <a:t>de tratamento semelhantes </a:t>
            </a:r>
            <a:r>
              <a:rPr lang="pt-PT" b="1" dirty="0" smtClean="0">
                <a:solidFill>
                  <a:srgbClr val="FF6600"/>
                </a:solidFill>
              </a:rPr>
              <a:t>para populações de </a:t>
            </a:r>
            <a:r>
              <a:rPr lang="pt-PT" b="1" dirty="0">
                <a:solidFill>
                  <a:srgbClr val="FF6600"/>
                </a:solidFill>
              </a:rPr>
              <a:t>hipertensos </a:t>
            </a:r>
            <a:r>
              <a:rPr lang="pt-PT" b="1" dirty="0" smtClean="0">
                <a:solidFill>
                  <a:srgbClr val="FF6600"/>
                </a:solidFill>
              </a:rPr>
              <a:t>exceto em uma </a:t>
            </a:r>
            <a:r>
              <a:rPr lang="pt-PT" b="1" dirty="0">
                <a:solidFill>
                  <a:srgbClr val="FF6600"/>
                </a:solidFill>
              </a:rPr>
              <a:t>subpopulação </a:t>
            </a:r>
            <a:r>
              <a:rPr lang="pt-PT" b="1" dirty="0" smtClean="0">
                <a:solidFill>
                  <a:srgbClr val="FF6600"/>
                </a:solidFill>
              </a:rPr>
              <a:t>especial;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JNC 7 (2003)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>
                <a:solidFill>
                  <a:srgbClr val="FF6600"/>
                </a:solidFill>
              </a:rPr>
              <a:t>JNC 8 (2014)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PT" b="1" dirty="0" smtClean="0"/>
          </a:p>
          <a:p>
            <a:endParaRPr lang="pt-PT" b="1" dirty="0"/>
          </a:p>
          <a:p>
            <a:pPr algn="ctr"/>
            <a:r>
              <a:rPr lang="pt-PT" b="1" dirty="0" smtClean="0"/>
              <a:t>Modificações </a:t>
            </a:r>
            <a:r>
              <a:rPr lang="pt-PT" b="1" dirty="0"/>
              <a:t>de estilo de vida recomendado com base em revisão da literatura e opinião de </a:t>
            </a:r>
            <a:r>
              <a:rPr lang="pt-PT" b="1" dirty="0" smtClean="0"/>
              <a:t>especialistas;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PT" b="1" dirty="0" smtClean="0">
              <a:solidFill>
                <a:srgbClr val="FF6600"/>
              </a:solidFill>
            </a:endParaRPr>
          </a:p>
          <a:p>
            <a:endParaRPr lang="pt-PT" b="1" dirty="0" smtClean="0">
              <a:solidFill>
                <a:srgbClr val="FF6600"/>
              </a:solidFill>
            </a:endParaRPr>
          </a:p>
          <a:p>
            <a:pPr algn="ctr"/>
            <a:r>
              <a:rPr lang="pt-PT" b="1" dirty="0">
                <a:solidFill>
                  <a:srgbClr val="FF6600"/>
                </a:solidFill>
              </a:rPr>
              <a:t>M</a:t>
            </a:r>
            <a:r>
              <a:rPr lang="pt-PT" b="1" dirty="0" smtClean="0">
                <a:solidFill>
                  <a:srgbClr val="FF6600"/>
                </a:solidFill>
              </a:rPr>
              <a:t>odificações </a:t>
            </a:r>
            <a:r>
              <a:rPr lang="pt-PT" b="1" dirty="0">
                <a:solidFill>
                  <a:srgbClr val="FF6600"/>
                </a:solidFill>
              </a:rPr>
              <a:t>de estilo de vida recomendadas </a:t>
            </a:r>
            <a:r>
              <a:rPr lang="pt-PT" b="1" dirty="0" smtClean="0">
                <a:solidFill>
                  <a:srgbClr val="FF6600"/>
                </a:solidFill>
              </a:rPr>
              <a:t>pela aprovação das recomendações </a:t>
            </a:r>
            <a:r>
              <a:rPr lang="pt-PT" b="1" dirty="0">
                <a:solidFill>
                  <a:srgbClr val="FF6600"/>
                </a:solidFill>
              </a:rPr>
              <a:t>baseadas em evidências do Grupo de Trabalho Estilo de </a:t>
            </a:r>
            <a:r>
              <a:rPr lang="pt-PT" b="1" dirty="0" smtClean="0">
                <a:solidFill>
                  <a:srgbClr val="FF6600"/>
                </a:solidFill>
              </a:rPr>
              <a:t>vida (</a:t>
            </a:r>
            <a:r>
              <a:rPr lang="en-US" b="1" dirty="0">
                <a:solidFill>
                  <a:srgbClr val="FF6600"/>
                </a:solidFill>
              </a:rPr>
              <a:t>Lifestyle Work </a:t>
            </a:r>
            <a:r>
              <a:rPr lang="en-US" b="1" dirty="0" smtClean="0">
                <a:solidFill>
                  <a:srgbClr val="FF6600"/>
                </a:solidFill>
              </a:rPr>
              <a:t>Group); </a:t>
            </a:r>
            <a:endParaRPr lang="en-US" b="1" dirty="0">
              <a:solidFill>
                <a:srgbClr val="FF6600"/>
              </a:solidFill>
            </a:endParaRPr>
          </a:p>
          <a:p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JNC 7 (2003)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>
                <a:solidFill>
                  <a:srgbClr val="FF6600"/>
                </a:solidFill>
              </a:rPr>
              <a:t>JNC 8 (2014)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PT" b="1" dirty="0" smtClean="0"/>
              <a:t>Recomendados </a:t>
            </a:r>
            <a:r>
              <a:rPr lang="pt-PT" b="1" dirty="0"/>
              <a:t>5 classes para </a:t>
            </a:r>
            <a:r>
              <a:rPr lang="pt-PT" b="1" dirty="0" smtClean="0"/>
              <a:t>terapia inicial</a:t>
            </a:r>
            <a:r>
              <a:rPr lang="en-US" b="1" dirty="0" smtClean="0">
                <a:sym typeface="Wingdings"/>
              </a:rPr>
              <a:t></a:t>
            </a:r>
            <a:r>
              <a:rPr lang="pt-PT" b="1" dirty="0" smtClean="0"/>
              <a:t> mais recomendado </a:t>
            </a:r>
            <a:r>
              <a:rPr lang="pt-PT" b="1" dirty="0"/>
              <a:t>diuréticos </a:t>
            </a:r>
            <a:r>
              <a:rPr lang="pt-PT" b="1" dirty="0" err="1" smtClean="0"/>
              <a:t>tiazídicos</a:t>
            </a:r>
            <a:r>
              <a:rPr lang="pt-PT" b="1" dirty="0" smtClean="0"/>
              <a:t>; </a:t>
            </a:r>
          </a:p>
          <a:p>
            <a:pPr marL="0" indent="0">
              <a:buNone/>
            </a:pPr>
            <a:endParaRPr lang="pt-PT" b="1" dirty="0" smtClean="0"/>
          </a:p>
          <a:p>
            <a:r>
              <a:rPr lang="pt-PT" b="1" dirty="0" smtClean="0"/>
              <a:t>Especificada classes particulares para </a:t>
            </a:r>
            <a:r>
              <a:rPr lang="pt-PT" b="1" dirty="0"/>
              <a:t>pacientes com </a:t>
            </a:r>
            <a:r>
              <a:rPr lang="pt-PT" b="1" dirty="0" smtClean="0"/>
              <a:t>DM, DRC, ICC, IAM e AVE e alto risco de DCV;</a:t>
            </a:r>
            <a:r>
              <a:rPr lang="pt-PT" dirty="0"/>
              <a:t/>
            </a:r>
            <a:br>
              <a:rPr lang="pt-PT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PT" b="1" dirty="0">
                <a:solidFill>
                  <a:srgbClr val="FF6600"/>
                </a:solidFill>
              </a:rPr>
              <a:t>S</a:t>
            </a:r>
            <a:r>
              <a:rPr lang="pt-PT" b="1" dirty="0" smtClean="0">
                <a:solidFill>
                  <a:srgbClr val="FF6600"/>
                </a:solidFill>
              </a:rPr>
              <a:t>eleção </a:t>
            </a:r>
            <a:r>
              <a:rPr lang="pt-PT" b="1" dirty="0">
                <a:solidFill>
                  <a:srgbClr val="FF6600"/>
                </a:solidFill>
              </a:rPr>
              <a:t>recomendada entre 4 classes específicas de </a:t>
            </a:r>
            <a:r>
              <a:rPr lang="pt-PT" b="1" dirty="0" smtClean="0">
                <a:solidFill>
                  <a:srgbClr val="FF6600"/>
                </a:solidFill>
              </a:rPr>
              <a:t>medicamento (IECA, BRA, BCC </a:t>
            </a:r>
            <a:r>
              <a:rPr lang="pt-PT" b="1" dirty="0">
                <a:solidFill>
                  <a:srgbClr val="FF6600"/>
                </a:solidFill>
              </a:rPr>
              <a:t>ou diuréticos</a:t>
            </a:r>
            <a:r>
              <a:rPr lang="pt-PT" b="1" dirty="0" smtClean="0">
                <a:solidFill>
                  <a:srgbClr val="FF6600"/>
                </a:solidFill>
              </a:rPr>
              <a:t>); </a:t>
            </a:r>
          </a:p>
          <a:p>
            <a:pPr marL="0" indent="0">
              <a:buNone/>
            </a:pPr>
            <a:endParaRPr lang="pt-PT" b="1" dirty="0" smtClean="0">
              <a:solidFill>
                <a:srgbClr val="FF6600"/>
              </a:solidFill>
            </a:endParaRPr>
          </a:p>
          <a:p>
            <a:r>
              <a:rPr lang="pt-PT" b="1" dirty="0">
                <a:solidFill>
                  <a:srgbClr val="FF6600"/>
                </a:solidFill>
              </a:rPr>
              <a:t>R</a:t>
            </a:r>
            <a:r>
              <a:rPr lang="pt-PT" b="1" dirty="0" smtClean="0">
                <a:solidFill>
                  <a:srgbClr val="FF6600"/>
                </a:solidFill>
              </a:rPr>
              <a:t>ecomenda-se </a:t>
            </a:r>
            <a:r>
              <a:rPr lang="pt-PT" b="1" dirty="0">
                <a:solidFill>
                  <a:srgbClr val="FF6600"/>
                </a:solidFill>
              </a:rPr>
              <a:t>classes de medicamentos específicos com base </a:t>
            </a:r>
            <a:r>
              <a:rPr lang="pt-PT" b="1" dirty="0" smtClean="0">
                <a:solidFill>
                  <a:srgbClr val="FF6600"/>
                </a:solidFill>
              </a:rPr>
              <a:t>na etnia, DRC e diabéticos;</a:t>
            </a:r>
            <a:r>
              <a:rPr lang="pt-PT" dirty="0">
                <a:solidFill>
                  <a:srgbClr val="FF6600"/>
                </a:solidFill>
              </a:rPr>
              <a:t/>
            </a:r>
            <a:br>
              <a:rPr lang="pt-PT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3295</TotalTime>
  <Words>839</Words>
  <Application>Microsoft Office PowerPoint</Application>
  <PresentationFormat>Apresentação na tela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Civic</vt:lpstr>
      <vt:lpstr>Orientação Baseada em Evidências para a Gestão da Hipertensão Arterial em Adultos </vt:lpstr>
      <vt:lpstr>Apresentação do PowerPoint</vt:lpstr>
      <vt:lpstr>HIPERTENSÃO</vt:lpstr>
      <vt:lpstr>Sobre o JNC 8</vt:lpstr>
      <vt:lpstr>Sobre o JNC 8</vt:lpstr>
      <vt:lpstr>O que guiou essa pesquisa?</vt:lpstr>
      <vt:lpstr>JNC 7 (2003) vs JNC 8 (2014)</vt:lpstr>
      <vt:lpstr>JNC 7 (2003) vs JNC 8 (2014)</vt:lpstr>
      <vt:lpstr>JNC 7 (2003) vs JNC 8 (2014)</vt:lpstr>
      <vt:lpstr>Recomendações</vt:lpstr>
      <vt:lpstr>Recomendação 1:</vt:lpstr>
      <vt:lpstr>Recomendação 2</vt:lpstr>
      <vt:lpstr>Recomendação 3</vt:lpstr>
      <vt:lpstr>Recomendação 4</vt:lpstr>
      <vt:lpstr>Recomendação 5</vt:lpstr>
      <vt:lpstr>Recomendação 6</vt:lpstr>
      <vt:lpstr>Recomendação 7</vt:lpstr>
      <vt:lpstr>Recomendação 8</vt:lpstr>
      <vt:lpstr>Recomendação 9</vt:lpstr>
      <vt:lpstr>Apresentação do PowerPoint</vt:lpstr>
      <vt:lpstr>Apresentação do PowerPoint</vt:lpstr>
      <vt:lpstr>RESUMINDO</vt:lpstr>
      <vt:lpstr>Apresentação do PowerPoint</vt:lpstr>
      <vt:lpstr>Apresentação do PowerPoint</vt:lpstr>
      <vt:lpstr> REFERÊNCIA BIBLIOGRÁFICA</vt:lpstr>
      <vt:lpstr>Obrigada…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Orientação Baseada em Evidências para a Gestão da Hipertensão Arterial em Adultos </dc:title>
  <dc:creator>Jamile Cristine</dc:creator>
  <cp:lastModifiedBy>user</cp:lastModifiedBy>
  <cp:revision>44</cp:revision>
  <dcterms:created xsi:type="dcterms:W3CDTF">2016-04-19T00:14:01Z</dcterms:created>
  <dcterms:modified xsi:type="dcterms:W3CDTF">2016-05-05T20:18:15Z</dcterms:modified>
</cp:coreProperties>
</file>