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pt-B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CB3B07B-94E4-4819-A449-8914EC3DE81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00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28DA2C-6C1A-4D8A-8D88-7A045AD6514C}" type="slidenum">
              <a:rPr lang="pt-BR"/>
              <a:pPr/>
              <a:t>1</a:t>
            </a:fld>
            <a:endParaRPr lang="pt-BR"/>
          </a:p>
        </p:txBody>
      </p:sp>
      <p:sp>
        <p:nvSpPr>
          <p:cNvPr id="7680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0171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FFBBB6-5B2C-4162-BEB0-AF7736CB49C5}" type="slidenum">
              <a:rPr lang="pt-BR"/>
              <a:pPr/>
              <a:t>10</a:t>
            </a:fld>
            <a:endParaRPr lang="pt-BR"/>
          </a:p>
        </p:txBody>
      </p:sp>
      <p:sp>
        <p:nvSpPr>
          <p:cNvPr id="8601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601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70457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BD4AB-E8BB-4CCC-BBBB-7CC763845FC1}" type="slidenum">
              <a:rPr lang="pt-BR"/>
              <a:pPr/>
              <a:t>11</a:t>
            </a:fld>
            <a:endParaRPr lang="pt-BR"/>
          </a:p>
        </p:txBody>
      </p:sp>
      <p:sp>
        <p:nvSpPr>
          <p:cNvPr id="8704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704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866139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5CD0D4-D98C-4636-A8A9-EE276D02E352}" type="slidenum">
              <a:rPr lang="pt-BR"/>
              <a:pPr/>
              <a:t>12</a:t>
            </a:fld>
            <a:endParaRPr lang="pt-BR"/>
          </a:p>
        </p:txBody>
      </p:sp>
      <p:sp>
        <p:nvSpPr>
          <p:cNvPr id="8806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806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36203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1652B1-AC4F-4714-B59A-84216D40A23F}" type="slidenum">
              <a:rPr lang="pt-BR"/>
              <a:pPr/>
              <a:t>13</a:t>
            </a:fld>
            <a:endParaRPr lang="pt-BR"/>
          </a:p>
        </p:txBody>
      </p:sp>
      <p:sp>
        <p:nvSpPr>
          <p:cNvPr id="8908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909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86463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688D3C-9C13-4058-BF46-C3AB92A76DE5}" type="slidenum">
              <a:rPr lang="pt-BR"/>
              <a:pPr/>
              <a:t>14</a:t>
            </a:fld>
            <a:endParaRPr lang="pt-BR"/>
          </a:p>
        </p:txBody>
      </p:sp>
      <p:sp>
        <p:nvSpPr>
          <p:cNvPr id="9011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011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227919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05B24-0B62-4869-86B5-DE24ECC17A0E}" type="slidenum">
              <a:rPr lang="pt-BR"/>
              <a:pPr/>
              <a:t>15</a:t>
            </a:fld>
            <a:endParaRPr lang="pt-BR"/>
          </a:p>
        </p:txBody>
      </p:sp>
      <p:sp>
        <p:nvSpPr>
          <p:cNvPr id="9113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113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32571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31ACA-3C1E-4D8F-B393-87CCB72029BE}" type="slidenum">
              <a:rPr lang="pt-BR"/>
              <a:pPr/>
              <a:t>16</a:t>
            </a:fld>
            <a:endParaRPr lang="pt-BR"/>
          </a:p>
        </p:txBody>
      </p:sp>
      <p:sp>
        <p:nvSpPr>
          <p:cNvPr id="9216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216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65172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9DD56-6060-414D-B58C-9D083B21C21F}" type="slidenum">
              <a:rPr lang="pt-BR"/>
              <a:pPr/>
              <a:t>17</a:t>
            </a:fld>
            <a:endParaRPr lang="pt-BR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</a:pPr>
            <a:fld id="{2522CD9C-384C-44FB-8E03-1C0372A55AF2}" type="slidenum"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ct val="100000"/>
                </a:lnSpc>
              </a:pPr>
              <a:t>17</a:t>
            </a:fld>
            <a:endParaRPr lang="pt-B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8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FC18F1-DCCF-4388-A9B0-423A06F3572E}" type="slidenum">
              <a:rPr lang="pt-BR"/>
              <a:pPr/>
              <a:t>18</a:t>
            </a:fld>
            <a:endParaRPr lang="pt-BR"/>
          </a:p>
        </p:txBody>
      </p:sp>
      <p:sp>
        <p:nvSpPr>
          <p:cNvPr id="9420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421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091660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95763-E7FE-455E-B6AA-4777C774189B}" type="slidenum">
              <a:rPr lang="pt-BR"/>
              <a:pPr/>
              <a:t>19</a:t>
            </a:fld>
            <a:endParaRPr lang="pt-BR"/>
          </a:p>
        </p:txBody>
      </p:sp>
      <p:sp>
        <p:nvSpPr>
          <p:cNvPr id="9523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523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19855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8A79C1-24E7-45E4-B3B1-B8C044F86CF0}" type="slidenum">
              <a:rPr lang="pt-BR"/>
              <a:pPr/>
              <a:t>2</a:t>
            </a:fld>
            <a:endParaRPr lang="pt-BR"/>
          </a:p>
        </p:txBody>
      </p:sp>
      <p:sp>
        <p:nvSpPr>
          <p:cNvPr id="7782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421213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6B37C-78E3-43F1-BC9E-7D4859F1DBE5}" type="slidenum">
              <a:rPr lang="pt-BR"/>
              <a:pPr/>
              <a:t>20</a:t>
            </a:fld>
            <a:endParaRPr lang="pt-BR"/>
          </a:p>
        </p:txBody>
      </p:sp>
      <p:sp>
        <p:nvSpPr>
          <p:cNvPr id="9625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625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789841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C6A3C2-3D86-43C9-87FD-F7BEA605736A}" type="slidenum">
              <a:rPr lang="pt-BR"/>
              <a:pPr/>
              <a:t>21</a:t>
            </a:fld>
            <a:endParaRPr lang="pt-BR"/>
          </a:p>
        </p:txBody>
      </p:sp>
      <p:sp>
        <p:nvSpPr>
          <p:cNvPr id="9728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728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836772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5555D-9CF1-4630-9577-320059918473}" type="slidenum">
              <a:rPr lang="pt-BR"/>
              <a:pPr/>
              <a:t>22</a:t>
            </a:fld>
            <a:endParaRPr lang="pt-BR"/>
          </a:p>
        </p:txBody>
      </p:sp>
      <p:sp>
        <p:nvSpPr>
          <p:cNvPr id="9830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830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407503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A761AC-AC86-40F0-9217-0EA10E7DEFE0}" type="slidenum">
              <a:rPr lang="pt-BR"/>
              <a:pPr/>
              <a:t>23</a:t>
            </a:fld>
            <a:endParaRPr lang="pt-BR"/>
          </a:p>
        </p:txBody>
      </p:sp>
      <p:sp>
        <p:nvSpPr>
          <p:cNvPr id="9932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9933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126736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53AE6-7A79-482A-B27C-1D90B8100CE0}" type="slidenum">
              <a:rPr lang="pt-BR"/>
              <a:pPr/>
              <a:t>24</a:t>
            </a:fld>
            <a:endParaRPr lang="pt-BR"/>
          </a:p>
        </p:txBody>
      </p:sp>
      <p:sp>
        <p:nvSpPr>
          <p:cNvPr id="10035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035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822114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60875-48A3-4FA3-B2B6-ECA40EA5B576}" type="slidenum">
              <a:rPr lang="pt-BR"/>
              <a:pPr/>
              <a:t>25</a:t>
            </a:fld>
            <a:endParaRPr lang="pt-BR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45C6DB22-96F8-415C-B67D-DF12CB5D5215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25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14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1CFC84-E51A-43B1-B10C-057A4F33D24A}" type="slidenum">
              <a:rPr lang="pt-BR"/>
              <a:pPr/>
              <a:t>26</a:t>
            </a:fld>
            <a:endParaRPr lang="pt-BR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EEBF2C01-BB16-4C0B-8EC7-426EE69FF643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26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95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67E1A2-B2FA-45C2-8B40-C9043023BFEA}" type="slidenum">
              <a:rPr lang="pt-BR"/>
              <a:pPr/>
              <a:t>27</a:t>
            </a:fld>
            <a:endParaRPr lang="pt-BR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DF904F60-604C-49B1-8328-3781AF9D4E42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27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73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D399AA-E092-4C4A-B855-8926FA0CB1D2}" type="slidenum">
              <a:rPr lang="pt-BR"/>
              <a:pPr/>
              <a:t>28</a:t>
            </a:fld>
            <a:endParaRPr lang="pt-BR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BE487571-8A68-43A6-BE5D-6A12A654C854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28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50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9EFC9-0C9E-4292-8A31-D60BD361435D}" type="slidenum">
              <a:rPr lang="pt-BR"/>
              <a:pPr/>
              <a:t>29</a:t>
            </a:fld>
            <a:endParaRPr lang="pt-BR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B7F78DA9-591B-4AC4-AAAF-1B48566AB612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29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5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6A54C6-0C85-4DA8-BB48-E57E97B93AA3}" type="slidenum">
              <a:rPr lang="pt-BR"/>
              <a:pPr/>
              <a:t>3</a:t>
            </a:fld>
            <a:endParaRPr lang="pt-BR"/>
          </a:p>
        </p:txBody>
      </p:sp>
      <p:sp>
        <p:nvSpPr>
          <p:cNvPr id="7884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453285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C579E9-0146-417F-905B-44C417CD1BEA}" type="slidenum">
              <a:rPr lang="pt-BR"/>
              <a:pPr/>
              <a:t>30</a:t>
            </a:fld>
            <a:endParaRPr lang="pt-BR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F318C73D-7697-471C-9C79-B60A50904222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30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0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B3550C-0A70-439E-B7C1-8BA279C06A03}" type="slidenum">
              <a:rPr lang="pt-BR"/>
              <a:pPr/>
              <a:t>31</a:t>
            </a:fld>
            <a:endParaRPr lang="pt-B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3E5748B2-B889-45DD-B415-1B742455AE17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31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18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2741D1-25ED-4E3E-9372-AA24F13DC255}" type="slidenum">
              <a:rPr lang="pt-BR"/>
              <a:pPr/>
              <a:t>32</a:t>
            </a:fld>
            <a:endParaRPr lang="pt-BR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9318EF44-F734-4AC4-810F-ED00C5CAD1CE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32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18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015158-DD40-44B8-82EC-952373FB6A56}" type="slidenum">
              <a:rPr lang="pt-BR"/>
              <a:pPr/>
              <a:t>33</a:t>
            </a:fld>
            <a:endParaRPr lang="pt-BR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4275A6A9-DE0F-4B22-BDCB-D6955040C408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33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6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BDF50F-78DC-4E02-95E4-36F59A57089C}" type="slidenum">
              <a:rPr lang="pt-BR"/>
              <a:pPr/>
              <a:t>34</a:t>
            </a:fld>
            <a:endParaRPr lang="pt-BR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AFF09AF9-2354-4B3E-AB3D-33C45CDE788D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34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31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B577B-59E1-4617-88A4-EBE8900BAA56}" type="slidenum">
              <a:rPr lang="pt-BR"/>
              <a:pPr/>
              <a:t>35</a:t>
            </a:fld>
            <a:endParaRPr lang="pt-BR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FEF9515C-B654-4626-B00D-F60DB6AB27BF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35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619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13FDFA-BA81-48D7-B526-BC0348A07EC2}" type="slidenum">
              <a:rPr lang="pt-BR"/>
              <a:pPr/>
              <a:t>36</a:t>
            </a:fld>
            <a:endParaRPr lang="pt-BR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C0E93113-214E-4B54-92BD-DC2CFAA3300E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36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155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A07A3-06F7-4D2C-960F-D6FFD3AE3952}" type="slidenum">
              <a:rPr lang="pt-BR"/>
              <a:pPr/>
              <a:t>37</a:t>
            </a:fld>
            <a:endParaRPr lang="pt-BR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A7F65CA7-1C38-44E6-837D-78CC1734E3CB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37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01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67FD30-52BE-4B86-B5DD-41126968D49B}" type="slidenum">
              <a:rPr lang="pt-BR"/>
              <a:pPr/>
              <a:t>38</a:t>
            </a:fld>
            <a:endParaRPr lang="pt-BR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7B448D36-2F48-4C5A-BBD0-D1A95D26D02B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38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90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068CA3-D851-4C5B-8F5A-DBC205581967}" type="slidenum">
              <a:rPr lang="pt-BR"/>
              <a:pPr/>
              <a:t>39</a:t>
            </a:fld>
            <a:endParaRPr lang="pt-BR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343FB6FF-0E57-45DD-8474-22B05D5479E6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39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2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C4CD8-9877-46AC-94CA-742844590DAD}" type="slidenum">
              <a:rPr lang="pt-BR"/>
              <a:pPr/>
              <a:t>4</a:t>
            </a:fld>
            <a:endParaRPr lang="pt-BR"/>
          </a:p>
        </p:txBody>
      </p:sp>
      <p:sp>
        <p:nvSpPr>
          <p:cNvPr id="7987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923128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97D85A-8DE9-4F2F-AAB6-90E23D6EA9B8}" type="slidenum">
              <a:rPr lang="pt-BR"/>
              <a:pPr/>
              <a:t>40</a:t>
            </a:fld>
            <a:endParaRPr lang="pt-BR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E1EC9744-0574-4CEC-A52E-574DE77153E5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40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98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B73AB-ED24-4476-9218-9A04DB0600B8}" type="slidenum">
              <a:rPr lang="pt-BR"/>
              <a:pPr/>
              <a:t>41</a:t>
            </a:fld>
            <a:endParaRPr lang="pt-BR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90B754B5-11BB-48B3-A393-A9464730F2E8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41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1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6A9879-EA51-45CA-ACA5-FD34D21C4981}" type="slidenum">
              <a:rPr lang="pt-BR"/>
              <a:pPr/>
              <a:t>42</a:t>
            </a:fld>
            <a:endParaRPr lang="pt-BR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48F4B05C-9057-4247-B82A-8BD517D6268A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42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567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24FF06-D028-4068-9C55-47DC821A65E1}" type="slidenum">
              <a:rPr lang="pt-BR"/>
              <a:pPr/>
              <a:t>43</a:t>
            </a:fld>
            <a:endParaRPr lang="pt-BR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C9B1C3BE-492D-40B3-8869-70E140219FD5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43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126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CEEFE4-7199-48C2-BDFA-E67D12FDFF9C}" type="slidenum">
              <a:rPr lang="pt-BR"/>
              <a:pPr/>
              <a:t>44</a:t>
            </a:fld>
            <a:endParaRPr lang="pt-BR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B9223046-DA0A-4CC9-9428-AED8C6E2D4FD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44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1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C44509-4C07-4FE8-8C96-B283C132C743}" type="slidenum">
              <a:rPr lang="pt-BR"/>
              <a:pPr/>
              <a:t>45</a:t>
            </a:fld>
            <a:endParaRPr lang="pt-BR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B16BDA78-23DE-41B6-A8A7-53DFFB8840E1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45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839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73C8D5-4A06-424A-850D-6DEA1F18BBD0}" type="slidenum">
              <a:rPr lang="pt-BR"/>
              <a:pPr/>
              <a:t>46</a:t>
            </a:fld>
            <a:endParaRPr lang="pt-BR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F1307858-574E-4F6A-B11C-2C09E6C9E237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46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23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4230E-F694-4292-A11F-6CE09F768541}" type="slidenum">
              <a:rPr lang="pt-BR"/>
              <a:pPr/>
              <a:t>47</a:t>
            </a:fld>
            <a:endParaRPr lang="pt-BR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49CBCCFB-0CB7-43B7-8EB1-E0B6C2DC41E9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47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67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D0573D-87AB-4ED4-8951-C9D984ECB8D3}" type="slidenum">
              <a:rPr lang="pt-BR"/>
              <a:pPr/>
              <a:t>48</a:t>
            </a:fld>
            <a:endParaRPr lang="pt-BR"/>
          </a:p>
        </p:txBody>
      </p:sp>
      <p:sp>
        <p:nvSpPr>
          <p:cNvPr id="12492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493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0536855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829006-0F66-49FF-9EA2-8503268B23AE}" type="slidenum">
              <a:rPr lang="pt-BR"/>
              <a:pPr/>
              <a:t>49</a:t>
            </a:fld>
            <a:endParaRPr lang="pt-BR"/>
          </a:p>
        </p:txBody>
      </p:sp>
      <p:sp>
        <p:nvSpPr>
          <p:cNvPr id="12595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595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99625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6E42C-E7E0-425D-A5AA-20573935D63B}" type="slidenum">
              <a:rPr lang="pt-BR"/>
              <a:pPr/>
              <a:t>5</a:t>
            </a:fld>
            <a:endParaRPr lang="pt-BR"/>
          </a:p>
        </p:txBody>
      </p:sp>
      <p:sp>
        <p:nvSpPr>
          <p:cNvPr id="8089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534643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782B40-C2FE-4B57-A380-D8CC6BD5F7BF}" type="slidenum">
              <a:rPr lang="pt-BR"/>
              <a:pPr/>
              <a:t>50</a:t>
            </a:fld>
            <a:endParaRPr lang="pt-BR"/>
          </a:p>
        </p:txBody>
      </p:sp>
      <p:sp>
        <p:nvSpPr>
          <p:cNvPr id="12697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697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0851689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21F96-07FC-4CFB-9298-998CA64B5FB2}" type="slidenum">
              <a:rPr lang="pt-BR"/>
              <a:pPr/>
              <a:t>51</a:t>
            </a:fld>
            <a:endParaRPr lang="pt-BR"/>
          </a:p>
        </p:txBody>
      </p:sp>
      <p:sp>
        <p:nvSpPr>
          <p:cNvPr id="12800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800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5006047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5A4771-3CE1-4D76-B800-8179CB93A59A}" type="slidenum">
              <a:rPr lang="pt-BR"/>
              <a:pPr/>
              <a:t>52</a:t>
            </a:fld>
            <a:endParaRPr lang="pt-BR"/>
          </a:p>
        </p:txBody>
      </p:sp>
      <p:sp>
        <p:nvSpPr>
          <p:cNvPr id="12902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2902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4639898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9BB87B-13EF-4013-8D83-39646FB48F76}" type="slidenum">
              <a:rPr lang="pt-BR"/>
              <a:pPr/>
              <a:t>53</a:t>
            </a:fld>
            <a:endParaRPr lang="pt-BR"/>
          </a:p>
        </p:txBody>
      </p:sp>
      <p:sp>
        <p:nvSpPr>
          <p:cNvPr id="13004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005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4213820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9CFE78-6ED6-4F0A-A895-B9FE4C228B5D}" type="slidenum">
              <a:rPr lang="pt-BR"/>
              <a:pPr/>
              <a:t>54</a:t>
            </a:fld>
            <a:endParaRPr lang="pt-BR"/>
          </a:p>
        </p:txBody>
      </p:sp>
      <p:sp>
        <p:nvSpPr>
          <p:cNvPr id="13107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107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4051732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19DDA7-533F-4784-83AC-D4671CA9A842}" type="slidenum">
              <a:rPr lang="pt-BR"/>
              <a:pPr/>
              <a:t>55</a:t>
            </a:fld>
            <a:endParaRPr lang="pt-BR"/>
          </a:p>
        </p:txBody>
      </p:sp>
      <p:sp>
        <p:nvSpPr>
          <p:cNvPr id="13209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209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1814425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27570E-1D20-4CE8-BD6C-24A7703C453C}" type="slidenum">
              <a:rPr lang="pt-BR"/>
              <a:pPr/>
              <a:t>56</a:t>
            </a:fld>
            <a:endParaRPr lang="pt-BR"/>
          </a:p>
        </p:txBody>
      </p:sp>
      <p:sp>
        <p:nvSpPr>
          <p:cNvPr id="13312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312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168765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7925F8-42D4-4318-8859-633911DC94F9}" type="slidenum">
              <a:rPr lang="pt-BR"/>
              <a:pPr/>
              <a:t>57</a:t>
            </a:fld>
            <a:endParaRPr lang="pt-BR"/>
          </a:p>
        </p:txBody>
      </p:sp>
      <p:sp>
        <p:nvSpPr>
          <p:cNvPr id="13414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414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5589103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5A6EB-0114-484D-B9CE-CB477B8D2514}" type="slidenum">
              <a:rPr lang="pt-BR"/>
              <a:pPr/>
              <a:t>58</a:t>
            </a:fld>
            <a:endParaRPr lang="pt-BR"/>
          </a:p>
        </p:txBody>
      </p:sp>
      <p:sp>
        <p:nvSpPr>
          <p:cNvPr id="13516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517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6121352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0B11C-3AD2-4376-92C4-1151C8B5F5DA}" type="slidenum">
              <a:rPr lang="pt-BR"/>
              <a:pPr/>
              <a:t>59</a:t>
            </a:fld>
            <a:endParaRPr lang="pt-BR"/>
          </a:p>
        </p:txBody>
      </p:sp>
      <p:sp>
        <p:nvSpPr>
          <p:cNvPr id="13619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619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427541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612DAB-16B5-4D10-BA09-97E16F44ACE5}" type="slidenum">
              <a:rPr lang="pt-BR"/>
              <a:pPr/>
              <a:t>6</a:t>
            </a:fld>
            <a:endParaRPr lang="pt-BR"/>
          </a:p>
        </p:txBody>
      </p:sp>
      <p:sp>
        <p:nvSpPr>
          <p:cNvPr id="8192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192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084230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248162-13D8-4209-9597-0E56AA6242F4}" type="slidenum">
              <a:rPr lang="pt-BR"/>
              <a:pPr/>
              <a:t>60</a:t>
            </a:fld>
            <a:endParaRPr lang="pt-BR"/>
          </a:p>
        </p:txBody>
      </p:sp>
      <p:sp>
        <p:nvSpPr>
          <p:cNvPr id="13721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721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3218542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D35DE3-F978-4669-BF9E-5E2C289A6264}" type="slidenum">
              <a:rPr lang="pt-BR"/>
              <a:pPr/>
              <a:t>61</a:t>
            </a:fld>
            <a:endParaRPr lang="pt-BR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F519CABE-3C88-4315-841E-2E66882C0166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61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303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3AA09-BE0E-4012-9593-96D66DDDFED6}" type="slidenum">
              <a:rPr lang="pt-BR"/>
              <a:pPr/>
              <a:t>62</a:t>
            </a:fld>
            <a:endParaRPr lang="pt-BR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D0D9A08B-696E-4D0A-AFA2-F1F160A65CE9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62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213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143A9-A7BE-4727-A10A-ACBDBA5DBFD8}" type="slidenum">
              <a:rPr lang="pt-BR"/>
              <a:pPr/>
              <a:t>63</a:t>
            </a:fld>
            <a:endParaRPr lang="pt-BR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52BCF0F7-94B8-4BD0-BB22-401A940EFD0F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63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689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D55BD-9E44-4FA2-832F-98EF6BB9CB4D}" type="slidenum">
              <a:rPr lang="pt-BR"/>
              <a:pPr/>
              <a:t>64</a:t>
            </a:fld>
            <a:endParaRPr lang="pt-BR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AD2A975B-A4B5-4B22-B569-B80325E2B9F5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64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381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2760A-BF13-4003-B052-71EB65BBE0B4}" type="slidenum">
              <a:rPr lang="pt-BR"/>
              <a:pPr/>
              <a:t>65</a:t>
            </a:fld>
            <a:endParaRPr lang="pt-BR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fld id="{7851284D-4E0B-4DAD-AC08-B6156201D762}" type="slidenum">
              <a:rPr lang="pt-BR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65</a:t>
            </a:fld>
            <a:endParaRPr lang="pt-BR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48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C05C2-BF21-433E-B20D-5C2D01ACB69C}" type="slidenum">
              <a:rPr lang="pt-BR"/>
              <a:pPr/>
              <a:t>66</a:t>
            </a:fld>
            <a:endParaRPr lang="pt-BR"/>
          </a:p>
        </p:txBody>
      </p:sp>
      <p:sp>
        <p:nvSpPr>
          <p:cNvPr id="14336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336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8361778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5B6B23-D83F-408A-80C7-E832D689B4E0}" type="slidenum">
              <a:rPr lang="pt-BR"/>
              <a:pPr/>
              <a:t>67</a:t>
            </a:fld>
            <a:endParaRPr lang="pt-BR"/>
          </a:p>
        </p:txBody>
      </p:sp>
      <p:sp>
        <p:nvSpPr>
          <p:cNvPr id="14438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438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1196025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16766-B6EB-46C4-A8B6-E9D49C497909}" type="slidenum">
              <a:rPr lang="pt-BR"/>
              <a:pPr/>
              <a:t>68</a:t>
            </a:fld>
            <a:endParaRPr lang="pt-BR"/>
          </a:p>
        </p:txBody>
      </p:sp>
      <p:sp>
        <p:nvSpPr>
          <p:cNvPr id="14540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541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9685151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6D8BCC-6AFA-45A5-B785-9E1CBB65C2E5}" type="slidenum">
              <a:rPr lang="pt-BR"/>
              <a:pPr/>
              <a:t>69</a:t>
            </a:fld>
            <a:endParaRPr lang="pt-BR"/>
          </a:p>
        </p:txBody>
      </p:sp>
      <p:sp>
        <p:nvSpPr>
          <p:cNvPr id="14643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643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4862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00BEBB-B43F-4E53-82E6-DC998DBA82C1}" type="slidenum">
              <a:rPr lang="pt-BR"/>
              <a:pPr/>
              <a:t>7</a:t>
            </a:fld>
            <a:endParaRPr lang="pt-BR"/>
          </a:p>
        </p:txBody>
      </p:sp>
      <p:sp>
        <p:nvSpPr>
          <p:cNvPr id="8294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2946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41800270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BDF84C-F49E-42DE-A24A-7F853AC74D96}" type="slidenum">
              <a:rPr lang="pt-BR"/>
              <a:pPr/>
              <a:t>70</a:t>
            </a:fld>
            <a:endParaRPr lang="pt-BR"/>
          </a:p>
        </p:txBody>
      </p:sp>
      <p:sp>
        <p:nvSpPr>
          <p:cNvPr id="14745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7458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7432334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AD999E-51FE-41E2-BA40-6061F0D93BED}" type="slidenum">
              <a:rPr lang="pt-BR"/>
              <a:pPr/>
              <a:t>71</a:t>
            </a:fld>
            <a:endParaRPr lang="pt-BR"/>
          </a:p>
        </p:txBody>
      </p:sp>
      <p:sp>
        <p:nvSpPr>
          <p:cNvPr id="148481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148482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42112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6D26CC-FC29-4EB8-93E0-182B07792168}" type="slidenum">
              <a:rPr lang="pt-BR"/>
              <a:pPr/>
              <a:t>8</a:t>
            </a:fld>
            <a:endParaRPr lang="pt-BR"/>
          </a:p>
        </p:txBody>
      </p:sp>
      <p:sp>
        <p:nvSpPr>
          <p:cNvPr id="8396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397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656699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6E937-22AE-4497-970E-DA64BEA413DC}" type="slidenum">
              <a:rPr lang="pt-BR"/>
              <a:pPr/>
              <a:t>9</a:t>
            </a:fld>
            <a:endParaRPr lang="pt-BR"/>
          </a:p>
        </p:txBody>
      </p:sp>
      <p:sp>
        <p:nvSpPr>
          <p:cNvPr id="8499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pt-BR" sz="2000">
              <a:ea typeface="SimSun" panose="02010600030101010101" pitchFamily="2" charset="-122"/>
            </a:endParaRPr>
          </a:p>
        </p:txBody>
      </p:sp>
      <p:sp>
        <p:nvSpPr>
          <p:cNvPr id="84994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95463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AD6FD-EC2C-4A72-9B2A-18F912361C5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3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531DA-C028-45DE-95C1-D69F80E6898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4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7FAAD-F072-483B-95F9-CD15C37377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81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2BE962ED-B1A1-4460-8CD0-F1A5D056918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01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A7267-5508-438B-8DF6-91780628ABD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1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49322-B596-46FE-8990-772D333BEF9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3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8D99F-F9B5-4080-93B1-E600E396862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77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82B2-5CEF-45E9-8ECC-C17A1203EE0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9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5A4B2-58D2-453B-AE83-980EDF76B05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1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9DF9A-1CFF-4092-8CE8-B54351029DB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41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AF7C-876E-4614-9796-9CB47962400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26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AC0BB-5194-48C6-9AD4-21406FE6EB8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61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8D6F0-A0E7-46B0-86AB-BDDEFE6501C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95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2C3AF-CC9B-4364-AA90-EC612840A5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94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3F6ED-0E86-4922-90BE-B156642CA8D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65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46B86-79A9-4550-9B24-2977E709AFF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35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0556-EC43-413C-B81D-86970762D93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6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D41B1-49D6-46A6-B6C7-384A139A5D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3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765D-FC26-484B-BEB0-B78103A069F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0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DCA38-8643-4FDB-84B9-59C66B7E1D6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9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B18A-B778-46F4-938B-BF12DADB875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7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E3420-C852-4913-96B7-EFE80252A3C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8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4C79F-6CA4-479C-B4CF-38FA1BA5AE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9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2048-4525-4AEC-962E-EFA8339B3215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14AA-1249-41F2-AAC1-0331D84ACBF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0997-C364-4DA4-A6F6-CE1F79EE1A7C}" type="datetimeFigureOut">
              <a:rPr lang="pt-BR"/>
              <a:pPr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77D8-7027-447E-A82C-EBF10FA11C4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27200" y="4140200"/>
            <a:ext cx="571182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pt-BR" sz="140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pt-BR" sz="2200" b="1">
                <a:solidFill>
                  <a:srgbClr val="FF0000"/>
                </a:solidFill>
                <a:latin typeface="Source Sans Pro" charset="0"/>
              </a:rPr>
              <a:t>Camila</a:t>
            </a:r>
            <a:r>
              <a:rPr lang="pt-BR" sz="2200" b="1">
                <a:solidFill>
                  <a:srgbClr val="FF0000"/>
                </a:solidFill>
                <a:cs typeface="Arial" panose="020B0604020202020204" pitchFamily="34" charset="0"/>
              </a:rPr>
              <a:t> Ferreira Lopes da Silva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pt-BR" sz="2200" b="1">
                <a:solidFill>
                  <a:srgbClr val="FF0000"/>
                </a:solidFill>
                <a:latin typeface="Source Sans Pro" charset="0"/>
              </a:rPr>
              <a:t>Michélle Lemes de Oliveira Lima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16013"/>
            <a:ext cx="52562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463675" y="1052513"/>
            <a:ext cx="619601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Composição neuronal: corpo celular, dendritos (botões sinápticos) e axônios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Sinapses químicas ou elétricas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Transmissão controlada por sinais facilitatórios (abre) ou inibitórios (fecha)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Liberação de neurotransmissores que agem no neurônio seguinte : + ou -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27233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71945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7557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16013" y="1052513"/>
            <a:ext cx="69850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Membrana pré-sináptica: canais de cálcio -&gt; abertura -&gt; influxo de cálcio -&gt; liberação do neurotransmissor (cálcio-dependente)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Terminal pré-sináptico: vesículas transmissoras(neurot.) e mitocôndrias (ATP)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PA no terminal -&gt; despolarização -&gt; liberação de neurotransmissor -&gt; alterações da permeabilidade da membrana pós-sináptica -&gt; + ou –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Membrana pós-sináptica: receptores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StarSymbol" charset="0"/>
              <a:buAutoNum type="alphaLcParenR"/>
            </a:pPr>
            <a:r>
              <a:rPr lang="pt-BR" sz="2400">
                <a:latin typeface="Source Sans Pro" charset="0"/>
              </a:rPr>
              <a:t>Componente de ligação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StarSymbol" charset="0"/>
              <a:buAutoNum type="alphaLcParenR"/>
            </a:pPr>
            <a:r>
              <a:rPr lang="pt-BR" sz="2400">
                <a:latin typeface="Source Sans Pro" charset="0"/>
              </a:rPr>
              <a:t>Componente ionóforo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pt-BR" sz="2400">
                <a:latin typeface="Source Sans Pro" charset="0"/>
              </a:rPr>
              <a:t>Canais iônicos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pt-BR" sz="2400">
                <a:latin typeface="Source Sans Pro" charset="0"/>
              </a:rPr>
              <a:t>-&gt; catiônicos (Na+, Ca2+ e K+): excitação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pt-BR" sz="2400">
                <a:latin typeface="Source Sans Pro" charset="0"/>
              </a:rPr>
              <a:t>-&gt; ânionicos (Cl-): inibição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527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ÁCIDO GAMA-AMINOBUTÍRICO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16013" y="1052513"/>
            <a:ext cx="6985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Neurotransmissor inibitório mais importante, presente em neurônios (cerebrais e ME) e células gliais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Produzido a partir da glutamina, na presença de glutamina descarboxilase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Regula o tônus basal de responsividade neural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7557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900113" y="981075"/>
            <a:ext cx="7272337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Tratos: 1) Via que se origina no estriado e se projeta para o globo pálido lateral; 2) Trato que liga o núcleo olivar inferior do cerebelo ao núcleo vestibular.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Carreadores: GAT-1,2, 3 e BGT-1 (cotransporte de Na+ -&gt; 1 GABA + 2 Na+ + 1 Cl-).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Catabolizado pela GABA transaminase –&gt; ác. succiníco.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b="1">
                <a:solidFill>
                  <a:srgbClr val="B04003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NEUROTRANSMISSORES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119313"/>
            <a:ext cx="3603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7557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827088" y="765175"/>
            <a:ext cx="734377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Funções: interação com GABA-A e GABA-B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GABA-A: pp receptor; formada por subunidades (alfa-1-4, beta 1-4, gama 1-4, delta, épsilon, pi e p1-04) que se combinam para formar receptores.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Ativado pela ligação mínima de 2 moléculas -&gt; abertura de canais de cloro -&gt; influxo de cloro -&gt; hiperpolarização -&gt; inibição das descargas neuronais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042988" y="981075"/>
            <a:ext cx="71278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 b="1">
                <a:latin typeface="Source Sans Pro" charset="0"/>
              </a:rPr>
              <a:t>Drogas que atuam no GABA-A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1042988" y="1557338"/>
          <a:ext cx="3000375" cy="6219827"/>
        </p:xfrm>
        <a:graphic>
          <a:graphicData uri="http://schemas.openxmlformats.org/drawingml/2006/table">
            <a:tbl>
              <a:tblPr/>
              <a:tblGrid>
                <a:gridCol w="3000375"/>
              </a:tblGrid>
              <a:tr h="9159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Bicuculina: anticonvulsivante que reduz a atividade do GABA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Barbitúricos: Sedativos que aumentam a atividade do receptor GABA-A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-&gt; Fenobarbital, tiopental e pentobarbital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2B1E">
                        <a:alpha val="20000"/>
                      </a:srgbClr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Benzodiazepínicos: Ansiolíticos que aumentam a atividade do GABA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-&gt; Diazepam, clonazepam e lorazepam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Neuroesteroides: Sedativos que potenciam a transmissão GABAérgica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-&gt; Estrógeno e progesterona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2B1E">
                        <a:alpha val="20000"/>
                      </a:srgbClr>
                    </a:solidFill>
                  </a:tcPr>
                </a:tc>
              </a:tr>
              <a:tr h="917575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Etanol: Ansiolítico que potencia a atividade do GABA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042988" y="836613"/>
            <a:ext cx="69881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200">
                <a:latin typeface="Source Sans Pro" charset="0"/>
              </a:rPr>
              <a:t>GABA-B : minoritários; localizados principalmente nos dendritos; aumento do efluxo de K+ -&gt; potenciais inibitórios.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200">
                <a:latin typeface="Source Sans Pro" charset="0"/>
              </a:rPr>
              <a:t>O GABAb pode ser GABAbR1a e/ou GABAbR1b.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200">
                <a:latin typeface="Source Sans Pro" charset="0"/>
              </a:rPr>
              <a:t>Esses receptores são abundantes: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Em todas as lâminas corticais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Nas células piramidais do hipocampo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Na lâmina de células granulosas do giro denteado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Nos gânglios basais, incluindo o caudado/putâmen,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Núcleo acumbente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Tubérculo olfatório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r>
              <a:rPr lang="pt-BR" sz="2200">
                <a:latin typeface="Source Sans Pro" charset="0"/>
              </a:rPr>
              <a:t>-&gt; Nas células de Purkinje do cerebelo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71550" y="1123950"/>
            <a:ext cx="72723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2400" b="1">
                <a:latin typeface="Source Sans Pro" charset="0"/>
              </a:rPr>
              <a:t>Mecanismos de controle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pt-BR" sz="2400">
                <a:latin typeface="Source Sans Pro" charset="0"/>
              </a:rPr>
              <a:t>-&gt; Decréscimo gradual de corrente de Cl- quando a + é prolongada -&gt; limita a – GABA-mediada quando sua liberação é excessiva 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pt-BR" sz="2400">
                <a:latin typeface="Source Sans Pro" charset="0"/>
              </a:rPr>
              <a:t>-&gt; GABA-B do córtex é um autorreceptor que se liga a ele, inibindo a liberação de GABA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pt-BR" sz="2400">
                <a:latin typeface="Source Sans Pro" charset="0"/>
              </a:rPr>
              <a:t>-&gt; Modula a liberação de NA, DA, Ach, 5HT, glutamato e asparto (ativação do GABA, - a liberação desses)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463675" y="1066800"/>
            <a:ext cx="6196013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400">
                <a:cs typeface="Arial" panose="020B0604020202020204" pitchFamily="34" charset="0"/>
              </a:rPr>
              <a:t>GLUTAMATO E ASPARTATO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ASPARTATO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1400" dirty="0" smtClean="0">
                <a:cs typeface="Arial" panose="020B0604020202020204" pitchFamily="34" charset="0"/>
              </a:rPr>
              <a:t>- aminoácido </a:t>
            </a:r>
            <a:r>
              <a:rPr lang="pt-BR" sz="1400" dirty="0">
                <a:cs typeface="Arial" panose="020B0604020202020204" pitchFamily="34" charset="0"/>
              </a:rPr>
              <a:t>não essencial, agindo como neurotransmissor excitatório.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400" b="1" dirty="0" smtClean="0">
                <a:cs typeface="Arial" panose="020B0604020202020204" pitchFamily="34" charset="0"/>
              </a:rPr>
              <a:t>- SÍNTESE</a:t>
            </a:r>
            <a:r>
              <a:rPr lang="pt-BR" sz="1400" dirty="0"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959225"/>
            <a:ext cx="67151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ASPARTATO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2000" b="1">
                <a:cs typeface="Arial" panose="020B0604020202020204" pitchFamily="34" charset="0"/>
              </a:rPr>
              <a:t>LOCALIZAÇÃO:</a:t>
            </a:r>
            <a:r>
              <a:rPr lang="pt-BR" sz="2000">
                <a:cs typeface="Arial" panose="020B0604020202020204" pitchFamily="34" charset="0"/>
              </a:rPr>
              <a:t> principalmente na medula espinhal.</a:t>
            </a:r>
          </a:p>
          <a:p>
            <a:pPr algn="just">
              <a:lnSpc>
                <a:spcPct val="115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b="1">
                <a:cs typeface="Arial" panose="020B0604020202020204" pitchFamily="34" charset="0"/>
              </a:rPr>
              <a:t>REGULAÇÃO:</a:t>
            </a:r>
            <a:r>
              <a:rPr lang="pt-BR" sz="2000">
                <a:cs typeface="Arial" panose="020B0604020202020204" pitchFamily="34" charset="0"/>
              </a:rPr>
              <a:t> ao atuar como ligante, abre um canal iônico, e sua inativação é dada pela reabsorção através da membrana pré-sináptica.</a:t>
            </a:r>
          </a:p>
          <a:p>
            <a:pPr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1400" dirty="0" smtClean="0">
                <a:cs typeface="Arial" panose="020B0604020202020204" pitchFamily="34" charset="0"/>
              </a:rPr>
              <a:t>- Aminoácido </a:t>
            </a:r>
            <a:r>
              <a:rPr lang="pt-BR" sz="1400" dirty="0">
                <a:cs typeface="Arial" panose="020B0604020202020204" pitchFamily="34" charset="0"/>
              </a:rPr>
              <a:t>não essencial mais abundante no SNC;</a:t>
            </a:r>
          </a:p>
          <a:p>
            <a:pPr algn="just">
              <a:lnSpc>
                <a:spcPct val="115000"/>
              </a:lnSpc>
            </a:pPr>
            <a:r>
              <a:rPr lang="pt-BR" sz="1400" dirty="0" smtClean="0">
                <a:cs typeface="Arial" panose="020B0604020202020204" pitchFamily="34" charset="0"/>
              </a:rPr>
              <a:t>- Principal </a:t>
            </a:r>
            <a:r>
              <a:rPr lang="pt-BR" sz="1400" dirty="0">
                <a:cs typeface="Arial" panose="020B0604020202020204" pitchFamily="34" charset="0"/>
              </a:rPr>
              <a:t>neurotransmissor excitatório.</a:t>
            </a:r>
          </a:p>
          <a:p>
            <a:pPr algn="just">
              <a:lnSpc>
                <a:spcPct val="115000"/>
              </a:lnSpc>
            </a:pPr>
            <a:endParaRPr lang="pt-BR" sz="1400" dirty="0" smtClean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 smtClean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b="1" dirty="0">
                <a:cs typeface="Arial" panose="020B0604020202020204" pitchFamily="34" charset="0"/>
              </a:rPr>
              <a:t>FUNÇÃO:</a:t>
            </a:r>
            <a:r>
              <a:rPr lang="pt-BR" sz="2000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desempenha papel importante na diagramação dos circuitos neuronais e nos processos de memória e aprendizado.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2000" b="1" dirty="0">
                <a:cs typeface="Arial" panose="020B0604020202020204" pitchFamily="34" charset="0"/>
              </a:rPr>
              <a:t>METABOLISMO:</a:t>
            </a:r>
            <a:r>
              <a:rPr lang="pt-BR" sz="2000" dirty="0">
                <a:cs typeface="Arial" panose="020B0604020202020204" pitchFamily="34" charset="0"/>
              </a:rPr>
              <a:t> é complexo. 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Pode </a:t>
            </a:r>
            <a:r>
              <a:rPr lang="pt-BR" sz="2000" dirty="0">
                <a:cs typeface="Arial" panose="020B0604020202020204" pitchFamily="34" charset="0"/>
              </a:rPr>
              <a:t>servir como fonte de energia</a:t>
            </a:r>
          </a:p>
          <a:p>
            <a:pPr algn="just"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Reserva </a:t>
            </a:r>
            <a:r>
              <a:rPr lang="pt-BR" sz="2000" dirty="0">
                <a:cs typeface="Arial" panose="020B0604020202020204" pitchFamily="34" charset="0"/>
              </a:rPr>
              <a:t>de amônia</a:t>
            </a:r>
          </a:p>
          <a:p>
            <a:pPr algn="just"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Participar </a:t>
            </a:r>
            <a:r>
              <a:rPr lang="pt-BR" sz="2000" dirty="0">
                <a:cs typeface="Arial" panose="020B0604020202020204" pitchFamily="34" charset="0"/>
              </a:rPr>
              <a:t>da síntese proteica por ter plasticidade. </a:t>
            </a:r>
          </a:p>
          <a:p>
            <a:pPr algn="just"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No </a:t>
            </a:r>
            <a:r>
              <a:rPr lang="pt-BR" sz="2000" dirty="0">
                <a:cs typeface="Arial" panose="020B0604020202020204" pitchFamily="34" charset="0"/>
              </a:rPr>
              <a:t>SNC, ele pode agir como neurotransmissor ou servir de precursor para a síntese do GABA.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463675" y="836613"/>
            <a:ext cx="61960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TÓPICOS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neurotransmissor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Fisiologia da neurotransmissão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neurotransmissores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Glutamato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GABA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Aspartato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Histamina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Breve introdução sobre dopamina e serotonina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Caso Clínico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Questões de Residência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354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>
                <a:cs typeface="Arial" panose="020B0604020202020204" pitchFamily="34" charset="0"/>
              </a:rPr>
              <a:t>LOCALIZAÇÃO:</a:t>
            </a:r>
          </a:p>
          <a:p>
            <a:pPr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b="1" dirty="0">
                <a:cs typeface="Arial" panose="020B0604020202020204" pitchFamily="34" charset="0"/>
              </a:rPr>
              <a:t>Via </a:t>
            </a:r>
            <a:r>
              <a:rPr lang="pt-BR" sz="2000" b="1" dirty="0" smtClean="0">
                <a:cs typeface="Arial" panose="020B0604020202020204" pitchFamily="34" charset="0"/>
              </a:rPr>
              <a:t>descendente</a:t>
            </a:r>
            <a:r>
              <a:rPr lang="pt-BR" sz="2000" b="1" dirty="0">
                <a:cs typeface="Arial" panose="020B0604020202020204" pitchFamily="34" charset="0"/>
              </a:rPr>
              <a:t>:</a:t>
            </a:r>
            <a:r>
              <a:rPr lang="pt-BR" sz="2000" dirty="0">
                <a:cs typeface="Arial" panose="020B0604020202020204" pitchFamily="34" charset="0"/>
              </a:rPr>
              <a:t> é a maior parte das vias </a:t>
            </a:r>
            <a:r>
              <a:rPr lang="pt-BR" sz="2000" dirty="0" err="1">
                <a:cs typeface="Arial" panose="020B0604020202020204" pitchFamily="34" charset="0"/>
              </a:rPr>
              <a:t>glutamatérgicas</a:t>
            </a:r>
            <a:r>
              <a:rPr lang="pt-BR" sz="2000" dirty="0">
                <a:cs typeface="Arial" panose="020B0604020202020204" pitchFamily="34" charset="0"/>
              </a:rPr>
              <a:t>. </a:t>
            </a:r>
            <a:r>
              <a:rPr lang="pt-BR" sz="2000" dirty="0" smtClean="0">
                <a:cs typeface="Arial" panose="020B0604020202020204" pitchFamily="34" charset="0"/>
              </a:rPr>
              <a:t>Origina-se </a:t>
            </a:r>
            <a:r>
              <a:rPr lang="pt-BR" sz="2000" dirty="0">
                <a:cs typeface="Arial" panose="020B0604020202020204" pitchFamily="34" charset="0"/>
              </a:rPr>
              <a:t>no </a:t>
            </a:r>
            <a:r>
              <a:rPr lang="pt-BR" sz="2000" dirty="0" err="1">
                <a:cs typeface="Arial" panose="020B0604020202020204" pitchFamily="34" charset="0"/>
              </a:rPr>
              <a:t>neo</a:t>
            </a:r>
            <a:r>
              <a:rPr lang="pt-BR" sz="2000" dirty="0">
                <a:cs typeface="Arial" panose="020B0604020202020204" pitchFamily="34" charset="0"/>
              </a:rPr>
              <a:t> e </a:t>
            </a:r>
            <a:r>
              <a:rPr lang="pt-BR" sz="2000" dirty="0" err="1">
                <a:cs typeface="Arial" panose="020B0604020202020204" pitchFamily="34" charset="0"/>
              </a:rPr>
              <a:t>alocórtex</a:t>
            </a:r>
            <a:r>
              <a:rPr lang="pt-BR" sz="2000" dirty="0">
                <a:cs typeface="Arial" panose="020B0604020202020204" pitchFamily="34" charset="0"/>
              </a:rPr>
              <a:t> e vai para a maioria das regiões  </a:t>
            </a:r>
            <a:r>
              <a:rPr lang="pt-BR" sz="2000" dirty="0" err="1">
                <a:cs typeface="Arial" panose="020B0604020202020204" pitchFamily="34" charset="0"/>
              </a:rPr>
              <a:t>subcorticais</a:t>
            </a:r>
            <a:r>
              <a:rPr lang="pt-BR" sz="2000" dirty="0">
                <a:cs typeface="Arial" panose="020B0604020202020204" pitchFamily="34" charset="0"/>
              </a:rPr>
              <a:t> e para a medula espinhal.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r>
              <a:rPr lang="pt-BR" sz="2000" dirty="0"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b="1" dirty="0">
                <a:cs typeface="Arial" panose="020B0604020202020204" pitchFamily="34" charset="0"/>
              </a:rPr>
              <a:t>Via </a:t>
            </a:r>
            <a:r>
              <a:rPr lang="pt-BR" sz="2000" b="1" dirty="0" smtClean="0">
                <a:cs typeface="Arial" panose="020B0604020202020204" pitchFamily="34" charset="0"/>
              </a:rPr>
              <a:t>ascendente</a:t>
            </a:r>
            <a:r>
              <a:rPr lang="pt-BR" sz="2000" b="1" dirty="0">
                <a:cs typeface="Arial" panose="020B0604020202020204" pitchFamily="34" charset="0"/>
              </a:rPr>
              <a:t>:</a:t>
            </a:r>
            <a:r>
              <a:rPr lang="pt-BR" sz="2000" dirty="0">
                <a:cs typeface="Arial" panose="020B0604020202020204" pitchFamily="34" charset="0"/>
              </a:rPr>
              <a:t> segue da oliva inferior até as células de </a:t>
            </a:r>
            <a:r>
              <a:rPr lang="pt-BR" sz="2000" dirty="0" err="1" smtClean="0">
                <a:cs typeface="Arial" panose="020B0604020202020204" pitchFamily="34" charset="0"/>
              </a:rPr>
              <a:t>Purkinje</a:t>
            </a:r>
            <a:r>
              <a:rPr lang="pt-BR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354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>
                <a:cs typeface="Arial" panose="020B0604020202020204" pitchFamily="34" charset="0"/>
              </a:rPr>
              <a:t>BIOSSÍNTESE:</a:t>
            </a:r>
            <a:r>
              <a:rPr lang="pt-BR" sz="2000" dirty="0">
                <a:cs typeface="Arial" panose="020B0604020202020204" pitchFamily="34" charset="0"/>
              </a:rPr>
              <a:t> o L-glutamato pode ser sintetizado:</a:t>
            </a:r>
          </a:p>
          <a:p>
            <a:pPr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dirty="0">
                <a:cs typeface="Arial" panose="020B0604020202020204" pitchFamily="34" charset="0"/>
              </a:rPr>
              <a:t>em </a:t>
            </a:r>
            <a:r>
              <a:rPr lang="pt-BR" sz="2000" dirty="0" smtClean="0">
                <a:cs typeface="Arial" panose="020B0604020202020204" pitchFamily="34" charset="0"/>
              </a:rPr>
              <a:t>terminais </a:t>
            </a:r>
            <a:r>
              <a:rPr lang="pt-BR" sz="2000" dirty="0">
                <a:cs typeface="Arial" panose="020B0604020202020204" pitchFamily="34" charset="0"/>
              </a:rPr>
              <a:t>nervosos centrais a partir da glicose, via ciclo de </a:t>
            </a:r>
            <a:r>
              <a:rPr lang="pt-BR" sz="2000" dirty="0" err="1">
                <a:cs typeface="Arial" panose="020B0604020202020204" pitchFamily="34" charset="0"/>
              </a:rPr>
              <a:t>krebs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smtClean="0">
                <a:cs typeface="Arial" panose="020B0604020202020204" pitchFamily="34" charset="0"/>
              </a:rPr>
              <a:t>e </a:t>
            </a:r>
            <a:r>
              <a:rPr lang="pt-BR" sz="2000" dirty="0" err="1">
                <a:cs typeface="Arial" panose="020B0604020202020204" pitchFamily="34" charset="0"/>
              </a:rPr>
              <a:t>transaminação</a:t>
            </a:r>
            <a:r>
              <a:rPr lang="pt-BR" sz="2000" dirty="0">
                <a:cs typeface="Arial" panose="020B0604020202020204" pitchFamily="34" charset="0"/>
              </a:rPr>
              <a:t> da alfa-</a:t>
            </a:r>
            <a:r>
              <a:rPr lang="pt-BR" sz="2000" dirty="0" err="1">
                <a:cs typeface="Arial" panose="020B0604020202020204" pitchFamily="34" charset="0"/>
              </a:rPr>
              <a:t>cetoglutarato</a:t>
            </a:r>
            <a:r>
              <a:rPr lang="pt-BR" sz="2000" dirty="0"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r>
              <a:rPr lang="pt-BR" sz="2000" dirty="0"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dirty="0">
                <a:cs typeface="Arial" panose="020B0604020202020204" pitchFamily="34" charset="0"/>
              </a:rPr>
              <a:t>a 	partir da glutamina (produto de síntese das células </a:t>
            </a:r>
            <a:r>
              <a:rPr lang="pt-BR" sz="2000" dirty="0" err="1">
                <a:cs typeface="Arial" panose="020B0604020202020204" pitchFamily="34" charset="0"/>
              </a:rPr>
              <a:t>gliais</a:t>
            </a:r>
            <a:r>
              <a:rPr lang="pt-BR" sz="2000" dirty="0">
                <a:cs typeface="Arial" panose="020B0604020202020204" pitchFamily="34" charset="0"/>
              </a:rPr>
              <a:t>), 	</a:t>
            </a:r>
            <a:r>
              <a:rPr lang="pt-BR" sz="2000" dirty="0" smtClean="0">
                <a:cs typeface="Arial" panose="020B0604020202020204" pitchFamily="34" charset="0"/>
              </a:rPr>
              <a:t>levado aos neurônios e </a:t>
            </a:r>
            <a:r>
              <a:rPr lang="pt-BR" sz="2000" dirty="0">
                <a:cs typeface="Arial" panose="020B0604020202020204" pitchFamily="34" charset="0"/>
              </a:rPr>
              <a:t>convertido pela </a:t>
            </a:r>
            <a:r>
              <a:rPr lang="pt-BR" sz="2000" dirty="0" err="1">
                <a:cs typeface="Arial" panose="020B0604020202020204" pitchFamily="34" charset="0"/>
              </a:rPr>
              <a:t>glutaminase</a:t>
            </a:r>
            <a:r>
              <a:rPr lang="pt-BR" sz="2000" dirty="0">
                <a:cs typeface="Arial" panose="020B0604020202020204" pitchFamily="34" charset="0"/>
              </a:rPr>
              <a:t> em glutamato.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222500"/>
            <a:ext cx="64484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241550"/>
            <a:ext cx="43227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75656" y="2023088"/>
            <a:ext cx="619601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t-BR" sz="1600" dirty="0" smtClean="0">
                <a:cs typeface="Arial" panose="020B0604020202020204" pitchFamily="34" charset="0"/>
              </a:rPr>
              <a:t>carreadores </a:t>
            </a:r>
            <a:r>
              <a:rPr lang="pt-BR" sz="1600" dirty="0">
                <a:cs typeface="Arial" panose="020B0604020202020204" pitchFamily="34" charset="0"/>
              </a:rPr>
              <a:t>de glutamato (GLAST, GLT-1, EACC1</a:t>
            </a:r>
            <a:r>
              <a:rPr lang="pt-BR" sz="1600" dirty="0" smtClean="0"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15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dirty="0" smtClean="0">
                <a:cs typeface="Arial" panose="020B0604020202020204" pitchFamily="34" charset="0"/>
              </a:rPr>
              <a:t>- Nas </a:t>
            </a:r>
            <a:r>
              <a:rPr lang="pt-BR" sz="1600" dirty="0">
                <a:cs typeface="Arial" panose="020B0604020202020204" pitchFamily="34" charset="0"/>
              </a:rPr>
              <a:t>células </a:t>
            </a:r>
            <a:r>
              <a:rPr lang="pt-BR" sz="1600" dirty="0" err="1">
                <a:cs typeface="Arial" panose="020B0604020202020204" pitchFamily="34" charset="0"/>
              </a:rPr>
              <a:t>gliais</a:t>
            </a:r>
            <a:r>
              <a:rPr lang="pt-BR" sz="1600" dirty="0"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cs typeface="Arial" panose="020B0604020202020204" pitchFamily="34" charset="0"/>
              </a:rPr>
              <a:t> </a:t>
            </a:r>
            <a:r>
              <a:rPr lang="pt-BR" sz="1600" dirty="0" smtClean="0">
                <a:cs typeface="Arial" panose="020B0604020202020204" pitchFamily="34" charset="0"/>
              </a:rPr>
              <a:t> Glutamato </a:t>
            </a:r>
            <a:r>
              <a:rPr lang="pt-BR" sz="1600" dirty="0">
                <a:cs typeface="Arial" panose="020B0604020202020204" pitchFamily="34" charset="0"/>
              </a:rPr>
              <a:t>→ glutamina (pela glutamina </a:t>
            </a:r>
            <a:r>
              <a:rPr lang="pt-BR" sz="1600" dirty="0" err="1">
                <a:cs typeface="Arial" panose="020B0604020202020204" pitchFamily="34" charset="0"/>
              </a:rPr>
              <a:t>sintetase</a:t>
            </a:r>
            <a:r>
              <a:rPr lang="pt-BR" sz="1600" dirty="0">
                <a:cs typeface="Arial" panose="020B0604020202020204" pitchFamily="34" charset="0"/>
              </a:rPr>
              <a:t>) → vai para os neurônios para síntese de glutamato.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cs typeface="Arial" panose="020B0604020202020204" pitchFamily="34" charset="0"/>
              </a:rPr>
              <a:t>  Glutamato → glutamina → alfa-</a:t>
            </a:r>
            <a:r>
              <a:rPr lang="pt-BR" sz="1600" dirty="0" err="1">
                <a:cs typeface="Arial" panose="020B0604020202020204" pitchFamily="34" charset="0"/>
              </a:rPr>
              <a:t>cetoglutarato</a:t>
            </a:r>
            <a:r>
              <a:rPr lang="pt-BR" sz="1600" dirty="0">
                <a:cs typeface="Arial" panose="020B0604020202020204" pitchFamily="34" charset="0"/>
              </a:rPr>
              <a:t> → vai para neurônios para síntese de glutamato.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23963" y="1731963"/>
            <a:ext cx="6700837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354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2000" b="1">
                <a:cs typeface="Arial" panose="020B0604020202020204" pitchFamily="34" charset="0"/>
              </a:rPr>
              <a:t>RECEPTORES:</a:t>
            </a:r>
          </a:p>
          <a:p>
            <a:pPr>
              <a:lnSpc>
                <a:spcPct val="115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b="1" u="sng">
                <a:cs typeface="Arial" panose="020B0604020202020204" pitchFamily="34" charset="0"/>
              </a:rPr>
              <a:t>RECEPTORES 	METABOTRÓPICOS:</a:t>
            </a:r>
            <a:r>
              <a:rPr lang="pt-BR" sz="2000">
                <a:cs typeface="Arial" panose="020B0604020202020204" pitchFamily="34" charset="0"/>
              </a:rPr>
              <a:t> desencadeiam respostas  celulares após a geração de 2º mensageiro, resultantes da ação 	da fosfolipase C ou da adenilato ciclase acoplados à proteína G.</a:t>
            </a:r>
          </a:p>
          <a:p>
            <a:pPr algn="just">
              <a:lnSpc>
                <a:spcPct val="115000"/>
              </a:lnSpc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ClrTx/>
              <a:buSzTx/>
              <a:buFontTx/>
              <a:buNone/>
            </a:pPr>
            <a:r>
              <a:rPr lang="pt-BR" sz="2000">
                <a:cs typeface="Arial" panose="020B0604020202020204" pitchFamily="34" charset="0"/>
              </a:rPr>
              <a:t>Ativação desses receptores → diminui corrente de vazamento de K+ → corrente lenta não ativadora voltagem-dependente de K+ → e numa corrente voltagem-dependente inativadora lenta de K+ → aumento significativo da excitabilidade celular.</a:t>
            </a:r>
          </a:p>
          <a:p>
            <a:pPr algn="just">
              <a:lnSpc>
                <a:spcPct val="115000"/>
              </a:lnSpc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463675" y="979488"/>
            <a:ext cx="619601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354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- </a:t>
            </a:r>
            <a:r>
              <a:rPr lang="pt-BR" sz="2000" dirty="0" err="1">
                <a:cs typeface="Arial" panose="020B0604020202020204" pitchFamily="34" charset="0"/>
              </a:rPr>
              <a:t>Exitem</a:t>
            </a:r>
            <a:r>
              <a:rPr lang="pt-BR" sz="2000" dirty="0">
                <a:cs typeface="Arial" panose="020B0604020202020204" pitchFamily="34" charset="0"/>
              </a:rPr>
              <a:t> 8 tipos de </a:t>
            </a:r>
            <a:r>
              <a:rPr lang="pt-BR" sz="2000" dirty="0" err="1">
                <a:cs typeface="Arial" panose="020B0604020202020204" pitchFamily="34" charset="0"/>
              </a:rPr>
              <a:t>receptotes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metabotórpicos</a:t>
            </a:r>
            <a:r>
              <a:rPr lang="pt-BR" sz="2000" dirty="0">
                <a:cs typeface="Arial" panose="020B0604020202020204" pitchFamily="34" charset="0"/>
              </a:rPr>
              <a:t>: mGluR1 a mGluR8.</a:t>
            </a:r>
          </a:p>
          <a:p>
            <a:pPr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dirty="0" smtClean="0">
                <a:cs typeface="Arial" panose="020B0604020202020204" pitchFamily="34" charset="0"/>
              </a:rPr>
              <a:t>→ </a:t>
            </a:r>
            <a:r>
              <a:rPr lang="pt-BR" sz="2000" b="1" dirty="0" err="1" smtClean="0">
                <a:cs typeface="Arial" panose="020B0604020202020204" pitchFamily="34" charset="0"/>
              </a:rPr>
              <a:t>mGluR</a:t>
            </a:r>
            <a:r>
              <a:rPr lang="pt-BR" sz="2000" b="1" dirty="0" smtClean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autoceptores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metabotrópicos</a:t>
            </a:r>
            <a:r>
              <a:rPr lang="pt-BR" sz="2000" b="1" dirty="0">
                <a:cs typeface="Arial" panose="020B0604020202020204" pitchFamily="34" charset="0"/>
              </a:rPr>
              <a:t>:</a:t>
            </a:r>
            <a:r>
              <a:rPr lang="pt-BR" sz="2000" dirty="0">
                <a:cs typeface="Arial" panose="020B0604020202020204" pitchFamily="34" charset="0"/>
              </a:rPr>
              <a:t> mediados por </a:t>
            </a:r>
            <a:r>
              <a:rPr lang="pt-BR" sz="2000" dirty="0" err="1">
                <a:cs typeface="Arial" panose="020B0604020202020204" pitchFamily="34" charset="0"/>
              </a:rPr>
              <a:t>mGluR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smtClean="0">
                <a:cs typeface="Arial" panose="020B0604020202020204" pitchFamily="34" charset="0"/>
              </a:rPr>
              <a:t>pré-sinápticos</a:t>
            </a:r>
            <a:r>
              <a:rPr lang="pt-BR" sz="2000" dirty="0">
                <a:cs typeface="Arial" panose="020B0604020202020204" pitchFamily="34" charset="0"/>
              </a:rPr>
              <a:t>. INIBEM a liberação de GLUTAMATO (através da 	redução da atividade dos canais de cálcio voltagem dependentes).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dirty="0" smtClean="0">
                <a:cs typeface="Arial" panose="020B0604020202020204" pitchFamily="34" charset="0"/>
              </a:rPr>
              <a:t>→ </a:t>
            </a:r>
            <a:r>
              <a:rPr lang="pt-BR" sz="2000" b="1" dirty="0" err="1" smtClean="0">
                <a:cs typeface="Arial" panose="020B0604020202020204" pitchFamily="34" charset="0"/>
              </a:rPr>
              <a:t>mGluR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cs typeface="Arial" panose="020B0604020202020204" pitchFamily="34" charset="0"/>
              </a:rPr>
              <a:t>heteroceptores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cs typeface="Arial" panose="020B0604020202020204" pitchFamily="34" charset="0"/>
              </a:rPr>
              <a:t>inibitórios </a:t>
            </a:r>
            <a:r>
              <a:rPr lang="pt-BR" sz="2000" b="1" dirty="0" err="1">
                <a:cs typeface="Arial" panose="020B0604020202020204" pitchFamily="34" charset="0"/>
              </a:rPr>
              <a:t>metabotrópicos</a:t>
            </a:r>
            <a:r>
              <a:rPr lang="pt-BR" sz="2000" b="1" dirty="0">
                <a:cs typeface="Arial" panose="020B0604020202020204" pitchFamily="34" charset="0"/>
              </a:rPr>
              <a:t>:</a:t>
            </a:r>
            <a:r>
              <a:rPr lang="pt-BR" sz="2000" dirty="0">
                <a:cs typeface="Arial" panose="020B0604020202020204" pitchFamily="34" charset="0"/>
              </a:rPr>
              <a:t> inibem a 	liberação do GABA em terminais </a:t>
            </a:r>
            <a:r>
              <a:rPr lang="pt-BR" sz="2000" dirty="0" err="1">
                <a:cs typeface="Arial" panose="020B0604020202020204" pitchFamily="34" charset="0"/>
              </a:rPr>
              <a:t>Gabaérgicos</a:t>
            </a:r>
            <a:r>
              <a:rPr lang="pt-BR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751013"/>
            <a:ext cx="7221537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475656" y="980728"/>
            <a:ext cx="619601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b="1" u="sng" dirty="0">
                <a:cs typeface="Arial" panose="020B0604020202020204" pitchFamily="34" charset="0"/>
              </a:rPr>
              <a:t>RECEPTORES 	IONOTRÓPICOS</a:t>
            </a:r>
            <a:r>
              <a:rPr lang="pt-BR" sz="2000" b="1" dirty="0">
                <a:cs typeface="Arial" panose="020B0604020202020204" pitchFamily="34" charset="0"/>
              </a:rPr>
              <a:t>:</a:t>
            </a:r>
            <a:r>
              <a:rPr lang="pt-BR" sz="2000" dirty="0">
                <a:cs typeface="Arial" panose="020B0604020202020204" pitchFamily="34" charset="0"/>
              </a:rPr>
              <a:t> constituídos de canais </a:t>
            </a:r>
            <a:r>
              <a:rPr lang="pt-BR" sz="2000" dirty="0" smtClean="0">
                <a:cs typeface="Arial" panose="020B0604020202020204" pitchFamily="34" charset="0"/>
              </a:rPr>
              <a:t>catiônicos </a:t>
            </a:r>
            <a:r>
              <a:rPr lang="pt-BR" sz="2000" dirty="0">
                <a:cs typeface="Arial" panose="020B0604020202020204" pitchFamily="34" charset="0"/>
              </a:rPr>
              <a:t>seletivos e pertencem à mesma família da </a:t>
            </a:r>
            <a:r>
              <a:rPr lang="pt-BR" sz="2000" dirty="0" err="1">
                <a:cs typeface="Arial" panose="020B0604020202020204" pitchFamily="34" charset="0"/>
              </a:rPr>
              <a:t>GABAa</a:t>
            </a:r>
            <a:r>
              <a:rPr lang="pt-BR" sz="2000" dirty="0"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smtClean="0">
                <a:cs typeface="Arial" panose="020B0604020202020204" pitchFamily="34" charset="0"/>
              </a:rPr>
              <a:t>-  </a:t>
            </a:r>
            <a:r>
              <a:rPr lang="pt-BR" sz="2000" dirty="0">
                <a:cs typeface="Arial" panose="020B0604020202020204" pitchFamily="34" charset="0"/>
              </a:rPr>
              <a:t>Esses </a:t>
            </a:r>
            <a:r>
              <a:rPr lang="pt-BR" sz="2000" dirty="0" smtClean="0">
                <a:cs typeface="Arial" panose="020B0604020202020204" pitchFamily="34" charset="0"/>
              </a:rPr>
              <a:t>receptores </a:t>
            </a:r>
            <a:r>
              <a:rPr lang="pt-BR" sz="2000" dirty="0">
                <a:cs typeface="Arial" panose="020B0604020202020204" pitchFamily="34" charset="0"/>
              </a:rPr>
              <a:t>estão difusamente localizados no SNC.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NMDA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proteína integral </a:t>
            </a:r>
            <a:r>
              <a:rPr lang="pt-BR" sz="2000" dirty="0">
                <a:cs typeface="Arial" panose="020B0604020202020204" pitchFamily="34" charset="0"/>
              </a:rPr>
              <a:t>de membrana que se comporta como um canal iônico. Formado </a:t>
            </a:r>
            <a:r>
              <a:rPr lang="pt-BR" sz="2000" dirty="0" smtClean="0">
                <a:cs typeface="Arial" panose="020B0604020202020204" pitchFamily="34" charset="0"/>
              </a:rPr>
              <a:t>por </a:t>
            </a:r>
            <a:r>
              <a:rPr lang="pt-BR" sz="2000" dirty="0">
                <a:cs typeface="Arial" panose="020B0604020202020204" pitchFamily="34" charset="0"/>
              </a:rPr>
              <a:t>1 unidade NR1 + 4 subunidades adicionais (NR2A – NR2D).</a:t>
            </a:r>
          </a:p>
          <a:p>
            <a:pPr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Tem </a:t>
            </a:r>
            <a:r>
              <a:rPr lang="pt-BR" sz="2000" dirty="0">
                <a:cs typeface="Arial" panose="020B0604020202020204" pitchFamily="34" charset="0"/>
              </a:rPr>
              <a:t>	como agonista preferencial o </a:t>
            </a:r>
            <a:r>
              <a:rPr lang="pt-BR" sz="2000" dirty="0" smtClean="0">
                <a:cs typeface="Arial" panose="020B0604020202020204" pitchFamily="34" charset="0"/>
              </a:rPr>
              <a:t>N-metil-D-</a:t>
            </a:r>
            <a:r>
              <a:rPr lang="pt-BR" sz="2000" dirty="0" err="1" smtClean="0">
                <a:cs typeface="Arial" panose="020B0604020202020204" pitchFamily="34" charset="0"/>
              </a:rPr>
              <a:t>aspartato</a:t>
            </a:r>
            <a:r>
              <a:rPr lang="pt-BR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Localização</a:t>
            </a:r>
            <a:r>
              <a:rPr lang="pt-BR" sz="2000" dirty="0">
                <a:cs typeface="Arial" panose="020B0604020202020204" pitchFamily="34" charset="0"/>
              </a:rPr>
              <a:t>: córtex cerebral, hipocampo, cerebelo, tálamo, </a:t>
            </a:r>
            <a:r>
              <a:rPr lang="pt-BR" sz="2000" dirty="0" smtClean="0">
                <a:cs typeface="Arial" panose="020B0604020202020204" pitchFamily="34" charset="0"/>
              </a:rPr>
              <a:t>medula </a:t>
            </a:r>
            <a:r>
              <a:rPr lang="pt-BR" sz="2000" dirty="0">
                <a:cs typeface="Arial" panose="020B0604020202020204" pitchFamily="34" charset="0"/>
              </a:rPr>
              <a:t>espinhal.</a:t>
            </a:r>
          </a:p>
          <a:p>
            <a:pPr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484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473200" y="952500"/>
            <a:ext cx="6196013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dirty="0">
                <a:cs typeface="Arial" panose="020B0604020202020204" pitchFamily="34" charset="0"/>
              </a:rPr>
              <a:t>Existem </a:t>
            </a:r>
            <a:r>
              <a:rPr lang="pt-BR" b="1" dirty="0" smtClean="0">
                <a:cs typeface="Arial" panose="020B0604020202020204" pitchFamily="34" charset="0"/>
              </a:rPr>
              <a:t>6 </a:t>
            </a:r>
            <a:r>
              <a:rPr lang="pt-BR" b="1" dirty="0">
                <a:cs typeface="Arial" panose="020B0604020202020204" pitchFamily="34" charset="0"/>
              </a:rPr>
              <a:t>porções</a:t>
            </a:r>
            <a:r>
              <a:rPr lang="pt-BR" dirty="0">
                <a:cs typeface="Arial" panose="020B0604020202020204" pitchFamily="34" charset="0"/>
              </a:rPr>
              <a:t> moleculares com propriedades farmacológicas distintas</a:t>
            </a:r>
            <a:r>
              <a:rPr lang="pt-BR" dirty="0" smtClean="0"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pt-BR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b="1" dirty="0">
                <a:cs typeface="Arial" panose="020B0604020202020204" pitchFamily="34" charset="0"/>
              </a:rPr>
              <a:t>1)</a:t>
            </a:r>
            <a:r>
              <a:rPr lang="pt-BR" dirty="0">
                <a:cs typeface="Arial" panose="020B0604020202020204" pitchFamily="34" charset="0"/>
              </a:rPr>
              <a:t> sítio </a:t>
            </a:r>
            <a:r>
              <a:rPr lang="pt-BR" dirty="0" smtClean="0">
                <a:cs typeface="Arial" panose="020B0604020202020204" pitchFamily="34" charset="0"/>
              </a:rPr>
              <a:t>de </a:t>
            </a:r>
            <a:r>
              <a:rPr lang="pt-BR" dirty="0">
                <a:cs typeface="Arial" panose="020B0604020202020204" pitchFamily="34" charset="0"/>
              </a:rPr>
              <a:t>reconhecimento para o glutamato ou </a:t>
            </a:r>
            <a:r>
              <a:rPr lang="pt-BR" dirty="0" err="1">
                <a:cs typeface="Arial" panose="020B0604020202020204" pitchFamily="34" charset="0"/>
              </a:rPr>
              <a:t>aspartato</a:t>
            </a:r>
            <a:r>
              <a:rPr lang="pt-BR" dirty="0"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5000"/>
              </a:lnSpc>
            </a:pPr>
            <a:r>
              <a:rPr lang="pt-BR" b="1" dirty="0">
                <a:cs typeface="Arial" panose="020B0604020202020204" pitchFamily="34" charset="0"/>
              </a:rPr>
              <a:t>2)</a:t>
            </a:r>
            <a:r>
              <a:rPr lang="pt-BR" dirty="0">
                <a:cs typeface="Arial" panose="020B0604020202020204" pitchFamily="34" charset="0"/>
              </a:rPr>
              <a:t> sítio </a:t>
            </a:r>
            <a:r>
              <a:rPr lang="pt-BR" dirty="0" smtClean="0">
                <a:cs typeface="Arial" panose="020B0604020202020204" pitchFamily="34" charset="0"/>
              </a:rPr>
              <a:t>interno </a:t>
            </a:r>
            <a:r>
              <a:rPr lang="pt-BR" dirty="0">
                <a:cs typeface="Arial" panose="020B0604020202020204" pitchFamily="34" charset="0"/>
              </a:rPr>
              <a:t>ao canal iônico ao qual se liga Mg</a:t>
            </a:r>
            <a:r>
              <a:rPr lang="pt-BR" dirty="0" smtClean="0">
                <a:cs typeface="Arial" panose="020B0604020202020204" pitchFamily="34" charset="0"/>
              </a:rPr>
              <a:t>++, causando </a:t>
            </a:r>
            <a:r>
              <a:rPr lang="pt-BR" dirty="0">
                <a:cs typeface="Arial" panose="020B0604020202020204" pitchFamily="34" charset="0"/>
              </a:rPr>
              <a:t>bloqueio voltagem-dependente de funcionamento do canal.</a:t>
            </a:r>
          </a:p>
          <a:p>
            <a:pPr>
              <a:lnSpc>
                <a:spcPct val="115000"/>
              </a:lnSpc>
            </a:pPr>
            <a:r>
              <a:rPr lang="pt-BR" b="1" dirty="0">
                <a:cs typeface="Arial" panose="020B0604020202020204" pitchFamily="34" charset="0"/>
              </a:rPr>
              <a:t>3)</a:t>
            </a:r>
            <a:r>
              <a:rPr lang="pt-BR" dirty="0">
                <a:cs typeface="Arial" panose="020B0604020202020204" pitchFamily="34" charset="0"/>
              </a:rPr>
              <a:t> sítio </a:t>
            </a:r>
            <a:r>
              <a:rPr lang="pt-BR" dirty="0" smtClean="0">
                <a:cs typeface="Arial" panose="020B0604020202020204" pitchFamily="34" charset="0"/>
              </a:rPr>
              <a:t>localizado </a:t>
            </a:r>
            <a:r>
              <a:rPr lang="pt-BR" dirty="0">
                <a:cs typeface="Arial" panose="020B0604020202020204" pitchFamily="34" charset="0"/>
              </a:rPr>
              <a:t>na abertura externa bloqueado de </a:t>
            </a:r>
            <a:r>
              <a:rPr lang="pt-BR" dirty="0" smtClean="0">
                <a:cs typeface="Arial" panose="020B0604020202020204" pitchFamily="34" charset="0"/>
              </a:rPr>
              <a:t>forma voltagem-dependente </a:t>
            </a:r>
            <a:r>
              <a:rPr lang="pt-BR" dirty="0">
                <a:cs typeface="Arial" panose="020B0604020202020204" pitchFamily="34" charset="0"/>
              </a:rPr>
              <a:t>pelo Zn++ (o Zn++ inibe </a:t>
            </a:r>
            <a:r>
              <a:rPr lang="pt-BR" dirty="0" smtClean="0">
                <a:cs typeface="Arial" panose="020B0604020202020204" pitchFamily="34" charset="0"/>
              </a:rPr>
              <a:t>o funcionamento </a:t>
            </a:r>
            <a:r>
              <a:rPr lang="pt-BR" dirty="0">
                <a:cs typeface="Arial" panose="020B0604020202020204" pitchFamily="34" charset="0"/>
              </a:rPr>
              <a:t>do canal iônico)</a:t>
            </a:r>
          </a:p>
          <a:p>
            <a:pPr>
              <a:lnSpc>
                <a:spcPct val="115000"/>
              </a:lnSpc>
            </a:pPr>
            <a:r>
              <a:rPr lang="pt-BR" b="1" dirty="0">
                <a:cs typeface="Arial" panose="020B0604020202020204" pitchFamily="34" charset="0"/>
              </a:rPr>
              <a:t>4) </a:t>
            </a:r>
            <a:r>
              <a:rPr lang="pt-BR" dirty="0">
                <a:cs typeface="Arial" panose="020B0604020202020204" pitchFamily="34" charset="0"/>
              </a:rPr>
              <a:t>sítio </a:t>
            </a:r>
            <a:r>
              <a:rPr lang="pt-BR" dirty="0" smtClean="0">
                <a:cs typeface="Arial" panose="020B0604020202020204" pitchFamily="34" charset="0"/>
              </a:rPr>
              <a:t>desconhecido </a:t>
            </a:r>
            <a:r>
              <a:rPr lang="pt-BR" dirty="0">
                <a:cs typeface="Arial" panose="020B0604020202020204" pitchFamily="34" charset="0"/>
              </a:rPr>
              <a:t>como PCP, localizado dentro do canal → ligam-se </a:t>
            </a:r>
            <a:r>
              <a:rPr lang="pt-BR" dirty="0" smtClean="0">
                <a:cs typeface="Arial" panose="020B0604020202020204" pitchFamily="34" charset="0"/>
              </a:rPr>
              <a:t>anestésicos </a:t>
            </a:r>
            <a:r>
              <a:rPr lang="pt-BR" dirty="0">
                <a:cs typeface="Arial" panose="020B0604020202020204" pitchFamily="34" charset="0"/>
              </a:rPr>
              <a:t>(</a:t>
            </a:r>
            <a:r>
              <a:rPr lang="pt-BR" dirty="0" err="1">
                <a:cs typeface="Arial" panose="020B0604020202020204" pitchFamily="34" charset="0"/>
              </a:rPr>
              <a:t>cetamina</a:t>
            </a:r>
            <a:r>
              <a:rPr lang="pt-BR" dirty="0">
                <a:cs typeface="Arial" panose="020B0604020202020204" pitchFamily="34" charset="0"/>
              </a:rPr>
              <a:t> e </a:t>
            </a:r>
            <a:r>
              <a:rPr lang="pt-BR" dirty="0" err="1">
                <a:cs typeface="Arial" panose="020B0604020202020204" pitchFamily="34" charset="0"/>
              </a:rPr>
              <a:t>fenciclidina</a:t>
            </a:r>
            <a:r>
              <a:rPr lang="pt-BR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pt-BR" b="1" dirty="0">
                <a:cs typeface="Arial" panose="020B0604020202020204" pitchFamily="34" charset="0"/>
              </a:rPr>
              <a:t>5) </a:t>
            </a:r>
            <a:r>
              <a:rPr lang="pt-BR" dirty="0">
                <a:cs typeface="Arial" panose="020B0604020202020204" pitchFamily="34" charset="0"/>
              </a:rPr>
              <a:t>sítio </a:t>
            </a:r>
            <a:r>
              <a:rPr lang="pt-BR" dirty="0" smtClean="0">
                <a:cs typeface="Arial" panose="020B0604020202020204" pitchFamily="34" charset="0"/>
              </a:rPr>
              <a:t>de </a:t>
            </a:r>
            <a:r>
              <a:rPr lang="pt-BR" dirty="0">
                <a:cs typeface="Arial" panose="020B0604020202020204" pitchFamily="34" charset="0"/>
              </a:rPr>
              <a:t>acoplamento da glicina; → se ativado potencializa as respostas </a:t>
            </a:r>
            <a:r>
              <a:rPr lang="pt-BR" dirty="0" smtClean="0">
                <a:cs typeface="Arial" panose="020B0604020202020204" pitchFamily="34" charset="0"/>
              </a:rPr>
              <a:t>do </a:t>
            </a:r>
            <a:r>
              <a:rPr lang="pt-BR" dirty="0">
                <a:cs typeface="Arial" panose="020B0604020202020204" pitchFamily="34" charset="0"/>
              </a:rPr>
              <a:t>receptor</a:t>
            </a:r>
          </a:p>
          <a:p>
            <a:pPr>
              <a:lnSpc>
                <a:spcPct val="115000"/>
              </a:lnSpc>
            </a:pPr>
            <a:r>
              <a:rPr lang="pt-BR" b="1" dirty="0">
                <a:cs typeface="Arial" panose="020B0604020202020204" pitchFamily="34" charset="0"/>
              </a:rPr>
              <a:t>6)</a:t>
            </a:r>
            <a:r>
              <a:rPr lang="pt-BR" dirty="0">
                <a:cs typeface="Arial" panose="020B0604020202020204" pitchFamily="34" charset="0"/>
              </a:rPr>
              <a:t> sítio </a:t>
            </a:r>
            <a:r>
              <a:rPr lang="pt-BR" dirty="0" smtClean="0">
                <a:cs typeface="Arial" panose="020B0604020202020204" pitchFamily="34" charset="0"/>
              </a:rPr>
              <a:t>de </a:t>
            </a:r>
            <a:r>
              <a:rPr lang="pt-BR" dirty="0">
                <a:cs typeface="Arial" panose="020B0604020202020204" pitchFamily="34" charset="0"/>
              </a:rPr>
              <a:t>ligação das </a:t>
            </a:r>
            <a:r>
              <a:rPr lang="pt-BR" dirty="0" err="1">
                <a:cs typeface="Arial" panose="020B0604020202020204" pitchFamily="34" charset="0"/>
              </a:rPr>
              <a:t>poliaminas</a:t>
            </a:r>
            <a:r>
              <a:rPr lang="pt-BR" dirty="0">
                <a:cs typeface="Arial" panose="020B0604020202020204" pitchFamily="34" charset="0"/>
              </a:rPr>
              <a:t> (</a:t>
            </a:r>
            <a:r>
              <a:rPr lang="pt-BR" dirty="0" err="1">
                <a:cs typeface="Arial" panose="020B0604020202020204" pitchFamily="34" charset="0"/>
              </a:rPr>
              <a:t>espermina</a:t>
            </a:r>
            <a:r>
              <a:rPr lang="pt-BR" dirty="0">
                <a:cs typeface="Arial" panose="020B0604020202020204" pitchFamily="34" charset="0"/>
              </a:rPr>
              <a:t> e </a:t>
            </a:r>
            <a:r>
              <a:rPr lang="pt-BR" dirty="0" err="1">
                <a:cs typeface="Arial" panose="020B0604020202020204" pitchFamily="34" charset="0"/>
              </a:rPr>
              <a:t>espermidina</a:t>
            </a:r>
            <a:r>
              <a:rPr lang="pt-BR" dirty="0">
                <a:cs typeface="Arial" panose="020B0604020202020204" pitchFamily="34" charset="0"/>
              </a:rPr>
              <a:t>) → </a:t>
            </a:r>
            <a:r>
              <a:rPr lang="pt-BR" dirty="0" smtClean="0">
                <a:cs typeface="Arial" panose="020B0604020202020204" pitchFamily="34" charset="0"/>
              </a:rPr>
              <a:t>potencializam </a:t>
            </a:r>
            <a:r>
              <a:rPr lang="pt-BR" sz="2000" dirty="0">
                <a:cs typeface="Arial" panose="020B0604020202020204" pitchFamily="34" charset="0"/>
              </a:rPr>
              <a:t>as respostas do receptor.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1600" dirty="0">
                <a:cs typeface="Arial" panose="020B0604020202020204" pitchFamily="34" charset="0"/>
              </a:rPr>
              <a:t>NMDA tem papel fundamental na PLT (Potenciação de Longo Prazo): essencial nos </a:t>
            </a:r>
            <a:r>
              <a:rPr lang="pt-BR" sz="1600" b="1" dirty="0">
                <a:cs typeface="Arial" panose="020B0604020202020204" pitchFamily="34" charset="0"/>
              </a:rPr>
              <a:t>processos de aprendizado e memória</a:t>
            </a:r>
            <a:r>
              <a:rPr lang="pt-BR" sz="1600" dirty="0"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5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b="1" dirty="0" smtClean="0">
                <a:cs typeface="Arial" panose="020B0604020202020204" pitchFamily="34" charset="0"/>
              </a:rPr>
              <a:t>PLT :</a:t>
            </a:r>
            <a:r>
              <a:rPr lang="pt-BR" sz="1600" dirty="0" smtClean="0">
                <a:cs typeface="Arial" panose="020B0604020202020204" pitchFamily="34" charset="0"/>
              </a:rPr>
              <a:t> </a:t>
            </a:r>
            <a:r>
              <a:rPr lang="pt-BR" sz="1600" dirty="0">
                <a:cs typeface="Arial" panose="020B0604020202020204" pitchFamily="34" charset="0"/>
              </a:rPr>
              <a:t>é quando a estimulação repetida de um determinado elemento neuronal induz potenciação de sua atividade sináptica que pode durar horas, dias ou até semanas.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75656" y="2132856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são proteínas </a:t>
            </a:r>
            <a:r>
              <a:rPr lang="pt-BR" sz="2000" dirty="0">
                <a:cs typeface="Arial" panose="020B0604020202020204" pitchFamily="34" charset="0"/>
              </a:rPr>
              <a:t>integrais da membrana plasmática formadas por 4 </a:t>
            </a:r>
            <a:r>
              <a:rPr lang="pt-BR" sz="2000" dirty="0" smtClean="0">
                <a:cs typeface="Arial" panose="020B0604020202020204" pitchFamily="34" charset="0"/>
              </a:rPr>
              <a:t>subunidades </a:t>
            </a:r>
            <a:r>
              <a:rPr lang="pt-BR" sz="2000" dirty="0">
                <a:cs typeface="Arial" panose="020B0604020202020204" pitchFamily="34" charset="0"/>
              </a:rPr>
              <a:t>(GluR1 – GluR4).</a:t>
            </a:r>
          </a:p>
          <a:p>
            <a:pPr>
              <a:lnSpc>
                <a:spcPct val="115000"/>
              </a:lnSpc>
            </a:pPr>
            <a:endParaRPr lang="pt-BR" sz="1400" dirty="0" smtClean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sz="1400" dirty="0" smtClean="0">
                <a:cs typeface="Arial" panose="020B0604020202020204" pitchFamily="34" charset="0"/>
              </a:rPr>
              <a:t>- </a:t>
            </a:r>
            <a:r>
              <a:rPr lang="pt-BR" sz="2000" dirty="0" smtClean="0">
                <a:cs typeface="Arial" panose="020B0604020202020204" pitchFamily="34" charset="0"/>
              </a:rPr>
              <a:t>Podem ter </a:t>
            </a:r>
            <a:r>
              <a:rPr lang="pt-BR" sz="2000" dirty="0">
                <a:cs typeface="Arial" panose="020B0604020202020204" pitchFamily="34" charset="0"/>
              </a:rPr>
              <a:t>diferentes combinações de subunidades (</a:t>
            </a:r>
            <a:r>
              <a:rPr lang="pt-BR" sz="2000" dirty="0" err="1">
                <a:cs typeface="Arial" panose="020B0604020202020204" pitchFamily="34" charset="0"/>
              </a:rPr>
              <a:t>homoméricas</a:t>
            </a:r>
            <a:r>
              <a:rPr lang="pt-BR" sz="2000" dirty="0">
                <a:cs typeface="Arial" panose="020B0604020202020204" pitchFamily="34" charset="0"/>
              </a:rPr>
              <a:t> e </a:t>
            </a:r>
            <a:r>
              <a:rPr lang="pt-BR" sz="2000" dirty="0" err="1" smtClean="0">
                <a:cs typeface="Arial" panose="020B0604020202020204" pitchFamily="34" charset="0"/>
              </a:rPr>
              <a:t>heteroméricas</a:t>
            </a:r>
            <a:r>
              <a:rPr lang="pt-BR" sz="2000" dirty="0">
                <a:cs typeface="Arial" panose="020B0604020202020204" pitchFamily="34" charset="0"/>
              </a:rPr>
              <a:t>), diferindo em suas propriedades funcionais.</a:t>
            </a:r>
          </a:p>
          <a:p>
            <a:pPr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Presentes </a:t>
            </a:r>
            <a:r>
              <a:rPr lang="pt-BR" sz="2000" dirty="0">
                <a:cs typeface="Arial" panose="020B0604020202020204" pitchFamily="34" charset="0"/>
              </a:rPr>
              <a:t>em todo SNC, com maior quantidade no hipocampo e no córtex </a:t>
            </a:r>
            <a:r>
              <a:rPr lang="pt-BR" sz="2000" dirty="0" smtClean="0">
                <a:cs typeface="Arial" panose="020B0604020202020204" pitchFamily="34" charset="0"/>
              </a:rPr>
              <a:t>cerebral</a:t>
            </a:r>
            <a:r>
              <a:rPr lang="pt-BR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73200" y="1909763"/>
            <a:ext cx="61960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Os canais </a:t>
            </a:r>
            <a:r>
              <a:rPr lang="pt-BR" sz="2000" dirty="0">
                <a:cs typeface="Arial" panose="020B0604020202020204" pitchFamily="34" charset="0"/>
              </a:rPr>
              <a:t>iônicos são preferencialmente permeáveis ao Na+ e K+, </a:t>
            </a:r>
            <a:r>
              <a:rPr lang="pt-BR" sz="2000" dirty="0" smtClean="0">
                <a:cs typeface="Arial" panose="020B0604020202020204" pitchFamily="34" charset="0"/>
              </a:rPr>
              <a:t>promovendo rápida despolarização</a:t>
            </a:r>
            <a:r>
              <a:rPr lang="pt-BR" sz="2000" dirty="0"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São </a:t>
            </a:r>
            <a:r>
              <a:rPr lang="pt-BR" sz="2000" dirty="0">
                <a:cs typeface="Arial" panose="020B0604020202020204" pitchFamily="34" charset="0"/>
              </a:rPr>
              <a:t>quase impermeáveis ao Ca+, porém, algumas combinações de subunidades formam receptores permeáveis ao Ca+, que tem papel </a:t>
            </a:r>
            <a:r>
              <a:rPr lang="pt-BR" sz="2000" dirty="0" smtClean="0">
                <a:cs typeface="Arial" panose="020B0604020202020204" pitchFamily="34" charset="0"/>
              </a:rPr>
              <a:t>na despolarização </a:t>
            </a:r>
            <a:r>
              <a:rPr lang="pt-BR" sz="2000" dirty="0">
                <a:cs typeface="Arial" panose="020B0604020202020204" pitchFamily="34" charset="0"/>
              </a:rPr>
              <a:t>lenta e duradoura.</a:t>
            </a:r>
          </a:p>
          <a:p>
            <a:pPr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Este receptor </a:t>
            </a:r>
            <a:r>
              <a:rPr lang="pt-BR" sz="2000" dirty="0">
                <a:cs typeface="Arial" panose="020B0604020202020204" pitchFamily="34" charset="0"/>
              </a:rPr>
              <a:t>possui </a:t>
            </a:r>
            <a:r>
              <a:rPr lang="pt-BR" sz="2000" b="1" dirty="0">
                <a:cs typeface="Arial" panose="020B0604020202020204" pitchFamily="34" charset="0"/>
              </a:rPr>
              <a:t>3 sítios de ligação</a:t>
            </a:r>
            <a:r>
              <a:rPr lang="pt-BR" sz="20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1) sítio para o glutamato</a:t>
            </a:r>
          </a:p>
          <a:p>
            <a:pPr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2) sítio que induz </a:t>
            </a:r>
            <a:r>
              <a:rPr lang="pt-BR" sz="2000" dirty="0" err="1">
                <a:cs typeface="Arial" panose="020B0604020202020204" pitchFamily="34" charset="0"/>
              </a:rPr>
              <a:t>dessensibilização</a:t>
            </a:r>
            <a:r>
              <a:rPr lang="pt-BR" sz="2000" dirty="0">
                <a:cs typeface="Arial" panose="020B0604020202020204" pitchFamily="34" charset="0"/>
              </a:rPr>
              <a:t> (Na+/k+)</a:t>
            </a:r>
          </a:p>
          <a:p>
            <a:pPr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3) sítio de ligação interna ao canal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CAINATO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1600" dirty="0" smtClean="0">
                <a:cs typeface="Arial" panose="020B0604020202020204" pitchFamily="34" charset="0"/>
              </a:rPr>
              <a:t>- São </a:t>
            </a:r>
            <a:r>
              <a:rPr lang="pt-BR" sz="1600" dirty="0">
                <a:cs typeface="Arial" panose="020B0604020202020204" pitchFamily="34" charset="0"/>
              </a:rPr>
              <a:t>proteínas integrais da membrana plasmática formadas por 5 subunidades: </a:t>
            </a:r>
            <a:r>
              <a:rPr lang="pt-BR" sz="1600" b="1" dirty="0">
                <a:cs typeface="Arial" panose="020B0604020202020204" pitchFamily="34" charset="0"/>
              </a:rPr>
              <a:t>GluR5, GluR6, GluR7, KA1 e KA2</a:t>
            </a:r>
            <a:r>
              <a:rPr lang="pt-BR" sz="1600" dirty="0">
                <a:cs typeface="Arial" panose="020B0604020202020204" pitchFamily="34" charset="0"/>
              </a:rPr>
              <a:t>. </a:t>
            </a:r>
            <a:endParaRPr lang="pt-BR" sz="1600" dirty="0" smtClean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dirty="0" smtClean="0">
                <a:cs typeface="Arial" panose="020B0604020202020204" pitchFamily="34" charset="0"/>
              </a:rPr>
              <a:t>- Tem </a:t>
            </a:r>
            <a:r>
              <a:rPr lang="pt-BR" sz="1600" dirty="0">
                <a:cs typeface="Arial" panose="020B0604020202020204" pitchFamily="34" charset="0"/>
              </a:rPr>
              <a:t>larga distribuição no SNC. São ativados preferencialmente pelo ácido </a:t>
            </a:r>
            <a:r>
              <a:rPr lang="pt-BR" sz="1600" dirty="0" err="1">
                <a:cs typeface="Arial" panose="020B0604020202020204" pitchFamily="34" charset="0"/>
              </a:rPr>
              <a:t>caínico</a:t>
            </a:r>
            <a:r>
              <a:rPr lang="pt-BR" sz="1600" dirty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b="1" dirty="0">
                <a:cs typeface="Arial" panose="020B0604020202020204" pitchFamily="34" charset="0"/>
              </a:rPr>
              <a:t>Obs.: os receptores </a:t>
            </a:r>
            <a:r>
              <a:rPr lang="pt-BR" sz="1600" b="1" dirty="0" err="1" smtClean="0">
                <a:cs typeface="Arial" panose="020B0604020202020204" pitchFamily="34" charset="0"/>
              </a:rPr>
              <a:t>cainato</a:t>
            </a:r>
            <a:r>
              <a:rPr lang="pt-BR" sz="1600" b="1" dirty="0" smtClean="0">
                <a:cs typeface="Arial" panose="020B0604020202020204" pitchFamily="34" charset="0"/>
              </a:rPr>
              <a:t> </a:t>
            </a:r>
            <a:r>
              <a:rPr lang="pt-BR" sz="1600" b="1" dirty="0">
                <a:cs typeface="Arial" panose="020B0604020202020204" pitchFamily="34" charset="0"/>
              </a:rPr>
              <a:t>e AMPA coexistem na mesma célula</a:t>
            </a:r>
            <a:r>
              <a:rPr lang="pt-BR" sz="1600" dirty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463675" y="979488"/>
            <a:ext cx="6196013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354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2000" b="1" dirty="0">
                <a:cs typeface="Arial" panose="020B0604020202020204" pitchFamily="34" charset="0"/>
              </a:rPr>
              <a:t>Funções no SNC:</a:t>
            </a:r>
            <a:r>
              <a:rPr lang="pt-BR" sz="2000" dirty="0">
                <a:cs typeface="Arial" panose="020B0604020202020204" pitchFamily="34" charset="0"/>
              </a:rPr>
              <a:t> são amplamente desconhecidas. 	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u="sng" dirty="0">
                <a:cs typeface="Arial" panose="020B0604020202020204" pitchFamily="34" charset="0"/>
              </a:rPr>
              <a:t>Nível pós-sináptico</a:t>
            </a:r>
            <a:r>
              <a:rPr lang="pt-BR" sz="2000" dirty="0">
                <a:cs typeface="Arial" panose="020B0604020202020204" pitchFamily="34" charset="0"/>
              </a:rPr>
              <a:t>: parece estar envolvido na transmissão </a:t>
            </a:r>
            <a:r>
              <a:rPr lang="pt-BR" sz="2000" dirty="0" err="1" smtClean="0">
                <a:cs typeface="Arial" panose="020B0604020202020204" pitchFamily="34" charset="0"/>
              </a:rPr>
              <a:t>glutamatérgica</a:t>
            </a:r>
            <a:r>
              <a:rPr lang="pt-BR" sz="2000" dirty="0" smtClean="0">
                <a:cs typeface="Arial" panose="020B0604020202020204" pitchFamily="34" charset="0"/>
              </a:rPr>
              <a:t> </a:t>
            </a:r>
            <a:r>
              <a:rPr lang="pt-BR" sz="2000" dirty="0">
                <a:cs typeface="Arial" panose="020B0604020202020204" pitchFamily="34" charset="0"/>
              </a:rPr>
              <a:t>rápida;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r>
              <a:rPr lang="pt-BR" sz="2000" dirty="0"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u="sng" dirty="0">
                <a:cs typeface="Arial" panose="020B0604020202020204" pitchFamily="34" charset="0"/>
              </a:rPr>
              <a:t>Nível 	pré-sináptico</a:t>
            </a:r>
            <a:r>
              <a:rPr lang="pt-BR" sz="2000" dirty="0">
                <a:cs typeface="Arial" panose="020B0604020202020204" pitchFamily="34" charset="0"/>
              </a:rPr>
              <a:t>: modula negativamente a liberação do glutamato </a:t>
            </a:r>
            <a:r>
              <a:rPr lang="pt-BR" sz="2000" dirty="0" smtClean="0">
                <a:cs typeface="Arial" panose="020B0604020202020204" pitchFamily="34" charset="0"/>
              </a:rPr>
              <a:t>nos receptores </a:t>
            </a:r>
            <a:r>
              <a:rPr lang="pt-BR" sz="2000" dirty="0" err="1">
                <a:cs typeface="Arial" panose="020B0604020202020204" pitchFamily="34" charset="0"/>
              </a:rPr>
              <a:t>hipocampais</a:t>
            </a:r>
            <a:r>
              <a:rPr lang="pt-BR" sz="2000" dirty="0">
                <a:cs typeface="Arial" panose="020B0604020202020204" pitchFamily="34" charset="0"/>
              </a:rPr>
              <a:t> da região CA1;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dirty="0">
                <a:cs typeface="Arial" panose="020B0604020202020204" pitchFamily="34" charset="0"/>
              </a:rPr>
              <a:t>Possível ainda que sirva como interface entre a </a:t>
            </a:r>
            <a:r>
              <a:rPr lang="pt-BR" sz="2000" dirty="0" err="1" smtClean="0">
                <a:cs typeface="Arial" panose="020B0604020202020204" pitchFamily="34" charset="0"/>
              </a:rPr>
              <a:t>neutransmissão</a:t>
            </a:r>
            <a:r>
              <a:rPr lang="pt-BR" sz="2000" dirty="0" smtClean="0">
                <a:cs typeface="Arial" panose="020B0604020202020204" pitchFamily="34" charset="0"/>
              </a:rPr>
              <a:t> excitatória/inibitória </a:t>
            </a:r>
            <a:r>
              <a:rPr lang="pt-BR" sz="2000" dirty="0">
                <a:cs typeface="Arial" panose="020B0604020202020204" pitchFamily="34" charset="0"/>
              </a:rPr>
              <a:t>(uma vez que o glutamato liberado pode </a:t>
            </a:r>
            <a:r>
              <a:rPr lang="pt-BR" sz="2000" dirty="0" smtClean="0">
                <a:cs typeface="Arial" panose="020B0604020202020204" pitchFamily="34" charset="0"/>
              </a:rPr>
              <a:t>agir nos </a:t>
            </a:r>
            <a:r>
              <a:rPr lang="pt-BR" sz="2000" dirty="0">
                <a:cs typeface="Arial" panose="020B0604020202020204" pitchFamily="34" charset="0"/>
              </a:rPr>
              <a:t>receptores </a:t>
            </a:r>
            <a:r>
              <a:rPr lang="pt-BR" sz="2000" dirty="0" err="1">
                <a:cs typeface="Arial" panose="020B0604020202020204" pitchFamily="34" charset="0"/>
              </a:rPr>
              <a:t>GABAérgicos</a:t>
            </a:r>
            <a:r>
              <a:rPr lang="pt-BR" sz="2000" dirty="0">
                <a:cs typeface="Arial" panose="020B0604020202020204" pitchFamily="34" charset="0"/>
              </a:rPr>
              <a:t> inibindo a ação do GABA.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EXCITOTOXICIDADE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63675" y="1924050"/>
            <a:ext cx="619601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354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sz="2000" dirty="0">
                <a:cs typeface="Arial" panose="020B0604020202020204" pitchFamily="34" charset="0"/>
              </a:rPr>
              <a:t>ocorre </a:t>
            </a:r>
            <a:r>
              <a:rPr lang="pt-BR" sz="2000" dirty="0" smtClean="0">
                <a:cs typeface="Arial" panose="020B0604020202020204" pitchFamily="34" charset="0"/>
              </a:rPr>
              <a:t>quando </a:t>
            </a:r>
            <a:r>
              <a:rPr lang="pt-BR" sz="2000" dirty="0">
                <a:cs typeface="Arial" panose="020B0604020202020204" pitchFamily="34" charset="0"/>
              </a:rPr>
              <a:t>a estimulação </a:t>
            </a:r>
            <a:r>
              <a:rPr lang="pt-BR" sz="2000" dirty="0" err="1">
                <a:cs typeface="Arial" panose="020B0604020202020204" pitchFamily="34" charset="0"/>
              </a:rPr>
              <a:t>glutamatérgica</a:t>
            </a:r>
            <a:r>
              <a:rPr lang="pt-BR" sz="2000" dirty="0">
                <a:cs typeface="Arial" panose="020B0604020202020204" pitchFamily="34" charset="0"/>
              </a:rPr>
              <a:t> for INTENSA. (leva à morte celular devido </a:t>
            </a:r>
            <a:r>
              <a:rPr lang="pt-BR" sz="2000" dirty="0" smtClean="0">
                <a:cs typeface="Arial" panose="020B0604020202020204" pitchFamily="34" charset="0"/>
              </a:rPr>
              <a:t>à exposição </a:t>
            </a:r>
            <a:r>
              <a:rPr lang="pt-BR" sz="2000" dirty="0">
                <a:cs typeface="Arial" panose="020B0604020202020204" pitchFamily="34" charset="0"/>
              </a:rPr>
              <a:t>intensa do glutamato.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r>
              <a:rPr lang="pt-BR" dirty="0">
                <a:cs typeface="Arial" panose="020B0604020202020204" pitchFamily="34" charset="0"/>
              </a:rPr>
              <a:t>→ </a:t>
            </a:r>
            <a:r>
              <a:rPr lang="pt-BR" b="1" dirty="0">
                <a:cs typeface="Arial" panose="020B0604020202020204" pitchFamily="34" charset="0"/>
              </a:rPr>
              <a:t>FASE </a:t>
            </a:r>
            <a:r>
              <a:rPr lang="pt-BR" b="1" dirty="0" smtClean="0">
                <a:cs typeface="Arial" panose="020B0604020202020204" pitchFamily="34" charset="0"/>
              </a:rPr>
              <a:t>PRECOCE</a:t>
            </a:r>
            <a:r>
              <a:rPr lang="pt-BR" dirty="0">
                <a:cs typeface="Arial" panose="020B0604020202020204" pitchFamily="34" charset="0"/>
              </a:rPr>
              <a:t>: ocorre intensa entrada de Na+, levando a um </a:t>
            </a:r>
            <a:r>
              <a:rPr lang="pt-BR" dirty="0" smtClean="0">
                <a:cs typeface="Arial" panose="020B0604020202020204" pitchFamily="34" charset="0"/>
              </a:rPr>
              <a:t>intumescimento </a:t>
            </a:r>
            <a:r>
              <a:rPr lang="pt-BR" dirty="0">
                <a:cs typeface="Arial" panose="020B0604020202020204" pitchFamily="34" charset="0"/>
              </a:rPr>
              <a:t>celular (AMPA E CAINATO);</a:t>
            </a: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Tx/>
              <a:buSzTx/>
              <a:buFontTx/>
              <a:buNone/>
            </a:pPr>
            <a:r>
              <a:rPr lang="pt-BR" dirty="0">
                <a:cs typeface="Arial" panose="020B0604020202020204" pitchFamily="34" charset="0"/>
              </a:rPr>
              <a:t>→ </a:t>
            </a:r>
            <a:r>
              <a:rPr lang="pt-BR" b="1" dirty="0">
                <a:cs typeface="Arial" panose="020B0604020202020204" pitchFamily="34" charset="0"/>
              </a:rPr>
              <a:t>FASE </a:t>
            </a:r>
            <a:r>
              <a:rPr lang="pt-BR" b="1" dirty="0" smtClean="0">
                <a:cs typeface="Arial" panose="020B0604020202020204" pitchFamily="34" charset="0"/>
              </a:rPr>
              <a:t>RETARDADA</a:t>
            </a:r>
            <a:r>
              <a:rPr lang="pt-BR" dirty="0">
                <a:cs typeface="Arial" panose="020B0604020202020204" pitchFamily="34" charset="0"/>
              </a:rPr>
              <a:t>: acontece uma entrada intensa de Ca+, gerando notável </a:t>
            </a:r>
            <a:r>
              <a:rPr lang="pt-BR" dirty="0" smtClean="0">
                <a:cs typeface="Arial" panose="020B0604020202020204" pitchFamily="34" charset="0"/>
              </a:rPr>
              <a:t>desintegração </a:t>
            </a:r>
            <a:r>
              <a:rPr lang="pt-BR" dirty="0">
                <a:cs typeface="Arial" panose="020B0604020202020204" pitchFamily="34" charset="0"/>
              </a:rPr>
              <a:t>neuronal. (NMDA é o + responsável pela </a:t>
            </a:r>
            <a:r>
              <a:rPr lang="pt-BR" dirty="0" smtClean="0">
                <a:cs typeface="Arial" panose="020B0604020202020204" pitchFamily="34" charset="0"/>
              </a:rPr>
              <a:t>precipitação </a:t>
            </a:r>
            <a:r>
              <a:rPr lang="pt-BR" dirty="0">
                <a:cs typeface="Arial" panose="020B0604020202020204" pitchFamily="34" charset="0"/>
              </a:rPr>
              <a:t>desta fase).	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pt-BR" dirty="0">
                <a:cs typeface="Arial" panose="020B0604020202020204" pitchFamily="34" charset="0"/>
              </a:rPr>
              <a:t>Pode </a:t>
            </a:r>
            <a:r>
              <a:rPr lang="pt-BR" dirty="0" smtClean="0">
                <a:cs typeface="Arial" panose="020B0604020202020204" pitchFamily="34" charset="0"/>
              </a:rPr>
              <a:t>ser </a:t>
            </a:r>
            <a:r>
              <a:rPr lang="pt-BR" dirty="0">
                <a:cs typeface="Arial" panose="020B0604020202020204" pitchFamily="34" charset="0"/>
              </a:rPr>
              <a:t>evitada com bloqueadores NMDA seletivos.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 X ENVELHECIMENTO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endParaRPr lang="pt-BR" sz="1400" dirty="0" smtClean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cs typeface="Arial" panose="020B0604020202020204" pitchFamily="34" charset="0"/>
              </a:rPr>
              <a:t>  Existe uma </a:t>
            </a:r>
            <a:r>
              <a:rPr lang="pt-BR" b="1" dirty="0">
                <a:cs typeface="Arial" panose="020B0604020202020204" pitchFamily="34" charset="0"/>
              </a:rPr>
              <a:t>redução de conteúdo e função do glutamato</a:t>
            </a:r>
            <a:r>
              <a:rPr lang="pt-BR" dirty="0">
                <a:cs typeface="Arial" panose="020B0604020202020204" pitchFamily="34" charset="0"/>
              </a:rPr>
              <a:t> e isto poderia ser um dos fatores que levam à déficits de memória na senilidade.</a:t>
            </a:r>
          </a:p>
          <a:p>
            <a:pPr>
              <a:lnSpc>
                <a:spcPct val="100000"/>
              </a:lnSpc>
            </a:pPr>
            <a:endParaRPr lang="pt-BR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5059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HISTAMINA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848600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463675" y="1196975"/>
            <a:ext cx="6196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Substâncias transmissoras de impulsos nervosos, liberadas na fenda sináptica ou entre um neurônio e um efetor , p. ex: um músculo.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</a:pPr>
            <a:endParaRPr lang="pt-BR" sz="140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50"/>
              </a:spcBef>
            </a:pP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Moléculas pequenas (rápidas) ou neuropeptídeos (prolongada)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87450" y="765175"/>
            <a:ext cx="69119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Histidina descarboxilase: citosol de neurônios histaminérgicos e mastócitos do SNC.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Liberação neuronal de HA: controlada por autoceptores – (H1) e heteroceptores.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+ de Receptores M1, k-opioides e gama-2-adrenérgicos -&gt; - liberação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+ de receptores mi-opioides: + liberação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971550" y="765175"/>
            <a:ext cx="7056438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Neurônios HA: exclusivos do núcleo tuberomamilar, região tuberal hipotalâmica. Único neurônio -&gt; projeções divergentes -&gt; prosencéfalo, cerebelo e mesencéfalo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São grandes, com dendritos bastante ramificados e apresentam atividade elétrica espontânea.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Desaguam suas secreções no LCR ou são influenciados por substâncias dele?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971550" y="1052513"/>
            <a:ext cx="70564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Neurônios HA, são divididos em: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E1 e E2: superfícies laterais do corpo mamilar, separados pelo núcleo mamilar lateral.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E3: Superfície ventral do corpo mamilar.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E4: lado dorsolateral do recesso mamilar.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E5: entre os neurônios dos grupos E2 e E4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7557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77557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971550" y="981075"/>
            <a:ext cx="72009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Projeções ascendentes ventrais -&gt; núcleos tuberomamilares -&gt; núcleo do septo medial e bulbo olfatório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Projeções ascendentes dorsais -&gt; laterais ao 3ª ventrículo -&gt; talamo e prosencéflao.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Córtex cerebral -&gt; ricamente inervado por fibras histaminérgicas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042988" y="765175"/>
            <a:ext cx="70564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A HA no SNC atua sobre 3 receptores: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pt-BR" sz="2400">
                <a:latin typeface="Source Sans Pro" charset="0"/>
              </a:rPr>
              <a:t>-&gt; H1: amplamente distribuído no SNC; derivados do fosfatidilinositol (2º mensageiros)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pt-BR" sz="2400">
                <a:latin typeface="Source Sans Pro" charset="0"/>
              </a:rPr>
              <a:t>-&gt; H2: Tipicamente neurônial; várias regiões cerebrais; acoplados à adenilato ciclase.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pt-BR" sz="2400">
                <a:latin typeface="Source Sans Pro" charset="0"/>
              </a:rPr>
              <a:t>-&gt; H3: distribuição heterogênea; podem estar em neuronios NA e 5HT, - sua liberação pré-sináptica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042988" y="981075"/>
            <a:ext cx="73437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 b="1">
                <a:latin typeface="Source Sans Pro" charset="0"/>
              </a:rPr>
              <a:t>VIAS HISTAMINÉRGICAS CENTRAIS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1042988" y="1557338"/>
          <a:ext cx="3000375" cy="5961388"/>
        </p:xfrm>
        <a:graphic>
          <a:graphicData uri="http://schemas.openxmlformats.org/drawingml/2006/table">
            <a:tbl>
              <a:tblPr/>
              <a:tblGrid>
                <a:gridCol w="3000375"/>
              </a:tblGrid>
              <a:tr h="60483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Estimula secreção de ADH, ACTH, LH, prolactina.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Inibe secreção de GH e TSH.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BCB"/>
                    </a:solidFill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Aumenta tônus simpático – regulação CV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</a:tr>
              <a:tr h="860425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Aumento o FS cerebral – controle da circulação cerebral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BCB"/>
                    </a:solidFill>
                  </a:tcPr>
                </a:tc>
              </a:tr>
              <a:tr h="860425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Efeito termorregulatório: + de neurônios HA -&gt; hipotermia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+ de neurônios HÁ: Antinociceptivo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BCB"/>
                    </a:solidFill>
                  </a:tcPr>
                </a:tc>
              </a:tr>
              <a:tr h="860425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Variação circadiana: + alta durante a noite e baixa durante o dia.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</a:tr>
              <a:tr h="860425">
                <a:tc>
                  <a:txBody>
                    <a:bodyPr/>
                    <a:lstStyle>
                      <a:lvl1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Efeito anoréxico: + leptina -&gt; diminui a ingestão alimentar</a:t>
                      </a:r>
                    </a:p>
                  </a:txBody>
                  <a:tcPr marT="61596" horzOverflow="overflow">
                    <a:lnL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AA2B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498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DOPAMINA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84313"/>
            <a:ext cx="6964362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PRINCIPAIS NEUROTRANSMISSORES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463675" y="981075"/>
            <a:ext cx="6196013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Sistema dopaminérgico: mais circunscrito.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Vias dopaminérgicas: regulação de fenômenos comportamentais e motores.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Concentração nigroestriatal: indispensável para controle motor adequado.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Regula secreção de diversos hormônios hipofisários como a prolactina e o GH.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463675" y="996950"/>
            <a:ext cx="6196013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400">
                <a:cs typeface="Arial" panose="020B0604020202020204" pitchFamily="34" charset="0"/>
              </a:rPr>
              <a:t>SEROTONINA</a:t>
            </a:r>
          </a:p>
          <a:p>
            <a:pPr algn="ctr">
              <a:lnSpc>
                <a:spcPct val="100000"/>
              </a:lnSpc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463675" y="804863"/>
            <a:ext cx="6196013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</a:t>
            </a:r>
            <a:r>
              <a:rPr lang="pt-BR" sz="2000" dirty="0" err="1" smtClean="0">
                <a:cs typeface="Arial" panose="020B0604020202020204" pitchFamily="34" charset="0"/>
              </a:rPr>
              <a:t>Indolamina</a:t>
            </a:r>
            <a:r>
              <a:rPr lang="pt-BR" sz="2000" dirty="0" smtClean="0">
                <a:cs typeface="Arial" panose="020B0604020202020204" pitchFamily="34" charset="0"/>
              </a:rPr>
              <a:t> </a:t>
            </a:r>
            <a:r>
              <a:rPr lang="pt-BR" sz="2000" dirty="0">
                <a:cs typeface="Arial" panose="020B0604020202020204" pitchFamily="34" charset="0"/>
              </a:rPr>
              <a:t>de múltiplas </a:t>
            </a:r>
            <a:r>
              <a:rPr lang="pt-BR" sz="2000" dirty="0" smtClean="0">
                <a:cs typeface="Arial" panose="020B0604020202020204" pitchFamily="34" charset="0"/>
              </a:rPr>
              <a:t>funções, presentes </a:t>
            </a:r>
            <a:r>
              <a:rPr lang="pt-BR" sz="2000" dirty="0">
                <a:cs typeface="Arial" panose="020B0604020202020204" pitchFamily="34" charset="0"/>
              </a:rPr>
              <a:t>em vários tecidos.</a:t>
            </a:r>
          </a:p>
          <a:p>
            <a:pPr algn="just">
              <a:lnSpc>
                <a:spcPct val="115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- 90</a:t>
            </a:r>
            <a:r>
              <a:rPr lang="pt-BR" sz="2000" dirty="0">
                <a:cs typeface="Arial" panose="020B0604020202020204" pitchFamily="34" charset="0"/>
              </a:rPr>
              <a:t>%: células </a:t>
            </a:r>
            <a:r>
              <a:rPr lang="pt-BR" sz="2000" dirty="0" err="1">
                <a:cs typeface="Arial" panose="020B0604020202020204" pitchFamily="34" charset="0"/>
              </a:rPr>
              <a:t>enterocromafinas</a:t>
            </a:r>
            <a:r>
              <a:rPr lang="pt-BR" sz="2000" dirty="0">
                <a:cs typeface="Arial" panose="020B0604020202020204" pitchFamily="34" charset="0"/>
              </a:rPr>
              <a:t> do trato intestinal, </a:t>
            </a:r>
          </a:p>
          <a:p>
            <a:pPr algn="just"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   </a:t>
            </a:r>
            <a:r>
              <a:rPr lang="pt-BR" sz="2000" dirty="0" smtClean="0">
                <a:cs typeface="Arial" panose="020B0604020202020204" pitchFamily="34" charset="0"/>
              </a:rPr>
              <a:t>Restante</a:t>
            </a:r>
            <a:r>
              <a:rPr lang="pt-BR" sz="2000" dirty="0">
                <a:cs typeface="Arial" panose="020B0604020202020204" pitchFamily="34" charset="0"/>
              </a:rPr>
              <a:t>: plaquetas e no SNC. </a:t>
            </a:r>
          </a:p>
          <a:p>
            <a:pPr algn="just">
              <a:lnSpc>
                <a:spcPct val="115000"/>
              </a:lnSpc>
            </a:pPr>
            <a:r>
              <a:rPr lang="pt-BR" sz="2000" dirty="0">
                <a:cs typeface="Arial" panose="020B0604020202020204" pitchFamily="34" charset="0"/>
              </a:rPr>
              <a:t>   </a:t>
            </a:r>
            <a:r>
              <a:rPr lang="pt-BR" sz="2000" dirty="0" smtClean="0">
                <a:cs typeface="Arial" panose="020B0604020202020204" pitchFamily="34" charset="0"/>
              </a:rPr>
              <a:t>SNC</a:t>
            </a:r>
            <a:r>
              <a:rPr lang="pt-BR" sz="2000" dirty="0">
                <a:cs typeface="Arial" panose="020B0604020202020204" pitchFamily="34" charset="0"/>
              </a:rPr>
              <a:t>: 1 a 2% da serotonina total.</a:t>
            </a:r>
          </a:p>
          <a:p>
            <a:pPr algn="just">
              <a:lnSpc>
                <a:spcPct val="115000"/>
              </a:lnSpc>
            </a:pPr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b="1" dirty="0">
                <a:cs typeface="Arial" panose="020B0604020202020204" pitchFamily="34" charset="0"/>
              </a:rPr>
              <a:t>FUNÇÃO: </a:t>
            </a:r>
            <a:endParaRPr lang="pt-BR" sz="2000" b="1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bom-humor</a:t>
            </a:r>
            <a:endParaRPr lang="pt-BR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sensação </a:t>
            </a:r>
            <a:r>
              <a:rPr lang="pt-BR" sz="2000" dirty="0">
                <a:cs typeface="Arial" panose="020B0604020202020204" pitchFamily="34" charset="0"/>
              </a:rPr>
              <a:t>de bem estar</a:t>
            </a:r>
          </a:p>
          <a:p>
            <a:pPr>
              <a:lnSpc>
                <a:spcPct val="100000"/>
              </a:lnSpc>
            </a:pPr>
            <a:r>
              <a:rPr lang="pt-BR" sz="2000" dirty="0" smtClean="0">
                <a:cs typeface="Arial" panose="020B0604020202020204" pitchFamily="34" charset="0"/>
              </a:rPr>
              <a:t>- regulação </a:t>
            </a:r>
            <a:r>
              <a:rPr lang="pt-BR" sz="2000" dirty="0">
                <a:cs typeface="Arial" panose="020B0604020202020204" pitchFamily="34" charset="0"/>
              </a:rPr>
              <a:t>do sono, metabolismo e apetite</a:t>
            </a:r>
            <a:r>
              <a:rPr lang="pt-BR" sz="2000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pt-BR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cs typeface="Arial" panose="020B0604020202020204" pitchFamily="34" charset="0"/>
              </a:rPr>
              <a:t>OBS: Sua </a:t>
            </a:r>
            <a:r>
              <a:rPr lang="pt-BR" sz="2000" u="sng" dirty="0">
                <a:cs typeface="Arial" panose="020B0604020202020204" pitchFamily="34" charset="0"/>
              </a:rPr>
              <a:t>falta</a:t>
            </a:r>
            <a:r>
              <a:rPr lang="pt-BR" sz="2000" dirty="0">
                <a:cs typeface="Arial" panose="020B0604020202020204" pitchFamily="34" charset="0"/>
              </a:rPr>
              <a:t> acarreta em: irritabilidade, alterações do sono, depressão.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37431" y="332656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Biossíntese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475656" y="2201639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25625"/>
            <a:ext cx="1911350" cy="477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499" y="291059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 E DEGRADAÇÃO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1"/>
            <a:ext cx="5637358" cy="486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499" y="260648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3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RECEPTORES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7623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UFJF – RESIDÊNCIA 2015 – PROVA OBJETIVA </a:t>
            </a:r>
            <a:b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endParaRPr lang="pt-BR" sz="4000">
              <a:solidFill>
                <a:schemeClr val="tx2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400">
                <a:latin typeface="Source Sans Pro" charset="0"/>
              </a:rPr>
              <a:t>Dentre os neurotransmissores abaixo, assinale a alternativa que apresenta o neurotransmissor inibitório: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Noradrenalina.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Glutamato.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Dopamina.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Ácido gama-aminobutírico.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UFJF – RESIDÊNCIA 2015 – PROVA OBJETIVA </a:t>
            </a:r>
            <a:b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endParaRPr lang="pt-BR" sz="4000">
              <a:solidFill>
                <a:schemeClr val="tx2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400">
                <a:latin typeface="Source Sans Pro" charset="0"/>
              </a:rPr>
              <a:t>Dentre os neurotransmissores abaixo, assinale a alternativa que apresenta o neurotransmissor inibitório: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Noradrenalina.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Glutamato.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>
                <a:latin typeface="Source Sans Pro" charset="0"/>
              </a:rPr>
              <a:t>Dopamina. 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Times New Roman" panose="02020603050405020304" pitchFamily="18" charset="0"/>
              <a:buAutoNum type="alphaLcParenR"/>
            </a:pPr>
            <a:r>
              <a:rPr lang="pt-BR" sz="2400" b="1">
                <a:solidFill>
                  <a:srgbClr val="FF0000"/>
                </a:solidFill>
                <a:latin typeface="Source Sans Pro" charset="0"/>
              </a:rPr>
              <a:t>Ácido gama-aminobutírico.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66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2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PROCESSO SELETIVO DA RESIDÊNCIA INTEGRADA EM SAÚDE – RIS-ESP/CE, 2014</a:t>
            </a: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27088" y="1557338"/>
            <a:ext cx="770413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000">
                <a:latin typeface="Source Sans Pro" charset="0"/>
              </a:rPr>
              <a:t>O sítio de comunicação entre dois neurônios ou entre um neurônio e uma célula efetora é denominada sinapse. As sinapses entre neurônios funcionam de maneira similar. O neurônio que envia o sinal é denominado neurônio pré- sináptico e o que recebe a mensagem é denominado pós-sináptico. Sobre as sinapses químicas entre neurônios é correto afirmar que: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a) A liberação de neurotransmissores para a fenda sináptica ocorre na fase hiperpolarização do impulso nervoso.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b) Aumento na concentração de Ca2+ no interior do botão sináptico terminal desencadeia a liberação de vesículas com neurotransmissores.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c) Quando um neurônio pós-sináptico se hiperpolariza trata-se de uma transmissão excitatório.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d) Neurônios pós-sinápticos recebem apenas um tipo de sinapses, ou excitatória, ou inibitória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66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2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PROCESSO SELETIVO DA RESIDÊNCIA INTEGRADA EM SAÚDE – RIS-ESP/CE, 2014</a:t>
            </a: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827088" y="1557338"/>
            <a:ext cx="770413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000">
                <a:latin typeface="Source Sans Pro" charset="0"/>
              </a:rPr>
              <a:t>O sítio de comunicação entre dois neurônios ou entre um neurônio e uma célula efetora é denominada sinapse. As sinapses entre neurônios funcionam de maneira similar. O neurônio que envia o sinal é denominado neurônio pré- sináptico e o que recebe a mensagem é denominado pós-sináptico. Sobre as sinapses químicas entre neurônios é correto afirmar que: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a) A liberação de neurotransmissores para a fenda sináptica ocorre na fase hiperpolarização do impulso nervoso.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 b="1">
                <a:solidFill>
                  <a:srgbClr val="FF0000"/>
                </a:solidFill>
                <a:latin typeface="Source Sans Pro" charset="0"/>
              </a:rPr>
              <a:t>b) Aumento na concentração de Ca2+ no interior do botão sináptico terminal desencadeia a liberação de vesículas com neurotransmissores.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c) Quando um neurônio pós-sináptico se hiperpolariza trata-se de uma transmissão excitatório. </a:t>
            </a:r>
          </a:p>
          <a:p>
            <a:pPr>
              <a:lnSpc>
                <a:spcPct val="90000"/>
              </a:lnSpc>
              <a:spcBef>
                <a:spcPts val="413"/>
              </a:spcBef>
            </a:pPr>
            <a:r>
              <a:rPr lang="pt-BR" sz="2000">
                <a:latin typeface="Source Sans Pro" charset="0"/>
              </a:rPr>
              <a:t>d) Neurônios pós-sinápticos recebem apenas um tipo de sinapses, ou excitatória, ou inibitória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t-BR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75575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sz="4000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REFERÊNCIAS BIBLIOGRÁFICAS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Guyton; Fisiologia Médica – 12ª edição.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Silva, P. Farmacologia – 8ª edição.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OBRIGADA!!!!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6327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817563"/>
            <a:ext cx="6964363" cy="498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FISIOLOGIA DA NEUROTRANSMISSÃO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63675" y="1268413"/>
            <a:ext cx="6196013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SN: processa informações aferentes e efetua respostas mentais e motoras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99% da informação sensorial é irrelevante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Informação importante: canalizada e processada (funções integrativas)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AA2B1E"/>
              </a:buClr>
              <a:buSzPct val="85000"/>
              <a:buFont typeface="Courgette" charset="0"/>
              <a:buChar char="O"/>
            </a:pPr>
            <a:r>
              <a:rPr lang="pt-BR" sz="2400">
                <a:latin typeface="Source Sans Pro" charset="0"/>
              </a:rPr>
              <a:t>Transmissão por impulsos nervosos; propagação sucessiva e unidirecional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2224</Words>
  <Application>Microsoft Office PowerPoint</Application>
  <PresentationFormat>Apresentação na tela (4:3)</PresentationFormat>
  <Paragraphs>414</Paragraphs>
  <Slides>71</Slides>
  <Notes>71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71</vt:i4>
      </vt:variant>
    </vt:vector>
  </HeadingPairs>
  <TitlesOfParts>
    <vt:vector size="81" baseType="lpstr">
      <vt:lpstr>SimSun</vt:lpstr>
      <vt:lpstr>Arial</vt:lpstr>
      <vt:lpstr>Calibri</vt:lpstr>
      <vt:lpstr>Constantia</vt:lpstr>
      <vt:lpstr>Courgette</vt:lpstr>
      <vt:lpstr>Source Sans Pro</vt:lpstr>
      <vt:lpstr>StarSymbol</vt:lpstr>
      <vt:lpstr>Times New Roman</vt:lpstr>
      <vt:lpstr>Tema do Office</vt:lpstr>
      <vt:lpstr>Tema do Office</vt:lpstr>
      <vt:lpstr>Apresentação do PowerPoint</vt:lpstr>
      <vt:lpstr>NEUROTRANSMISSORES</vt:lpstr>
      <vt:lpstr>Apresentação do PowerPoint</vt:lpstr>
      <vt:lpstr>DEFINIÇÃO</vt:lpstr>
      <vt:lpstr>Apresentação do PowerPoint</vt:lpstr>
      <vt:lpstr>PRINCIPAIS NEUROTRANSMISSORES</vt:lpstr>
      <vt:lpstr>Apresentação do PowerPoint</vt:lpstr>
      <vt:lpstr>FISIOLOGIA DA NEUROTRANSMISSÃO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ÁCIDO GAMA-AMINOBUTÍRICO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ASPARTATO</vt:lpstr>
      <vt:lpstr>ASPARTATO</vt:lpstr>
      <vt:lpstr>GLUTAMATO</vt:lpstr>
      <vt:lpstr>GLUTAMATO</vt:lpstr>
      <vt:lpstr>GLUTAMATO</vt:lpstr>
      <vt:lpstr>GLUTAMATO</vt:lpstr>
      <vt:lpstr>GLUTAMATO</vt:lpstr>
      <vt:lpstr>GLUTAMATO</vt:lpstr>
      <vt:lpstr>GLUTAMATO</vt:lpstr>
      <vt:lpstr>GLUTAMATO</vt:lpstr>
      <vt:lpstr>Apresentação do PowerPoint</vt:lpstr>
      <vt:lpstr>Apresentação do PowerPoint</vt:lpstr>
      <vt:lpstr>Apresentação do PowerPoint</vt:lpstr>
      <vt:lpstr>NMDA</vt:lpstr>
      <vt:lpstr>Apresentação do PowerPoint</vt:lpstr>
      <vt:lpstr>PLT</vt:lpstr>
      <vt:lpstr>AMPA</vt:lpstr>
      <vt:lpstr>AMPA</vt:lpstr>
      <vt:lpstr>CAINATO</vt:lpstr>
      <vt:lpstr>Apresentação do PowerPoint</vt:lpstr>
      <vt:lpstr>EXCITOTOXICIDADE</vt:lpstr>
      <vt:lpstr>GLUTAMATO X ENVELHECIMENTO</vt:lpstr>
      <vt:lpstr>HISTAMINA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DOPAMINA</vt:lpstr>
      <vt:lpstr>Apresentação do PowerPoint</vt:lpstr>
      <vt:lpstr>Apresentação do PowerPoint</vt:lpstr>
      <vt:lpstr>Apresentação do PowerPoint</vt:lpstr>
      <vt:lpstr>Biossíntese</vt:lpstr>
      <vt:lpstr>REGULAÇÃO E DEGRADAÇÃO</vt:lpstr>
      <vt:lpstr>RECEPTORES</vt:lpstr>
      <vt:lpstr> UFJF – RESIDÊNCIA 2015 – PROVA OBJETIVA  </vt:lpstr>
      <vt:lpstr> UFJF – RESIDÊNCIA 2015 – PROVA OBJETIVA  </vt:lpstr>
      <vt:lpstr>PROCESSO SELETIVO DA RESIDÊNCIA INTEGRADA EM SAÚDE – RIS-ESP/CE, 2014</vt:lpstr>
      <vt:lpstr>PROCESSO SELETIVO DA RESIDÊNCIA INTEGRADA EM SAÚDE – RIS-ESP/CE, 2014</vt:lpstr>
      <vt:lpstr>REFERÊNCIAS BIBLIOGRÁFICAS</vt:lpstr>
      <vt:lpstr>OBRIGADA!!!!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Lopes</dc:creator>
  <cp:lastModifiedBy>Camila Lopes</cp:lastModifiedBy>
  <cp:revision>3</cp:revision>
  <cp:lastPrinted>1601-01-01T00:00:00Z</cp:lastPrinted>
  <dcterms:created xsi:type="dcterms:W3CDTF">1601-01-01T00:00:00Z</dcterms:created>
  <dcterms:modified xsi:type="dcterms:W3CDTF">2017-04-20T19:34:25Z</dcterms:modified>
</cp:coreProperties>
</file>