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61" r:id="rId2"/>
    <p:sldId id="256" r:id="rId3"/>
    <p:sldId id="257" r:id="rId4"/>
    <p:sldId id="362" r:id="rId5"/>
    <p:sldId id="366" r:id="rId6"/>
    <p:sldId id="258" r:id="rId7"/>
    <p:sldId id="261" r:id="rId8"/>
    <p:sldId id="259" r:id="rId9"/>
    <p:sldId id="260" r:id="rId10"/>
    <p:sldId id="262" r:id="rId11"/>
    <p:sldId id="263" r:id="rId12"/>
    <p:sldId id="264" r:id="rId13"/>
    <p:sldId id="265" r:id="rId14"/>
    <p:sldId id="266" r:id="rId15"/>
    <p:sldId id="267" r:id="rId16"/>
    <p:sldId id="268" r:id="rId17"/>
    <p:sldId id="269" r:id="rId18"/>
    <p:sldId id="274" r:id="rId19"/>
    <p:sldId id="270" r:id="rId20"/>
    <p:sldId id="271" r:id="rId21"/>
    <p:sldId id="272" r:id="rId22"/>
    <p:sldId id="275" r:id="rId23"/>
    <p:sldId id="276" r:id="rId24"/>
    <p:sldId id="277" r:id="rId25"/>
    <p:sldId id="278" r:id="rId26"/>
    <p:sldId id="279" r:id="rId27"/>
    <p:sldId id="280" r:id="rId28"/>
    <p:sldId id="281" r:id="rId29"/>
    <p:sldId id="282" r:id="rId30"/>
    <p:sldId id="283"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299" r:id="rId44"/>
    <p:sldId id="300" r:id="rId45"/>
    <p:sldId id="301" r:id="rId46"/>
    <p:sldId id="302" r:id="rId47"/>
    <p:sldId id="303" r:id="rId48"/>
    <p:sldId id="304" r:id="rId49"/>
    <p:sldId id="305" r:id="rId50"/>
    <p:sldId id="306" r:id="rId51"/>
    <p:sldId id="307" r:id="rId52"/>
    <p:sldId id="308" r:id="rId53"/>
    <p:sldId id="315" r:id="rId54"/>
    <p:sldId id="313" r:id="rId55"/>
    <p:sldId id="314" r:id="rId56"/>
    <p:sldId id="312" r:id="rId57"/>
    <p:sldId id="310" r:id="rId58"/>
    <p:sldId id="311"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60" r:id="rId100"/>
    <p:sldId id="356" r:id="rId101"/>
    <p:sldId id="357" r:id="rId102"/>
    <p:sldId id="358" r:id="rId103"/>
    <p:sldId id="364" r:id="rId104"/>
    <p:sldId id="359" r:id="rId105"/>
    <p:sldId id="365"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89213" y="3271235"/>
            <a:ext cx="8915399" cy="2632428"/>
          </a:xfrm>
        </p:spPr>
        <p:txBody>
          <a:bodyPr>
            <a:normAutofit lnSpcReduction="10000"/>
          </a:bodyPr>
          <a:lstStyle/>
          <a:p>
            <a:r>
              <a:rPr lang="pt-BR" sz="2400" b="1" dirty="0" smtClean="0"/>
              <a:t>FARMACOTERAPIA DA DM E HIPOGLICEMIANTES  E  FARMACOTERAPIA DA OBESIDADE</a:t>
            </a:r>
          </a:p>
          <a:p>
            <a:endParaRPr lang="pt-BR" sz="2400" b="1" dirty="0"/>
          </a:p>
          <a:p>
            <a:r>
              <a:rPr lang="pt-BR" sz="2400" b="1" dirty="0" smtClean="0"/>
              <a:t>Ana Clara Lopes e Amanda Viana</a:t>
            </a:r>
          </a:p>
          <a:p>
            <a:endParaRPr lang="pt-BR" sz="2400" b="1" dirty="0"/>
          </a:p>
          <a:p>
            <a:r>
              <a:rPr lang="pt-BR" sz="2400" b="1" dirty="0" smtClean="0"/>
              <a:t>                  Rio verde, 2018</a:t>
            </a:r>
          </a:p>
          <a:p>
            <a:endParaRPr lang="pt-BR" sz="2400" b="1" dirty="0"/>
          </a:p>
        </p:txBody>
      </p:sp>
      <p:pic>
        <p:nvPicPr>
          <p:cNvPr id="4" name="Imagem 3"/>
          <p:cNvPicPr>
            <a:picLocks noChangeAspect="1"/>
          </p:cNvPicPr>
          <p:nvPr/>
        </p:nvPicPr>
        <p:blipFill>
          <a:blip r:embed="rId2"/>
          <a:stretch>
            <a:fillRect/>
          </a:stretch>
        </p:blipFill>
        <p:spPr>
          <a:xfrm>
            <a:off x="9064291" y="531099"/>
            <a:ext cx="2440322" cy="2431042"/>
          </a:xfrm>
          <a:prstGeom prst="rect">
            <a:avLst/>
          </a:prstGeom>
        </p:spPr>
      </p:pic>
      <p:pic>
        <p:nvPicPr>
          <p:cNvPr id="5" name="Imagem 4"/>
          <p:cNvPicPr>
            <a:picLocks noChangeAspect="1"/>
          </p:cNvPicPr>
          <p:nvPr/>
        </p:nvPicPr>
        <p:blipFill>
          <a:blip r:embed="rId3"/>
          <a:stretch>
            <a:fillRect/>
          </a:stretch>
        </p:blipFill>
        <p:spPr>
          <a:xfrm>
            <a:off x="514870" y="531098"/>
            <a:ext cx="3002043" cy="2598467"/>
          </a:xfrm>
          <a:prstGeom prst="rect">
            <a:avLst/>
          </a:prstGeom>
        </p:spPr>
      </p:pic>
    </p:spTree>
    <p:extLst>
      <p:ext uri="{BB962C8B-B14F-4D97-AF65-F5344CB8AC3E}">
        <p14:creationId xmlns:p14="http://schemas.microsoft.com/office/powerpoint/2010/main" val="262592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Tratamento DM1</a:t>
            </a:r>
            <a:endParaRPr lang="pt-BR" dirty="0"/>
          </a:p>
        </p:txBody>
      </p:sp>
      <p:sp>
        <p:nvSpPr>
          <p:cNvPr id="3" name="Espaço Reservado para Conteúdo 2"/>
          <p:cNvSpPr>
            <a:spLocks noGrp="1"/>
          </p:cNvSpPr>
          <p:nvPr>
            <p:ph idx="1"/>
          </p:nvPr>
        </p:nvSpPr>
        <p:spPr/>
        <p:txBody>
          <a:bodyPr>
            <a:normAutofit/>
          </a:bodyPr>
          <a:lstStyle/>
          <a:p>
            <a:r>
              <a:rPr lang="pt-BR" sz="2800" b="1" dirty="0" smtClean="0">
                <a:latin typeface="+mj-lt"/>
                <a:cs typeface="Times New Roman" panose="02020603050405020304" pitchFamily="18" charset="0"/>
              </a:rPr>
              <a:t>Objetivo do tratamento:</a:t>
            </a:r>
          </a:p>
          <a:p>
            <a:pPr marL="0" indent="0">
              <a:buNone/>
            </a:pPr>
            <a:r>
              <a:rPr lang="pt-BR" sz="2800" dirty="0" smtClean="0">
                <a:latin typeface="+mj-lt"/>
                <a:cs typeface="Times New Roman" panose="02020603050405020304" pitchFamily="18" charset="0"/>
              </a:rPr>
              <a:t>Controlar a hiperglicemia, evitar cetoacidose e manter níveis aceitos de hemoglobina glicosada*.</a:t>
            </a:r>
          </a:p>
          <a:p>
            <a:pPr marL="0" indent="0">
              <a:buNone/>
            </a:pPr>
            <a:endParaRPr lang="pt-BR" sz="2800" dirty="0">
              <a:latin typeface="+mj-lt"/>
              <a:cs typeface="Times New Roman" panose="02020603050405020304" pitchFamily="18" charset="0"/>
            </a:endParaRPr>
          </a:p>
          <a:p>
            <a:r>
              <a:rPr lang="pt-BR" sz="2800" dirty="0" smtClean="0">
                <a:latin typeface="+mj-lt"/>
                <a:cs typeface="Times New Roman" panose="02020603050405020304" pitchFamily="18" charset="0"/>
              </a:rPr>
              <a:t>*Nota: </a:t>
            </a:r>
            <a:r>
              <a:rPr lang="pt-BR" sz="2800" dirty="0">
                <a:latin typeface="+mj-lt"/>
                <a:cs typeface="Times New Roman" panose="02020603050405020304" pitchFamily="18" charset="0"/>
              </a:rPr>
              <a:t>a HbA1c serve como </a:t>
            </a:r>
            <a:r>
              <a:rPr lang="pt-BR" sz="2800" dirty="0" smtClean="0">
                <a:latin typeface="+mj-lt"/>
                <a:cs typeface="Times New Roman" panose="02020603050405020304" pitchFamily="18" charset="0"/>
              </a:rPr>
              <a:t>medida de </a:t>
            </a:r>
            <a:r>
              <a:rPr lang="pt-BR" sz="2800" dirty="0">
                <a:latin typeface="+mj-lt"/>
                <a:cs typeface="Times New Roman" panose="02020603050405020304" pitchFamily="18" charset="0"/>
              </a:rPr>
              <a:t>quão bem o tratamento normalizou a glicemia no paciente diabético</a:t>
            </a:r>
          </a:p>
        </p:txBody>
      </p:sp>
    </p:spTree>
    <p:extLst>
      <p:ext uri="{BB962C8B-B14F-4D97-AF65-F5344CB8AC3E}">
        <p14:creationId xmlns:p14="http://schemas.microsoft.com/office/powerpoint/2010/main" val="37144696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2400" b="1" dirty="0">
                <a:latin typeface="+mj-lt"/>
                <a:cs typeface="Times New Roman" panose="02020603050405020304" pitchFamily="18" charset="0"/>
              </a:rPr>
              <a:t>Efeitos adversos </a:t>
            </a:r>
          </a:p>
          <a:p>
            <a:pPr marL="0" indent="0">
              <a:buNone/>
            </a:pPr>
            <a:r>
              <a:rPr lang="pt-BR" sz="2400" dirty="0">
                <a:latin typeface="+mj-lt"/>
                <a:cs typeface="Times New Roman" panose="02020603050405020304" pitchFamily="18" charset="0"/>
              </a:rPr>
              <a:t>As reações adversas mais comuns incluem hipoglicemia, </a:t>
            </a:r>
            <a:r>
              <a:rPr lang="pt-BR" sz="2400" dirty="0" err="1">
                <a:latin typeface="+mj-lt"/>
                <a:cs typeface="Times New Roman" panose="02020603050405020304" pitchFamily="18" charset="0"/>
              </a:rPr>
              <a:t>cefaléias</a:t>
            </a:r>
            <a:r>
              <a:rPr lang="pt-BR" sz="2400" dirty="0">
                <a:latin typeface="+mj-lt"/>
                <a:cs typeface="Times New Roman" panose="02020603050405020304" pitchFamily="18" charset="0"/>
              </a:rPr>
              <a:t>, dor nas costas, fadiga, diminuição dos linfócitos, infecção do trato respiratório superior e </a:t>
            </a:r>
            <a:r>
              <a:rPr lang="pt-BR" sz="2400" dirty="0" err="1">
                <a:latin typeface="+mj-lt"/>
                <a:cs typeface="Times New Roman" panose="02020603050405020304" pitchFamily="18" charset="0"/>
              </a:rPr>
              <a:t>nasofaringite</a:t>
            </a:r>
            <a:r>
              <a:rPr lang="pt-BR" sz="2400" dirty="0">
                <a:latin typeface="+mj-lt"/>
                <a:cs typeface="Times New Roman" panose="02020603050405020304" pitchFamily="18" charset="0"/>
              </a:rPr>
              <a:t>.</a:t>
            </a:r>
          </a:p>
          <a:p>
            <a:pPr marL="0" indent="0">
              <a:buNone/>
            </a:pPr>
            <a:r>
              <a:rPr lang="pt-BR" sz="2400" dirty="0">
                <a:latin typeface="+mj-lt"/>
                <a:cs typeface="Times New Roman" panose="02020603050405020304" pitchFamily="18" charset="0"/>
              </a:rPr>
              <a:t> Além disso, não foi estabelecida a segurança e a eficácia da </a:t>
            </a:r>
            <a:r>
              <a:rPr lang="pt-BR" sz="2400" dirty="0" err="1">
                <a:latin typeface="+mj-lt"/>
                <a:cs typeface="Times New Roman" panose="02020603050405020304" pitchFamily="18" charset="0"/>
              </a:rPr>
              <a:t>co-administração</a:t>
            </a:r>
            <a:r>
              <a:rPr lang="pt-BR" sz="2400" dirty="0">
                <a:latin typeface="+mj-lt"/>
                <a:cs typeface="Times New Roman" panose="02020603050405020304" pitchFamily="18" charset="0"/>
              </a:rPr>
              <a:t> com outros produtos para perda de peso e não foram estabelecidos efeitos cardiovasculares na mortalidade e na morbidade.</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18198179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9212" y="2133599"/>
            <a:ext cx="8915400" cy="4048259"/>
          </a:xfrm>
        </p:spPr>
        <p:txBody>
          <a:bodyPr>
            <a:normAutofit lnSpcReduction="10000"/>
          </a:bodyPr>
          <a:lstStyle/>
          <a:p>
            <a:r>
              <a:rPr lang="pt-BR" sz="2400" dirty="0">
                <a:latin typeface="+mj-lt"/>
                <a:cs typeface="Times New Roman" panose="02020603050405020304" pitchFamily="18" charset="0"/>
              </a:rPr>
              <a:t>A </a:t>
            </a:r>
            <a:r>
              <a:rPr lang="pt-BR" sz="2400" dirty="0" err="1">
                <a:latin typeface="+mj-lt"/>
                <a:cs typeface="Times New Roman" panose="02020603050405020304" pitchFamily="18" charset="0"/>
              </a:rPr>
              <a:t>lorcaserina</a:t>
            </a:r>
            <a:r>
              <a:rPr lang="pt-BR" sz="2400" dirty="0">
                <a:latin typeface="+mj-lt"/>
                <a:cs typeface="Times New Roman" panose="02020603050405020304" pitchFamily="18" charset="0"/>
              </a:rPr>
              <a:t> é uma droga serotoninérgica. Foram notificados o desenvolvimento de uma síndrome de serotonina potencialmente mortal ou de reações semelhantes à da Síndrome </a:t>
            </a:r>
            <a:r>
              <a:rPr lang="pt-BR" sz="2400" dirty="0" err="1">
                <a:latin typeface="+mj-lt"/>
                <a:cs typeface="Times New Roman" panose="02020603050405020304" pitchFamily="18" charset="0"/>
              </a:rPr>
              <a:t>Neuroléptica</a:t>
            </a:r>
            <a:r>
              <a:rPr lang="pt-BR" sz="2400" dirty="0">
                <a:latin typeface="+mj-lt"/>
                <a:cs typeface="Times New Roman" panose="02020603050405020304" pitchFamily="18" charset="0"/>
              </a:rPr>
              <a:t> Maligna (NMS). Os sintomas da síndrome podem incluir alterações no estado mental (por exemplo, agitação, alucinações, coma), instabilidade autonômica (por exemplo, taquicardia, pressão arterial lábil, hipertermia), aberrações neuromusculares (ex. </a:t>
            </a:r>
            <a:r>
              <a:rPr lang="pt-BR" sz="2400" dirty="0" err="1">
                <a:latin typeface="+mj-lt"/>
                <a:cs typeface="Times New Roman" panose="02020603050405020304" pitchFamily="18" charset="0"/>
              </a:rPr>
              <a:t>Hiperreflexia</a:t>
            </a:r>
            <a:r>
              <a:rPr lang="pt-BR" sz="2400" dirty="0">
                <a:latin typeface="+mj-lt"/>
                <a:cs typeface="Times New Roman" panose="02020603050405020304" pitchFamily="18" charset="0"/>
              </a:rPr>
              <a:t>, </a:t>
            </a:r>
            <a:r>
              <a:rPr lang="pt-BR" sz="2400" dirty="0" err="1">
                <a:latin typeface="+mj-lt"/>
                <a:cs typeface="Times New Roman" panose="02020603050405020304" pitchFamily="18" charset="0"/>
              </a:rPr>
              <a:t>incoordenação</a:t>
            </a:r>
            <a:r>
              <a:rPr lang="pt-BR" sz="2400" dirty="0">
                <a:latin typeface="+mj-lt"/>
                <a:cs typeface="Times New Roman" panose="02020603050405020304" pitchFamily="18" charset="0"/>
              </a:rPr>
              <a:t>) e / ou sintomas gastrointestinais (vômito, diarreia).</a:t>
            </a:r>
            <a:endParaRPr lang="pt-BR" sz="2400" dirty="0">
              <a:latin typeface="+mj-lt"/>
            </a:endParaRPr>
          </a:p>
        </p:txBody>
      </p:sp>
    </p:spTree>
    <p:extLst>
      <p:ext uri="{BB962C8B-B14F-4D97-AF65-F5344CB8AC3E}">
        <p14:creationId xmlns:p14="http://schemas.microsoft.com/office/powerpoint/2010/main" val="26139260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CASO CLÍNICO</a:t>
            </a:r>
            <a:endParaRPr lang="pt-BR" b="1" dirty="0"/>
          </a:p>
        </p:txBody>
      </p:sp>
      <p:sp>
        <p:nvSpPr>
          <p:cNvPr id="3" name="Espaço Reservado para Conteúdo 2"/>
          <p:cNvSpPr>
            <a:spLocks noGrp="1"/>
          </p:cNvSpPr>
          <p:nvPr>
            <p:ph idx="1"/>
          </p:nvPr>
        </p:nvSpPr>
        <p:spPr/>
        <p:txBody>
          <a:bodyPr/>
          <a:lstStyle/>
          <a:p>
            <a:r>
              <a:rPr lang="pt-BR" dirty="0">
                <a:cs typeface="Times New Roman" panose="02020603050405020304" pitchFamily="18" charset="0"/>
              </a:rPr>
              <a:t>Exame físico: Paciente em bom estado geral, peso de 106 kg e altura de 1,70 m, apresentando fundo de olho com espasmo segmentar arteriolar, perda da relação arteriovenosa nos vasos da retina, alguns pontos sugestivos de </a:t>
            </a:r>
            <a:r>
              <a:rPr lang="pt-BR" dirty="0" err="1">
                <a:cs typeface="Times New Roman" panose="02020603050405020304" pitchFamily="18" charset="0"/>
              </a:rPr>
              <a:t>microaneurismas</a:t>
            </a:r>
            <a:r>
              <a:rPr lang="pt-BR" dirty="0">
                <a:cs typeface="Times New Roman" panose="02020603050405020304" pitchFamily="18" charset="0"/>
              </a:rPr>
              <a:t> em ambas as retinas e sinais cicatriciais de </a:t>
            </a:r>
            <a:r>
              <a:rPr lang="pt-BR" dirty="0" err="1">
                <a:cs typeface="Times New Roman" panose="02020603050405020304" pitchFamily="18" charset="0"/>
              </a:rPr>
              <a:t>laserterapia</a:t>
            </a:r>
            <a:r>
              <a:rPr lang="pt-BR" dirty="0">
                <a:cs typeface="Times New Roman" panose="02020603050405020304" pitchFamily="18" charset="0"/>
              </a:rPr>
              <a:t> prévia.</a:t>
            </a:r>
          </a:p>
          <a:p>
            <a:r>
              <a:rPr lang="pt-BR" dirty="0">
                <a:cs typeface="Times New Roman" panose="02020603050405020304" pitchFamily="18" charset="0"/>
              </a:rPr>
              <a:t>Exames laboratoriais: Glicemia de jejum de 172 mg/dl. Colesterol total de 230 mg/dl, HDL-colesterol de 28 mg/dl, </a:t>
            </a:r>
            <a:r>
              <a:rPr lang="pt-BR" dirty="0" err="1">
                <a:cs typeface="Times New Roman" panose="02020603050405020304" pitchFamily="18" charset="0"/>
              </a:rPr>
              <a:t>LDLcolesterol</a:t>
            </a:r>
            <a:r>
              <a:rPr lang="pt-BR" dirty="0">
                <a:cs typeface="Times New Roman" panose="02020603050405020304" pitchFamily="18" charset="0"/>
              </a:rPr>
              <a:t> não calculado devido aos valores elevados de triglicérides (450 mg/dl). Creatinina sérica de 1,8 mg/dl e </a:t>
            </a:r>
            <a:r>
              <a:rPr lang="pt-BR" dirty="0" err="1">
                <a:cs typeface="Times New Roman" panose="02020603050405020304" pitchFamily="18" charset="0"/>
              </a:rPr>
              <a:t>uréia</a:t>
            </a:r>
            <a:r>
              <a:rPr lang="pt-BR" dirty="0">
                <a:cs typeface="Times New Roman" panose="02020603050405020304" pitchFamily="18" charset="0"/>
              </a:rPr>
              <a:t> de 96 mg/dl. Exame de Urina Rotina demonstrando a presença de proteínas. </a:t>
            </a:r>
            <a:r>
              <a:rPr lang="pt-BR" dirty="0" err="1">
                <a:cs typeface="Times New Roman" panose="02020603050405020304" pitchFamily="18" charset="0"/>
              </a:rPr>
              <a:t>Proteinúria</a:t>
            </a:r>
            <a:r>
              <a:rPr lang="pt-BR" dirty="0">
                <a:cs typeface="Times New Roman" panose="02020603050405020304" pitchFamily="18" charset="0"/>
              </a:rPr>
              <a:t> de 24 horas de 1,2 g/24 horas.</a:t>
            </a:r>
            <a:endParaRPr lang="pt-BR" dirty="0"/>
          </a:p>
        </p:txBody>
      </p:sp>
    </p:spTree>
    <p:extLst>
      <p:ext uri="{BB962C8B-B14F-4D97-AF65-F5344CB8AC3E}">
        <p14:creationId xmlns:p14="http://schemas.microsoft.com/office/powerpoint/2010/main" val="25618820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2000" dirty="0">
                <a:latin typeface="+mj-lt"/>
              </a:rPr>
              <a:t>Uma mulher de 64 anos com anamnese de diabetes tipo</a:t>
            </a:r>
          </a:p>
          <a:p>
            <a:pPr marL="0" indent="0">
              <a:buNone/>
            </a:pPr>
            <a:r>
              <a:rPr lang="pt-BR" sz="2000" dirty="0">
                <a:latin typeface="+mj-lt"/>
              </a:rPr>
              <a:t>2 foi diagnosticada com insuficiência cardíaca. Qual dos</a:t>
            </a:r>
          </a:p>
          <a:p>
            <a:pPr marL="0" indent="0">
              <a:buNone/>
            </a:pPr>
            <a:r>
              <a:rPr lang="pt-BR" sz="2000" dirty="0">
                <a:latin typeface="+mj-lt"/>
              </a:rPr>
              <a:t>seguintes fármacos será uma má escolha para controlar o</a:t>
            </a:r>
          </a:p>
          <a:p>
            <a:pPr marL="0" indent="0">
              <a:buNone/>
            </a:pPr>
            <a:r>
              <a:rPr lang="pt-BR" sz="2000" dirty="0">
                <a:latin typeface="+mj-lt"/>
              </a:rPr>
              <a:t>diabetes?</a:t>
            </a:r>
          </a:p>
          <a:p>
            <a:pPr marL="0" indent="0">
              <a:buNone/>
            </a:pPr>
            <a:r>
              <a:rPr lang="pt-BR" sz="2000" dirty="0">
                <a:latin typeface="+mj-lt"/>
              </a:rPr>
              <a:t>A. </a:t>
            </a:r>
            <a:r>
              <a:rPr lang="pt-BR" sz="2000" dirty="0" err="1">
                <a:latin typeface="+mj-lt"/>
              </a:rPr>
              <a:t>Exenatida</a:t>
            </a:r>
            <a:endParaRPr lang="pt-BR" sz="2000" dirty="0">
              <a:latin typeface="+mj-lt"/>
            </a:endParaRPr>
          </a:p>
          <a:p>
            <a:pPr marL="0" indent="0">
              <a:buNone/>
            </a:pPr>
            <a:r>
              <a:rPr lang="pt-BR" sz="2000" dirty="0">
                <a:latin typeface="+mj-lt"/>
              </a:rPr>
              <a:t>B. </a:t>
            </a:r>
            <a:r>
              <a:rPr lang="pt-BR" sz="2000" dirty="0" err="1">
                <a:latin typeface="+mj-lt"/>
              </a:rPr>
              <a:t>Glibenclamida</a:t>
            </a:r>
            <a:endParaRPr lang="pt-BR" sz="2000" dirty="0">
              <a:latin typeface="+mj-lt"/>
            </a:endParaRPr>
          </a:p>
          <a:p>
            <a:pPr marL="0" indent="0">
              <a:buNone/>
            </a:pPr>
            <a:r>
              <a:rPr lang="pt-BR" sz="2000" dirty="0">
                <a:latin typeface="+mj-lt"/>
              </a:rPr>
              <a:t>C. </a:t>
            </a:r>
            <a:r>
              <a:rPr lang="pt-BR" sz="2000" dirty="0" err="1">
                <a:latin typeface="+mj-lt"/>
              </a:rPr>
              <a:t>Nateglinida</a:t>
            </a:r>
            <a:endParaRPr lang="pt-BR" sz="2000" dirty="0">
              <a:latin typeface="+mj-lt"/>
            </a:endParaRPr>
          </a:p>
          <a:p>
            <a:pPr marL="0" indent="0">
              <a:buNone/>
            </a:pPr>
            <a:r>
              <a:rPr lang="pt-BR" sz="2000" dirty="0">
                <a:latin typeface="+mj-lt"/>
              </a:rPr>
              <a:t>D. </a:t>
            </a:r>
            <a:r>
              <a:rPr lang="pt-BR" sz="2000" dirty="0" err="1">
                <a:latin typeface="+mj-lt"/>
              </a:rPr>
              <a:t>Rosiglitazona</a:t>
            </a:r>
            <a:endParaRPr lang="pt-BR" sz="2000" dirty="0">
              <a:latin typeface="+mj-lt"/>
            </a:endParaRPr>
          </a:p>
          <a:p>
            <a:pPr marL="0" indent="0">
              <a:buNone/>
            </a:pPr>
            <a:r>
              <a:rPr lang="pt-BR" sz="2000" dirty="0">
                <a:latin typeface="+mj-lt"/>
              </a:rPr>
              <a:t>E. </a:t>
            </a:r>
            <a:r>
              <a:rPr lang="pt-BR" sz="2000" dirty="0" err="1">
                <a:latin typeface="+mj-lt"/>
              </a:rPr>
              <a:t>Sitagliptina</a:t>
            </a:r>
            <a:endParaRPr lang="pt-BR" sz="2000" dirty="0">
              <a:latin typeface="+mj-lt"/>
            </a:endParaRPr>
          </a:p>
        </p:txBody>
      </p:sp>
    </p:spTree>
    <p:extLst>
      <p:ext uri="{BB962C8B-B14F-4D97-AF65-F5344CB8AC3E}">
        <p14:creationId xmlns:p14="http://schemas.microsoft.com/office/powerpoint/2010/main" val="40363045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sz="2400" dirty="0"/>
              <a:t>Resposta correta = D. As </a:t>
            </a:r>
            <a:r>
              <a:rPr lang="pt-BR" sz="2400" dirty="0" err="1"/>
              <a:t>TZDs</a:t>
            </a:r>
            <a:r>
              <a:rPr lang="pt-BR" sz="2400" dirty="0"/>
              <a:t> (</a:t>
            </a:r>
            <a:r>
              <a:rPr lang="pt-BR" sz="2400" dirty="0" err="1"/>
              <a:t>pioglitazona</a:t>
            </a:r>
            <a:r>
              <a:rPr lang="pt-BR" sz="2400" dirty="0"/>
              <a:t> e </a:t>
            </a:r>
            <a:r>
              <a:rPr lang="pt-BR" sz="2400" dirty="0" err="1"/>
              <a:t>rosiglitazona</a:t>
            </a:r>
            <a:r>
              <a:rPr lang="pt-BR" sz="2400" dirty="0"/>
              <a:t>) </a:t>
            </a:r>
            <a:r>
              <a:rPr lang="pt-BR" sz="2400" dirty="0" smtClean="0"/>
              <a:t>podem reter </a:t>
            </a:r>
            <a:r>
              <a:rPr lang="pt-BR" sz="2400" dirty="0"/>
              <a:t>líquidos e agravar a insuficiência cardíaca. Devem ser </a:t>
            </a:r>
            <a:r>
              <a:rPr lang="pt-BR" sz="2400" dirty="0" smtClean="0"/>
              <a:t>usadas com </a:t>
            </a:r>
            <a:r>
              <a:rPr lang="pt-BR" sz="2400" dirty="0"/>
              <a:t>cautela, se, de fato, nos pacientes com insuficiência cardíaca.</a:t>
            </a:r>
          </a:p>
          <a:p>
            <a:pPr marL="0" indent="0">
              <a:buNone/>
            </a:pPr>
            <a:r>
              <a:rPr lang="pt-BR" sz="2400" dirty="0" err="1"/>
              <a:t>Exenatida</a:t>
            </a:r>
            <a:r>
              <a:rPr lang="pt-BR" sz="2400" dirty="0"/>
              <a:t>, </a:t>
            </a:r>
            <a:r>
              <a:rPr lang="pt-BR" sz="2400" dirty="0" err="1"/>
              <a:t>glibenclamida</a:t>
            </a:r>
            <a:r>
              <a:rPr lang="pt-BR" sz="2400" dirty="0"/>
              <a:t>, </a:t>
            </a:r>
            <a:r>
              <a:rPr lang="pt-BR" sz="2400" dirty="0" err="1"/>
              <a:t>nateglinida</a:t>
            </a:r>
            <a:r>
              <a:rPr lang="pt-BR" sz="2400" dirty="0"/>
              <a:t> e </a:t>
            </a:r>
            <a:r>
              <a:rPr lang="pt-BR" sz="2400" dirty="0" err="1"/>
              <a:t>sitagliptina</a:t>
            </a:r>
            <a:r>
              <a:rPr lang="pt-BR" sz="2400" dirty="0"/>
              <a:t> não têm </a:t>
            </a:r>
            <a:r>
              <a:rPr lang="pt-BR" sz="2400" dirty="0" smtClean="0"/>
              <a:t>restrições para </a:t>
            </a:r>
            <a:r>
              <a:rPr lang="pt-BR" sz="2400" dirty="0"/>
              <a:t>uso em pacientes com insuficiência cardíaca.</a:t>
            </a:r>
          </a:p>
        </p:txBody>
      </p:sp>
    </p:spTree>
    <p:extLst>
      <p:ext uri="{BB962C8B-B14F-4D97-AF65-F5344CB8AC3E}">
        <p14:creationId xmlns:p14="http://schemas.microsoft.com/office/powerpoint/2010/main" val="4140552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 Tutoria</a:t>
            </a:r>
            <a:endParaRPr lang="pt-BR" dirty="0"/>
          </a:p>
        </p:txBody>
      </p:sp>
      <p:sp>
        <p:nvSpPr>
          <p:cNvPr id="3" name="Espaço Reservado para Conteúdo 2"/>
          <p:cNvSpPr>
            <a:spLocks noGrp="1"/>
          </p:cNvSpPr>
          <p:nvPr>
            <p:ph idx="1"/>
          </p:nvPr>
        </p:nvSpPr>
        <p:spPr/>
        <p:txBody>
          <a:bodyPr/>
          <a:lstStyle/>
          <a:p>
            <a:pPr marL="457200" lvl="0" indent="-457200">
              <a:buAutoNum type="arabicParenR"/>
            </a:pPr>
            <a:r>
              <a:rPr lang="pt-BR" sz="2000" dirty="0" smtClean="0"/>
              <a:t>O </a:t>
            </a:r>
            <a:r>
              <a:rPr lang="pt-BR" sz="2000" dirty="0"/>
              <a:t>que é cetoacidose diabética (causa)? E qual o tratamento? Quais as principais indicações de insulina NPH e regular? E cite algumas características das mesmas</a:t>
            </a:r>
            <a:r>
              <a:rPr lang="pt-BR" dirty="0"/>
              <a:t>. </a:t>
            </a:r>
            <a:r>
              <a:rPr lang="pt-BR" dirty="0" smtClean="0"/>
              <a:t> AMANDA</a:t>
            </a:r>
          </a:p>
          <a:p>
            <a:pPr marL="457200" lvl="0" indent="-457200">
              <a:buAutoNum type="arabicParenR"/>
            </a:pPr>
            <a:endParaRPr lang="pt-BR" dirty="0" smtClean="0"/>
          </a:p>
          <a:p>
            <a:pPr lvl="0">
              <a:buAutoNum type="arabicParenR"/>
            </a:pPr>
            <a:r>
              <a:rPr lang="pt-BR" dirty="0" smtClean="0"/>
              <a:t>Qual o mecanismo de ação da </a:t>
            </a:r>
            <a:r>
              <a:rPr lang="pt-BR" dirty="0" err="1" smtClean="0"/>
              <a:t>metformina</a:t>
            </a:r>
            <a:r>
              <a:rPr lang="pt-BR" dirty="0" smtClean="0"/>
              <a:t>? Como esse medicamento pode auxiliar no tratamento de pacientes obesos? ANA CLARA</a:t>
            </a:r>
            <a:endParaRPr lang="pt-BR" dirty="0"/>
          </a:p>
          <a:p>
            <a:pPr lvl="0">
              <a:buAutoNum type="arabicParenR"/>
            </a:pPr>
            <a:endParaRPr lang="pt-BR" dirty="0" smtClean="0"/>
          </a:p>
          <a:p>
            <a:pPr lvl="0">
              <a:buAutoNum type="arabicParenR"/>
            </a:pPr>
            <a:r>
              <a:rPr lang="pt-BR" dirty="0" smtClean="0"/>
              <a:t>Qual a relação  do tratamento com as </a:t>
            </a:r>
            <a:r>
              <a:rPr lang="pt-BR" dirty="0" err="1" smtClean="0"/>
              <a:t>Glitazonas</a:t>
            </a:r>
            <a:r>
              <a:rPr lang="pt-BR" dirty="0" smtClean="0"/>
              <a:t> e o ganho ponderal nos pacientes?</a:t>
            </a:r>
          </a:p>
          <a:p>
            <a:pPr lvl="0">
              <a:buAutoNum type="arabicParenR"/>
            </a:pPr>
            <a:endParaRPr lang="pt-BR" dirty="0"/>
          </a:p>
          <a:p>
            <a:pPr marL="0" lvl="0" indent="0">
              <a:buNone/>
            </a:pPr>
            <a:endParaRPr lang="pt-BR" dirty="0"/>
          </a:p>
        </p:txBody>
      </p:sp>
    </p:spTree>
    <p:extLst>
      <p:ext uri="{BB962C8B-B14F-4D97-AF65-F5344CB8AC3E}">
        <p14:creationId xmlns:p14="http://schemas.microsoft.com/office/powerpoint/2010/main" val="327263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cs typeface="Times New Roman" panose="02020603050405020304" pitchFamily="18" charset="0"/>
              </a:rPr>
              <a:t>Administração exógena de insulina</a:t>
            </a:r>
            <a:endParaRPr lang="pt-BR" sz="4000" dirty="0">
              <a:cs typeface="Times New Roman" panose="02020603050405020304" pitchFamily="18" charset="0"/>
            </a:endParaRPr>
          </a:p>
        </p:txBody>
      </p:sp>
      <p:sp>
        <p:nvSpPr>
          <p:cNvPr id="3" name="Espaço Reservado para Conteúdo 2"/>
          <p:cNvSpPr>
            <a:spLocks noGrp="1"/>
          </p:cNvSpPr>
          <p:nvPr>
            <p:ph idx="1"/>
          </p:nvPr>
        </p:nvSpPr>
        <p:spPr/>
        <p:txBody>
          <a:bodyPr>
            <a:normAutofit/>
          </a:bodyPr>
          <a:lstStyle/>
          <a:p>
            <a:r>
              <a:rPr lang="pt-BR" sz="2800" dirty="0">
                <a:cs typeface="Times New Roman" panose="02020603050405020304" pitchFamily="18" charset="0"/>
              </a:rPr>
              <a:t>M</a:t>
            </a:r>
            <a:r>
              <a:rPr lang="pt-BR" sz="2800" dirty="0" smtClean="0">
                <a:cs typeface="Times New Roman" panose="02020603050405020304" pitchFamily="18" charset="0"/>
              </a:rPr>
              <a:t>anter </a:t>
            </a:r>
            <a:r>
              <a:rPr lang="pt-BR" sz="2800" dirty="0">
                <a:cs typeface="Times New Roman" panose="02020603050405020304" pitchFamily="18" charset="0"/>
              </a:rPr>
              <a:t>a concentração de glicose tão próxima do normal </a:t>
            </a:r>
            <a:r>
              <a:rPr lang="pt-BR" sz="2800" dirty="0" smtClean="0">
                <a:cs typeface="Times New Roman" panose="02020603050405020304" pitchFamily="18" charset="0"/>
              </a:rPr>
              <a:t>quanto possível.</a:t>
            </a:r>
          </a:p>
          <a:p>
            <a:endParaRPr lang="pt-BR" sz="2800" dirty="0">
              <a:cs typeface="Times New Roman" panose="02020603050405020304" pitchFamily="18" charset="0"/>
            </a:endParaRPr>
          </a:p>
          <a:p>
            <a:r>
              <a:rPr lang="pt-BR" sz="2800" dirty="0" smtClean="0">
                <a:cs typeface="Times New Roman" panose="02020603050405020304" pitchFamily="18" charset="0"/>
              </a:rPr>
              <a:t>Evitar variações amplas do nível de glicose que contribui para futuras complicações.</a:t>
            </a:r>
          </a:p>
          <a:p>
            <a:pPr marL="0" indent="0">
              <a:buNone/>
            </a:pPr>
            <a:r>
              <a:rPr lang="pt-BR" sz="2800" dirty="0" smtClean="0">
                <a:cs typeface="Times New Roman" panose="02020603050405020304" pitchFamily="18" charset="0"/>
              </a:rPr>
              <a:t>   </a:t>
            </a:r>
            <a:endParaRPr lang="pt-BR" sz="2800" dirty="0">
              <a:cs typeface="Times New Roman" panose="02020603050405020304" pitchFamily="18" charset="0"/>
            </a:endParaRPr>
          </a:p>
        </p:txBody>
      </p:sp>
    </p:spTree>
    <p:extLst>
      <p:ext uri="{BB962C8B-B14F-4D97-AF65-F5344CB8AC3E}">
        <p14:creationId xmlns:p14="http://schemas.microsoft.com/office/powerpoint/2010/main" val="231799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Administração de insulina</a:t>
            </a:r>
            <a:endParaRPr lang="pt-BR" sz="4000" dirty="0"/>
          </a:p>
        </p:txBody>
      </p:sp>
      <p:sp>
        <p:nvSpPr>
          <p:cNvPr id="3" name="Espaço Reservado para Conteúdo 2"/>
          <p:cNvSpPr>
            <a:spLocks noGrp="1"/>
          </p:cNvSpPr>
          <p:nvPr>
            <p:ph idx="1"/>
          </p:nvPr>
        </p:nvSpPr>
        <p:spPr/>
        <p:txBody>
          <a:bodyPr>
            <a:normAutofit fontScale="92500" lnSpcReduction="10000"/>
          </a:bodyPr>
          <a:lstStyle/>
          <a:p>
            <a:r>
              <a:rPr lang="pt-BR" sz="2800" dirty="0"/>
              <a:t>O tratamento intensivo pode ser </a:t>
            </a:r>
            <a:r>
              <a:rPr lang="pt-BR" sz="2800" dirty="0" smtClean="0"/>
              <a:t>realizado </a:t>
            </a:r>
            <a:r>
              <a:rPr lang="pt-BR" sz="2800" dirty="0"/>
              <a:t>com a aplicação de múltiplas doses de insulina com diferentes tipos de ação, com seringa, caneta ou sistema de infusão </a:t>
            </a:r>
            <a:r>
              <a:rPr lang="pt-BR" sz="2800" dirty="0" smtClean="0"/>
              <a:t>contínua </a:t>
            </a:r>
            <a:r>
              <a:rPr lang="pt-BR" sz="2800" dirty="0"/>
              <a:t>de insulina. </a:t>
            </a:r>
            <a:endParaRPr lang="pt-BR" sz="2800" dirty="0" smtClean="0"/>
          </a:p>
          <a:p>
            <a:endParaRPr lang="pt-BR" sz="2800" dirty="0"/>
          </a:p>
          <a:p>
            <a:r>
              <a:rPr lang="pt-BR" sz="2800" dirty="0"/>
              <a:t>A dose </a:t>
            </a:r>
            <a:r>
              <a:rPr lang="pt-BR" sz="2800" dirty="0" smtClean="0"/>
              <a:t>diária </a:t>
            </a:r>
            <a:r>
              <a:rPr lang="pt-BR" sz="2800" dirty="0"/>
              <a:t>total de insulina preconizada em </a:t>
            </a:r>
            <a:r>
              <a:rPr lang="pt-BR" sz="2800" dirty="0" smtClean="0"/>
              <a:t>indivíduos </a:t>
            </a:r>
            <a:r>
              <a:rPr lang="pt-BR" sz="2800" dirty="0"/>
              <a:t>com DM1 com diagnóstico recente ou logo após diagnóstico de cetoacidose diabética varia de 0,5 a 1 U/kg/dia.</a:t>
            </a:r>
          </a:p>
        </p:txBody>
      </p:sp>
    </p:spTree>
    <p:extLst>
      <p:ext uri="{BB962C8B-B14F-4D97-AF65-F5344CB8AC3E}">
        <p14:creationId xmlns:p14="http://schemas.microsoft.com/office/powerpoint/2010/main" val="172663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dirty="0" smtClean="0"/>
              <a:t>Reações adversas da </a:t>
            </a:r>
            <a:r>
              <a:rPr lang="pt-BR" sz="4000" dirty="0" err="1" smtClean="0"/>
              <a:t>insulinoterapia</a:t>
            </a:r>
            <a:endParaRPr lang="pt-BR" sz="4000" dirty="0"/>
          </a:p>
        </p:txBody>
      </p:sp>
      <p:sp>
        <p:nvSpPr>
          <p:cNvPr id="3" name="Espaço Reservado para Conteúdo 2"/>
          <p:cNvSpPr>
            <a:spLocks noGrp="1"/>
          </p:cNvSpPr>
          <p:nvPr>
            <p:ph idx="1"/>
          </p:nvPr>
        </p:nvSpPr>
        <p:spPr/>
        <p:txBody>
          <a:bodyPr>
            <a:normAutofit/>
          </a:bodyPr>
          <a:lstStyle/>
          <a:p>
            <a:r>
              <a:rPr lang="pt-BR" sz="2800" dirty="0"/>
              <a:t>Os sintomas de hipoglicemia são os efeitos adversos mais graves e </a:t>
            </a:r>
            <a:r>
              <a:rPr lang="pt-BR" sz="2800" dirty="0" smtClean="0"/>
              <a:t>comuns da </a:t>
            </a:r>
            <a:r>
              <a:rPr lang="pt-BR" sz="2800" dirty="0"/>
              <a:t>dosagem excessiva de </a:t>
            </a:r>
            <a:r>
              <a:rPr lang="pt-BR" sz="2800" dirty="0" smtClean="0"/>
              <a:t>insulina.</a:t>
            </a:r>
          </a:p>
          <a:p>
            <a:endParaRPr lang="pt-BR" sz="2800" dirty="0"/>
          </a:p>
          <a:p>
            <a:r>
              <a:rPr lang="pt-BR" sz="2800" dirty="0"/>
              <a:t>Outras reações adversas incluem </a:t>
            </a:r>
            <a:r>
              <a:rPr lang="pt-BR" sz="2800" dirty="0" smtClean="0"/>
              <a:t>aumento de </a:t>
            </a:r>
            <a:r>
              <a:rPr lang="pt-BR" sz="2800" dirty="0"/>
              <a:t>massa corporal, </a:t>
            </a:r>
            <a:r>
              <a:rPr lang="pt-BR" sz="2800" dirty="0" err="1" smtClean="0"/>
              <a:t>lipodistrofia</a:t>
            </a:r>
            <a:r>
              <a:rPr lang="pt-BR" sz="2800" dirty="0" smtClean="0"/>
              <a:t>, reações </a:t>
            </a:r>
            <a:r>
              <a:rPr lang="pt-BR" sz="2800" dirty="0"/>
              <a:t>alérgicas e reações no local de </a:t>
            </a:r>
            <a:r>
              <a:rPr lang="pt-BR" sz="2800" dirty="0" smtClean="0"/>
              <a:t>injeção.</a:t>
            </a:r>
            <a:endParaRPr lang="pt-BR" sz="2800" dirty="0"/>
          </a:p>
        </p:txBody>
      </p:sp>
    </p:spTree>
    <p:extLst>
      <p:ext uri="{BB962C8B-B14F-4D97-AF65-F5344CB8AC3E}">
        <p14:creationId xmlns:p14="http://schemas.microsoft.com/office/powerpoint/2010/main" val="302909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Tratamento DM2</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sz="2800" b="1" dirty="0" smtClean="0"/>
              <a:t>Classes terapêuticas:</a:t>
            </a:r>
            <a:endParaRPr lang="pt-BR" sz="2800" b="1" dirty="0"/>
          </a:p>
          <a:p>
            <a:pPr marL="0" indent="0">
              <a:buNone/>
            </a:pPr>
            <a:r>
              <a:rPr lang="pt-BR" sz="2800" dirty="0" smtClean="0">
                <a:latin typeface="+mj-lt"/>
                <a:cs typeface="Times New Roman" pitchFamily="18" charset="0"/>
              </a:rPr>
              <a:t>1. </a:t>
            </a:r>
            <a:r>
              <a:rPr lang="pt-BR" sz="2800" dirty="0" err="1" smtClean="0">
                <a:latin typeface="+mj-lt"/>
                <a:cs typeface="Times New Roman" pitchFamily="18" charset="0"/>
              </a:rPr>
              <a:t>Secretagogos</a:t>
            </a:r>
            <a:r>
              <a:rPr lang="pt-BR" sz="2800" dirty="0" smtClean="0">
                <a:latin typeface="+mj-lt"/>
                <a:cs typeface="Times New Roman" pitchFamily="18" charset="0"/>
              </a:rPr>
              <a:t> </a:t>
            </a:r>
            <a:r>
              <a:rPr lang="pt-BR" sz="2800" dirty="0">
                <a:latin typeface="+mj-lt"/>
                <a:cs typeface="Times New Roman" pitchFamily="18" charset="0"/>
              </a:rPr>
              <a:t>de insulina ( </a:t>
            </a:r>
            <a:r>
              <a:rPr lang="pt-BR" sz="2800" dirty="0" err="1">
                <a:latin typeface="+mj-lt"/>
                <a:cs typeface="Times New Roman" pitchFamily="18" charset="0"/>
              </a:rPr>
              <a:t>Sulfoniluréias</a:t>
            </a:r>
            <a:r>
              <a:rPr lang="pt-BR" sz="2800" dirty="0">
                <a:latin typeface="+mj-lt"/>
                <a:cs typeface="Times New Roman" pitchFamily="18" charset="0"/>
              </a:rPr>
              <a:t> e </a:t>
            </a:r>
            <a:r>
              <a:rPr lang="pt-BR" sz="2800" dirty="0" err="1">
                <a:latin typeface="+mj-lt"/>
                <a:cs typeface="Times New Roman" pitchFamily="18" charset="0"/>
              </a:rPr>
              <a:t>Meglitinidas</a:t>
            </a:r>
            <a:r>
              <a:rPr lang="pt-BR" sz="2800" dirty="0" smtClean="0">
                <a:latin typeface="+mj-lt"/>
                <a:cs typeface="Times New Roman" pitchFamily="18" charset="0"/>
              </a:rPr>
              <a:t>).</a:t>
            </a:r>
          </a:p>
          <a:p>
            <a:pPr marL="0" indent="0">
              <a:buNone/>
            </a:pPr>
            <a:r>
              <a:rPr lang="pt-BR" sz="2800" dirty="0" smtClean="0">
                <a:latin typeface="+mj-lt"/>
              </a:rPr>
              <a:t>2. Sensibilizadores de insulina (</a:t>
            </a:r>
            <a:r>
              <a:rPr lang="pt-BR" sz="2800" dirty="0" err="1">
                <a:latin typeface="Times New Roman" pitchFamily="18" charset="0"/>
                <a:cs typeface="Times New Roman" pitchFamily="18" charset="0"/>
              </a:rPr>
              <a:t>Biguanidas</a:t>
            </a:r>
            <a:r>
              <a:rPr lang="pt-BR" sz="2800" dirty="0">
                <a:latin typeface="Times New Roman" pitchFamily="18" charset="0"/>
                <a:cs typeface="Times New Roman" pitchFamily="18" charset="0"/>
              </a:rPr>
              <a:t> e </a:t>
            </a:r>
            <a:r>
              <a:rPr lang="pt-BR" sz="2800" dirty="0" err="1">
                <a:latin typeface="Times New Roman" pitchFamily="18" charset="0"/>
                <a:cs typeface="Times New Roman" pitchFamily="18" charset="0"/>
              </a:rPr>
              <a:t>Tiazolidinedionas</a:t>
            </a:r>
            <a:r>
              <a:rPr lang="pt-BR" sz="2800" dirty="0" smtClean="0">
                <a:latin typeface="Times New Roman" pitchFamily="18" charset="0"/>
                <a:cs typeface="Times New Roman" pitchFamily="18" charset="0"/>
              </a:rPr>
              <a:t>)</a:t>
            </a:r>
          </a:p>
          <a:p>
            <a:pPr marL="0" indent="0" algn="just">
              <a:buNone/>
            </a:pPr>
            <a:r>
              <a:rPr lang="pt-BR" sz="2800" dirty="0" smtClean="0">
                <a:latin typeface="+mj-lt"/>
                <a:cs typeface="Times New Roman" pitchFamily="18" charset="0"/>
              </a:rPr>
              <a:t>3. Agonista </a:t>
            </a:r>
            <a:r>
              <a:rPr lang="pt-BR" sz="2800" dirty="0">
                <a:latin typeface="+mj-lt"/>
                <a:cs typeface="Times New Roman" pitchFamily="18" charset="0"/>
              </a:rPr>
              <a:t>baseados no GLP-1</a:t>
            </a:r>
          </a:p>
          <a:p>
            <a:pPr marL="0" indent="0" algn="just">
              <a:buNone/>
            </a:pPr>
            <a:r>
              <a:rPr lang="pt-BR" sz="2800" dirty="0" smtClean="0">
                <a:latin typeface="+mj-lt"/>
                <a:cs typeface="Times New Roman" pitchFamily="18" charset="0"/>
              </a:rPr>
              <a:t>4. Inibidores </a:t>
            </a:r>
            <a:r>
              <a:rPr lang="pt-BR" sz="2800" dirty="0">
                <a:latin typeface="+mj-lt"/>
                <a:cs typeface="Times New Roman" pitchFamily="18" charset="0"/>
              </a:rPr>
              <a:t>da enzima </a:t>
            </a:r>
            <a:r>
              <a:rPr lang="pt-BR" sz="2800" dirty="0" smtClean="0">
                <a:latin typeface="+mj-lt"/>
                <a:cs typeface="Times New Roman" pitchFamily="18" charset="0"/>
              </a:rPr>
              <a:t>DPP-4</a:t>
            </a:r>
          </a:p>
          <a:p>
            <a:pPr marL="0" indent="0" algn="just">
              <a:buNone/>
            </a:pPr>
            <a:r>
              <a:rPr lang="pt-BR" sz="2800" dirty="0" smtClean="0">
                <a:latin typeface="+mj-lt"/>
                <a:cs typeface="Times New Roman" pitchFamily="18" charset="0"/>
              </a:rPr>
              <a:t>5. Inibidores </a:t>
            </a:r>
            <a:r>
              <a:rPr lang="pt-BR" sz="2800" dirty="0">
                <a:latin typeface="+mj-lt"/>
                <a:cs typeface="Times New Roman" pitchFamily="18" charset="0"/>
              </a:rPr>
              <a:t>da </a:t>
            </a:r>
            <a:r>
              <a:rPr lang="pt-BR" sz="2800" b="1" dirty="0">
                <a:latin typeface="+mj-lt"/>
                <a:cs typeface="Times New Roman" pitchFamily="18" charset="0"/>
              </a:rPr>
              <a:t>α-</a:t>
            </a:r>
            <a:r>
              <a:rPr lang="pt-BR" sz="2800" dirty="0" err="1">
                <a:latin typeface="+mj-lt"/>
                <a:cs typeface="Times New Roman" pitchFamily="18" charset="0"/>
              </a:rPr>
              <a:t>glicosidase</a:t>
            </a:r>
            <a:endParaRPr lang="pt-BR" sz="2800" dirty="0">
              <a:latin typeface="+mj-lt"/>
              <a:cs typeface="Times New Roman" pitchFamily="18" charset="0"/>
            </a:endParaRPr>
          </a:p>
          <a:p>
            <a:pPr marL="0" indent="0" algn="just">
              <a:buNone/>
            </a:pPr>
            <a:r>
              <a:rPr lang="pt-BR" sz="2800" dirty="0" smtClean="0">
                <a:latin typeface="+mj-lt"/>
                <a:cs typeface="Times New Roman" pitchFamily="18" charset="0"/>
              </a:rPr>
              <a:t>6. </a:t>
            </a:r>
            <a:r>
              <a:rPr lang="pt-BR" sz="2800" dirty="0">
                <a:latin typeface="+mj-lt"/>
                <a:cs typeface="Times New Roman" pitchFamily="18" charset="0"/>
              </a:rPr>
              <a:t>Inibidores da SGLT-2</a:t>
            </a:r>
          </a:p>
          <a:p>
            <a:pPr marL="0" indent="0" algn="just">
              <a:buNone/>
            </a:pPr>
            <a:r>
              <a:rPr lang="pt-BR" sz="2800" dirty="0" smtClean="0">
                <a:latin typeface="+mj-lt"/>
                <a:cs typeface="Times New Roman" pitchFamily="18" charset="0"/>
              </a:rPr>
              <a:t>7. </a:t>
            </a:r>
            <a:r>
              <a:rPr lang="pt-BR" sz="2800" dirty="0">
                <a:latin typeface="+mj-lt"/>
                <a:cs typeface="Times New Roman" pitchFamily="18" charset="0"/>
              </a:rPr>
              <a:t>Insulina</a:t>
            </a:r>
          </a:p>
          <a:p>
            <a:pPr marL="514350" indent="-514350">
              <a:buAutoNum type="arabicPeriod"/>
            </a:pPr>
            <a:endParaRPr lang="pt-BR" sz="2800" dirty="0" smtClean="0">
              <a:latin typeface="+mj-lt"/>
            </a:endParaRPr>
          </a:p>
          <a:p>
            <a:pPr marL="0" indent="0">
              <a:buNone/>
            </a:pPr>
            <a:endParaRPr lang="pt-BR" sz="2800" dirty="0">
              <a:latin typeface="+mj-lt"/>
            </a:endParaRPr>
          </a:p>
        </p:txBody>
      </p:sp>
    </p:spTree>
    <p:extLst>
      <p:ext uri="{BB962C8B-B14F-4D97-AF65-F5344CB8AC3E}">
        <p14:creationId xmlns:p14="http://schemas.microsoft.com/office/powerpoint/2010/main" val="208110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err="1" smtClean="0"/>
              <a:t>Sulfolinuréias</a:t>
            </a:r>
            <a:endParaRPr lang="pt-BR" b="1" dirty="0"/>
          </a:p>
        </p:txBody>
      </p:sp>
      <p:sp>
        <p:nvSpPr>
          <p:cNvPr id="3" name="Espaço Reservado para Conteúdo 2"/>
          <p:cNvSpPr>
            <a:spLocks noGrp="1"/>
          </p:cNvSpPr>
          <p:nvPr>
            <p:ph idx="1"/>
          </p:nvPr>
        </p:nvSpPr>
        <p:spPr/>
        <p:txBody>
          <a:bodyPr>
            <a:normAutofit lnSpcReduction="10000"/>
          </a:bodyPr>
          <a:lstStyle/>
          <a:p>
            <a:r>
              <a:rPr lang="pt-BR" sz="2800" b="1" dirty="0" smtClean="0"/>
              <a:t>Mecanismo de ação: </a:t>
            </a:r>
            <a:r>
              <a:rPr lang="pt-BR" sz="2800" dirty="0"/>
              <a:t>promovem a liberação de insulina das células do </a:t>
            </a:r>
            <a:r>
              <a:rPr lang="pt-BR" sz="2800" dirty="0" smtClean="0"/>
              <a:t>pâncreas. </a:t>
            </a:r>
          </a:p>
          <a:p>
            <a:pPr marL="0" indent="0">
              <a:buNone/>
            </a:pPr>
            <a:r>
              <a:rPr lang="pt-BR" sz="2800" dirty="0" smtClean="0"/>
              <a:t> </a:t>
            </a:r>
            <a:r>
              <a:rPr lang="pt-BR" sz="2800" dirty="0"/>
              <a:t>1 ) estimulação </a:t>
            </a:r>
            <a:r>
              <a:rPr lang="pt-BR" sz="2800" dirty="0" smtClean="0"/>
              <a:t>da liberação </a:t>
            </a:r>
            <a:r>
              <a:rPr lang="pt-BR" sz="2800" dirty="0"/>
              <a:t>de insulina das </a:t>
            </a:r>
            <a:r>
              <a:rPr lang="pt-BR" sz="2800" dirty="0" smtClean="0"/>
              <a:t>células beta do </a:t>
            </a:r>
            <a:r>
              <a:rPr lang="pt-BR" sz="2800" dirty="0"/>
              <a:t>pâncreas bloqueando os </a:t>
            </a:r>
            <a:r>
              <a:rPr lang="pt-BR" sz="2800" dirty="0" smtClean="0"/>
              <a:t>canais de </a:t>
            </a:r>
            <a:r>
              <a:rPr lang="pt-BR" sz="2800" dirty="0"/>
              <a:t>K+ sensíveis ao ATP, resultando </a:t>
            </a:r>
            <a:r>
              <a:rPr lang="pt-BR" sz="2800" dirty="0" smtClean="0"/>
              <a:t>em despolarização </a:t>
            </a:r>
            <a:r>
              <a:rPr lang="pt-BR" sz="2800" dirty="0"/>
              <a:t>e </a:t>
            </a:r>
            <a:r>
              <a:rPr lang="pt-BR" sz="2800" dirty="0" smtClean="0"/>
              <a:t>influxo de Ca.</a:t>
            </a:r>
            <a:endParaRPr lang="pt-BR" sz="2800" dirty="0"/>
          </a:p>
          <a:p>
            <a:pPr marL="0" indent="0">
              <a:buNone/>
            </a:pPr>
            <a:r>
              <a:rPr lang="pt-BR" sz="2800" dirty="0" smtClean="0"/>
              <a:t> </a:t>
            </a:r>
            <a:r>
              <a:rPr lang="pt-BR" sz="2800" dirty="0"/>
              <a:t>2) redução na produção hepática de </a:t>
            </a:r>
            <a:r>
              <a:rPr lang="pt-BR" sz="2800" dirty="0" smtClean="0"/>
              <a:t>glicose</a:t>
            </a:r>
          </a:p>
          <a:p>
            <a:pPr marL="0" indent="0">
              <a:buNone/>
            </a:pPr>
            <a:r>
              <a:rPr lang="pt-BR" sz="2800" dirty="0"/>
              <a:t> </a:t>
            </a:r>
            <a:r>
              <a:rPr lang="pt-BR" sz="2800" dirty="0" smtClean="0"/>
              <a:t>3</a:t>
            </a:r>
            <a:r>
              <a:rPr lang="pt-BR" sz="2800" dirty="0"/>
              <a:t>) </a:t>
            </a:r>
            <a:r>
              <a:rPr lang="pt-BR" sz="2800" dirty="0" smtClean="0"/>
              <a:t>aumento da </a:t>
            </a:r>
            <a:r>
              <a:rPr lang="pt-BR" sz="2800" dirty="0"/>
              <a:t>sensibilidade periférica à insulina</a:t>
            </a:r>
            <a:endParaRPr lang="pt-BR" sz="2800" dirty="0" smtClean="0"/>
          </a:p>
          <a:p>
            <a:pPr marL="0" indent="0">
              <a:buNone/>
            </a:pPr>
            <a:endParaRPr lang="pt-BR" sz="2800" b="1" dirty="0"/>
          </a:p>
        </p:txBody>
      </p:sp>
    </p:spTree>
    <p:extLst>
      <p:ext uri="{BB962C8B-B14F-4D97-AF65-F5344CB8AC3E}">
        <p14:creationId xmlns:p14="http://schemas.microsoft.com/office/powerpoint/2010/main" val="249165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fontScale="92500" lnSpcReduction="20000"/>
          </a:bodyPr>
          <a:lstStyle/>
          <a:p>
            <a:r>
              <a:rPr lang="pt-BR" sz="2800" b="1" dirty="0" smtClean="0"/>
              <a:t>Farmacocinética e destino: </a:t>
            </a:r>
          </a:p>
          <a:p>
            <a:pPr marL="0" indent="0">
              <a:buNone/>
            </a:pPr>
            <a:r>
              <a:rPr lang="pt-BR" sz="2800" dirty="0" smtClean="0"/>
              <a:t>Administrada por via oral;</a:t>
            </a:r>
          </a:p>
          <a:p>
            <a:pPr marL="0" indent="0">
              <a:buNone/>
            </a:pPr>
            <a:endParaRPr lang="pt-BR" sz="2800" dirty="0" smtClean="0"/>
          </a:p>
          <a:p>
            <a:pPr marL="0" indent="0">
              <a:buNone/>
            </a:pPr>
            <a:r>
              <a:rPr lang="pt-BR" sz="2800" dirty="0" err="1" smtClean="0"/>
              <a:t>Biotransformada</a:t>
            </a:r>
            <a:r>
              <a:rPr lang="pt-BR" sz="2800" dirty="0" smtClean="0"/>
              <a:t> pelo fígado;</a:t>
            </a:r>
          </a:p>
          <a:p>
            <a:pPr marL="0" indent="0">
              <a:buNone/>
            </a:pPr>
            <a:endParaRPr lang="pt-BR" sz="2800" dirty="0"/>
          </a:p>
          <a:p>
            <a:pPr marL="0" indent="0">
              <a:buNone/>
            </a:pPr>
            <a:r>
              <a:rPr lang="pt-BR" sz="2800" dirty="0" smtClean="0"/>
              <a:t>Secretada pelo fígado e rins;</a:t>
            </a:r>
          </a:p>
          <a:p>
            <a:pPr marL="0" indent="0">
              <a:buNone/>
            </a:pPr>
            <a:endParaRPr lang="pt-BR" sz="2800" dirty="0"/>
          </a:p>
          <a:p>
            <a:pPr marL="0" indent="0">
              <a:buNone/>
            </a:pPr>
            <a:r>
              <a:rPr lang="pt-BR" sz="2800" dirty="0" smtClean="0"/>
              <a:t>Duração de ação 12 a 24 </a:t>
            </a:r>
            <a:r>
              <a:rPr lang="pt-BR" sz="2800" dirty="0" err="1" smtClean="0"/>
              <a:t>hrs</a:t>
            </a:r>
            <a:r>
              <a:rPr lang="pt-BR" sz="2800" dirty="0" smtClean="0"/>
              <a:t>.</a:t>
            </a:r>
            <a:endParaRPr lang="pt-BR" sz="2800" dirty="0"/>
          </a:p>
        </p:txBody>
      </p:sp>
    </p:spTree>
    <p:extLst>
      <p:ext uri="{BB962C8B-B14F-4D97-AF65-F5344CB8AC3E}">
        <p14:creationId xmlns:p14="http://schemas.microsoft.com/office/powerpoint/2010/main" val="385904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r>
              <a:rPr lang="pt-BR" sz="2800" b="1" dirty="0" smtClean="0"/>
              <a:t> </a:t>
            </a:r>
            <a:r>
              <a:rPr lang="pt-BR" sz="2800" b="1" dirty="0"/>
              <a:t>E</a:t>
            </a:r>
            <a:r>
              <a:rPr lang="pt-BR" sz="2800" b="1" dirty="0" smtClean="0"/>
              <a:t>feitos adversos: </a:t>
            </a:r>
          </a:p>
          <a:p>
            <a:pPr marL="0" indent="0">
              <a:buNone/>
            </a:pPr>
            <a:r>
              <a:rPr lang="pt-BR" sz="2800" dirty="0"/>
              <a:t>A</a:t>
            </a:r>
            <a:r>
              <a:rPr lang="pt-BR" sz="2800" dirty="0" smtClean="0"/>
              <a:t>umento da gordura corpórea;</a:t>
            </a:r>
          </a:p>
          <a:p>
            <a:pPr marL="0" indent="0">
              <a:buNone/>
            </a:pPr>
            <a:endParaRPr lang="pt-BR" sz="2800" b="1" dirty="0"/>
          </a:p>
          <a:p>
            <a:pPr marL="0" indent="0">
              <a:buNone/>
            </a:pPr>
            <a:r>
              <a:rPr lang="pt-BR" sz="2800" dirty="0" err="1" smtClean="0"/>
              <a:t>Hiperinsulinemia</a:t>
            </a:r>
            <a:r>
              <a:rPr lang="pt-BR" sz="2800" dirty="0" smtClean="0"/>
              <a:t>;</a:t>
            </a:r>
          </a:p>
          <a:p>
            <a:pPr marL="0" indent="0">
              <a:buNone/>
            </a:pPr>
            <a:endParaRPr lang="pt-BR" sz="2800" b="1" dirty="0"/>
          </a:p>
          <a:p>
            <a:pPr marL="0" indent="0">
              <a:buNone/>
            </a:pPr>
            <a:r>
              <a:rPr lang="pt-BR" sz="2800" dirty="0" smtClean="0"/>
              <a:t>Hipoglicemia.</a:t>
            </a:r>
          </a:p>
          <a:p>
            <a:endParaRPr lang="pt-BR" sz="2800" dirty="0"/>
          </a:p>
        </p:txBody>
      </p:sp>
    </p:spTree>
    <p:extLst>
      <p:ext uri="{BB962C8B-B14F-4D97-AF65-F5344CB8AC3E}">
        <p14:creationId xmlns:p14="http://schemas.microsoft.com/office/powerpoint/2010/main" val="74570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800" b="1" dirty="0" smtClean="0"/>
              <a:t>Representantes:</a:t>
            </a:r>
            <a:endParaRPr lang="pt-BR" sz="2800" b="1" dirty="0"/>
          </a:p>
          <a:p>
            <a:pPr marL="457200" indent="-457200">
              <a:buFont typeface="Arial" pitchFamily="34" charset="0"/>
              <a:buChar char="•"/>
            </a:pPr>
            <a:r>
              <a:rPr lang="pt-BR" sz="2800" dirty="0" err="1">
                <a:latin typeface="Times New Roman" pitchFamily="18" charset="0"/>
                <a:cs typeface="Times New Roman" pitchFamily="18" charset="0"/>
              </a:rPr>
              <a:t>Clorpropamida</a:t>
            </a:r>
            <a:endParaRPr lang="pt-BR" sz="2800" dirty="0">
              <a:latin typeface="Times New Roman" pitchFamily="18" charset="0"/>
              <a:cs typeface="Times New Roman" pitchFamily="18" charset="0"/>
            </a:endParaRPr>
          </a:p>
          <a:p>
            <a:pPr marL="457200" indent="-457200">
              <a:buFont typeface="Arial" pitchFamily="34" charset="0"/>
              <a:buChar char="•"/>
            </a:pPr>
            <a:r>
              <a:rPr lang="pt-BR" sz="2800" dirty="0" err="1">
                <a:latin typeface="Times New Roman" pitchFamily="18" charset="0"/>
                <a:cs typeface="Times New Roman" pitchFamily="18" charset="0"/>
              </a:rPr>
              <a:t>Glibenclamida</a:t>
            </a:r>
            <a:endParaRPr lang="pt-BR" sz="2800" dirty="0">
              <a:latin typeface="Times New Roman" pitchFamily="18" charset="0"/>
              <a:cs typeface="Times New Roman" pitchFamily="18" charset="0"/>
            </a:endParaRPr>
          </a:p>
          <a:p>
            <a:pPr marL="457200" indent="-457200">
              <a:buFont typeface="Arial" pitchFamily="34" charset="0"/>
              <a:buChar char="•"/>
            </a:pPr>
            <a:r>
              <a:rPr lang="pt-BR" sz="2800" dirty="0" err="1">
                <a:latin typeface="Times New Roman" pitchFamily="18" charset="0"/>
                <a:cs typeface="Times New Roman" pitchFamily="18" charset="0"/>
              </a:rPr>
              <a:t>Glipizida</a:t>
            </a:r>
            <a:endParaRPr lang="pt-BR" sz="2800" dirty="0">
              <a:latin typeface="Times New Roman" pitchFamily="18" charset="0"/>
              <a:cs typeface="Times New Roman" pitchFamily="18" charset="0"/>
            </a:endParaRPr>
          </a:p>
          <a:p>
            <a:pPr marL="457200" indent="-457200">
              <a:buFont typeface="Arial" pitchFamily="34" charset="0"/>
              <a:buChar char="•"/>
            </a:pPr>
            <a:r>
              <a:rPr lang="pt-BR" sz="2800" dirty="0" err="1">
                <a:latin typeface="Times New Roman" pitchFamily="18" charset="0"/>
                <a:cs typeface="Times New Roman" pitchFamily="18" charset="0"/>
              </a:rPr>
              <a:t>Glimepirida</a:t>
            </a:r>
            <a:endParaRPr lang="pt-BR" sz="2800" dirty="0">
              <a:latin typeface="Times New Roman" pitchFamily="18" charset="0"/>
              <a:cs typeface="Times New Roman" pitchFamily="18" charset="0"/>
            </a:endParaRPr>
          </a:p>
          <a:p>
            <a:pPr marL="457200" indent="-457200">
              <a:buFont typeface="Arial" pitchFamily="34" charset="0"/>
              <a:buChar char="•"/>
            </a:pPr>
            <a:r>
              <a:rPr lang="pt-BR" sz="2800" dirty="0" err="1">
                <a:latin typeface="Times New Roman" pitchFamily="18" charset="0"/>
                <a:cs typeface="Times New Roman" pitchFamily="18" charset="0"/>
              </a:rPr>
              <a:t>Glicazida</a:t>
            </a:r>
            <a:endParaRPr lang="pt-BR" sz="2800" dirty="0">
              <a:latin typeface="Times New Roman" pitchFamily="18" charset="0"/>
              <a:cs typeface="Times New Roman" pitchFamily="18" charset="0"/>
            </a:endParaRPr>
          </a:p>
          <a:p>
            <a:endParaRPr lang="pt-BR" sz="2800" b="1" dirty="0"/>
          </a:p>
        </p:txBody>
      </p:sp>
    </p:spTree>
    <p:extLst>
      <p:ext uri="{BB962C8B-B14F-4D97-AF65-F5344CB8AC3E}">
        <p14:creationId xmlns:p14="http://schemas.microsoft.com/office/powerpoint/2010/main" val="279420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err="1" smtClean="0"/>
              <a:t>Glinidas</a:t>
            </a:r>
            <a:endParaRPr lang="pt-BR" sz="4000" b="1" dirty="0"/>
          </a:p>
        </p:txBody>
      </p:sp>
      <p:sp>
        <p:nvSpPr>
          <p:cNvPr id="3" name="Espaço Reservado para Conteúdo 2"/>
          <p:cNvSpPr>
            <a:spLocks noGrp="1"/>
          </p:cNvSpPr>
          <p:nvPr>
            <p:ph idx="1"/>
          </p:nvPr>
        </p:nvSpPr>
        <p:spPr/>
        <p:txBody>
          <a:bodyPr>
            <a:normAutofit/>
          </a:bodyPr>
          <a:lstStyle/>
          <a:p>
            <a:r>
              <a:rPr lang="pt-BR" sz="2800" b="1" dirty="0" smtClean="0"/>
              <a:t>Mecanismo de ação: </a:t>
            </a:r>
            <a:r>
              <a:rPr lang="pt-BR" sz="2800" dirty="0"/>
              <a:t>Como as </a:t>
            </a:r>
            <a:r>
              <a:rPr lang="pt-BR" sz="2800" dirty="0" err="1"/>
              <a:t>sulfonilureias</a:t>
            </a:r>
            <a:r>
              <a:rPr lang="pt-BR" sz="2800" dirty="0"/>
              <a:t>, a sua ação </a:t>
            </a:r>
            <a:r>
              <a:rPr lang="pt-BR" sz="2800" dirty="0" smtClean="0"/>
              <a:t>depende do </a:t>
            </a:r>
            <a:r>
              <a:rPr lang="pt-BR" sz="2800" dirty="0"/>
              <a:t>funcionamento das células pancreáticas. Elas se fixam </a:t>
            </a:r>
            <a:r>
              <a:rPr lang="pt-BR" sz="2800" dirty="0" smtClean="0"/>
              <a:t>em local </a:t>
            </a:r>
            <a:r>
              <a:rPr lang="pt-BR" sz="2800" dirty="0"/>
              <a:t>diferente do receptor da </a:t>
            </a:r>
            <a:r>
              <a:rPr lang="pt-BR" sz="2800" dirty="0" err="1"/>
              <a:t>sulfonilureia</a:t>
            </a:r>
            <a:r>
              <a:rPr lang="pt-BR" sz="2800" dirty="0"/>
              <a:t> do canal de K+ </a:t>
            </a:r>
            <a:r>
              <a:rPr lang="pt-BR" sz="2800" dirty="0" smtClean="0"/>
              <a:t>sensível a </a:t>
            </a:r>
            <a:r>
              <a:rPr lang="pt-BR" sz="2800" dirty="0"/>
              <a:t>ATP, iniciando, assim, uma série de reações que terminam na </a:t>
            </a:r>
            <a:r>
              <a:rPr lang="pt-BR" sz="2800" dirty="0" smtClean="0"/>
              <a:t>liberação de </a:t>
            </a:r>
            <a:r>
              <a:rPr lang="pt-BR" sz="2800" dirty="0"/>
              <a:t>insulina.</a:t>
            </a:r>
            <a:endParaRPr lang="pt-BR" sz="2800" b="1" dirty="0" smtClean="0"/>
          </a:p>
          <a:p>
            <a:pPr marL="0" indent="0">
              <a:buNone/>
            </a:pPr>
            <a:endParaRPr lang="pt-BR" sz="2800" b="1" dirty="0"/>
          </a:p>
        </p:txBody>
      </p:sp>
    </p:spTree>
    <p:extLst>
      <p:ext uri="{BB962C8B-B14F-4D97-AF65-F5344CB8AC3E}">
        <p14:creationId xmlns:p14="http://schemas.microsoft.com/office/powerpoint/2010/main" val="285531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4000" dirty="0" smtClean="0">
                <a:latin typeface="+mn-lt"/>
                <a:cs typeface="Times New Roman" panose="02020603050405020304" pitchFamily="18" charset="0"/>
              </a:rPr>
              <a:t>FARMACOTERAPIA DA DM E HIPOGLICEMIANTES</a:t>
            </a:r>
            <a:endParaRPr lang="pt-BR" sz="4000" dirty="0">
              <a:latin typeface="+mn-lt"/>
              <a:cs typeface="Times New Roman" panose="02020603050405020304" pitchFamily="18" charset="0"/>
            </a:endParaRPr>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189901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r>
              <a:rPr lang="pt-BR" sz="2800" b="1" dirty="0" smtClean="0"/>
              <a:t>Farmacocinética e destino: </a:t>
            </a:r>
            <a:r>
              <a:rPr lang="pt-BR" sz="2800" dirty="0"/>
              <a:t>Esses fármacos são bem </a:t>
            </a:r>
            <a:r>
              <a:rPr lang="pt-BR" sz="2800" dirty="0" smtClean="0"/>
              <a:t>absorvidos quando </a:t>
            </a:r>
            <a:r>
              <a:rPr lang="pt-BR" sz="2800" dirty="0"/>
              <a:t>administrados por via oral 1 a 30 minutos antes da refeição.</a:t>
            </a:r>
          </a:p>
          <a:p>
            <a:pPr marL="0" indent="0">
              <a:buNone/>
            </a:pPr>
            <a:r>
              <a:rPr lang="pt-BR" sz="2800" dirty="0" smtClean="0"/>
              <a:t>Ambas </a:t>
            </a:r>
            <a:r>
              <a:rPr lang="pt-BR" sz="2800" dirty="0"/>
              <a:t>as </a:t>
            </a:r>
            <a:r>
              <a:rPr lang="pt-BR" sz="2800" dirty="0" err="1"/>
              <a:t>glinidas</a:t>
            </a:r>
            <a:r>
              <a:rPr lang="pt-BR" sz="2800" dirty="0"/>
              <a:t> são </a:t>
            </a:r>
            <a:r>
              <a:rPr lang="pt-BR" sz="2800" dirty="0" err="1"/>
              <a:t>biotransformadas</a:t>
            </a:r>
            <a:r>
              <a:rPr lang="pt-BR" sz="2800" dirty="0"/>
              <a:t> a </a:t>
            </a:r>
            <a:r>
              <a:rPr lang="pt-BR" sz="2800" dirty="0" smtClean="0"/>
              <a:t>     produtos </a:t>
            </a:r>
            <a:r>
              <a:rPr lang="pt-BR" sz="2800" dirty="0"/>
              <a:t>inativos </a:t>
            </a:r>
            <a:r>
              <a:rPr lang="pt-BR" sz="2800" dirty="0" smtClean="0"/>
              <a:t>pelo </a:t>
            </a:r>
            <a:r>
              <a:rPr lang="pt-BR" sz="2800" dirty="0" err="1" smtClean="0"/>
              <a:t>citocromo</a:t>
            </a:r>
            <a:r>
              <a:rPr lang="pt-BR" sz="2800" dirty="0" smtClean="0"/>
              <a:t> P450 </a:t>
            </a:r>
            <a:r>
              <a:rPr lang="pt-BR" sz="2800" dirty="0"/>
              <a:t>no fígado e são </a:t>
            </a:r>
            <a:r>
              <a:rPr lang="pt-BR" sz="2800" dirty="0" smtClean="0"/>
              <a:t>excretadas pela </a:t>
            </a:r>
            <a:r>
              <a:rPr lang="pt-BR" sz="2800" dirty="0"/>
              <a:t>bile.</a:t>
            </a:r>
            <a:endParaRPr lang="pt-BR" sz="2800" b="1" dirty="0"/>
          </a:p>
        </p:txBody>
      </p:sp>
    </p:spTree>
    <p:extLst>
      <p:ext uri="{BB962C8B-B14F-4D97-AF65-F5344CB8AC3E}">
        <p14:creationId xmlns:p14="http://schemas.microsoft.com/office/powerpoint/2010/main" val="304221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800" b="1" dirty="0" smtClean="0"/>
              <a:t>Efeitos adversos:</a:t>
            </a:r>
          </a:p>
          <a:p>
            <a:pPr marL="0" indent="0">
              <a:buNone/>
            </a:pPr>
            <a:r>
              <a:rPr lang="pt-BR" sz="2800" dirty="0"/>
              <a:t>Embora esses fármacos possam causar </a:t>
            </a:r>
            <a:r>
              <a:rPr lang="pt-BR" sz="2800" dirty="0" err="1" smtClean="0"/>
              <a:t>hipoglicemia,a</a:t>
            </a:r>
            <a:r>
              <a:rPr lang="pt-BR" sz="2800" dirty="0" smtClean="0"/>
              <a:t> </a:t>
            </a:r>
            <a:r>
              <a:rPr lang="pt-BR" sz="2800" dirty="0"/>
              <a:t>incidência desse efeito adverso é menor do que com </a:t>
            </a:r>
            <a:r>
              <a:rPr lang="pt-BR" sz="2800" dirty="0" smtClean="0"/>
              <a:t>as </a:t>
            </a:r>
            <a:r>
              <a:rPr lang="pt-BR" sz="2800" dirty="0" err="1" smtClean="0"/>
              <a:t>sulfonilureias</a:t>
            </a:r>
            <a:r>
              <a:rPr lang="pt-BR" sz="2800" dirty="0"/>
              <a:t>.</a:t>
            </a:r>
            <a:endParaRPr lang="pt-BR" sz="2800" dirty="0" smtClean="0"/>
          </a:p>
          <a:p>
            <a:pPr marL="0" indent="0">
              <a:buNone/>
            </a:pPr>
            <a:endParaRPr lang="pt-BR" sz="2800" b="1" dirty="0"/>
          </a:p>
        </p:txBody>
      </p:sp>
    </p:spTree>
    <p:extLst>
      <p:ext uri="{BB962C8B-B14F-4D97-AF65-F5344CB8AC3E}">
        <p14:creationId xmlns:p14="http://schemas.microsoft.com/office/powerpoint/2010/main" val="341962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800" b="1" dirty="0" smtClean="0"/>
              <a:t>Representantes:</a:t>
            </a:r>
          </a:p>
          <a:p>
            <a:pPr marL="457200">
              <a:buFont typeface="Arial" pitchFamily="34" charset="0"/>
              <a:buChar char="•"/>
              <a:defRPr/>
            </a:pPr>
            <a:r>
              <a:rPr lang="pt-BR" sz="2800" dirty="0" err="1">
                <a:latin typeface="Times New Roman" pitchFamily="18" charset="0"/>
                <a:cs typeface="Times New Roman" pitchFamily="18" charset="0"/>
              </a:rPr>
              <a:t>Nate</a:t>
            </a:r>
            <a:r>
              <a:rPr lang="pt-BR" sz="2800" b="1" dirty="0" err="1">
                <a:latin typeface="Times New Roman" pitchFamily="18" charset="0"/>
                <a:cs typeface="Times New Roman" pitchFamily="18" charset="0"/>
              </a:rPr>
              <a:t>glinida</a:t>
            </a:r>
            <a:endParaRPr lang="pt-BR" sz="2800" b="1" dirty="0">
              <a:latin typeface="Times New Roman" pitchFamily="18" charset="0"/>
              <a:cs typeface="Times New Roman" pitchFamily="18" charset="0"/>
            </a:endParaRPr>
          </a:p>
          <a:p>
            <a:pPr marL="457200">
              <a:buFont typeface="Arial" pitchFamily="34" charset="0"/>
              <a:buChar char="•"/>
              <a:defRPr/>
            </a:pPr>
            <a:r>
              <a:rPr lang="pt-BR" sz="2800" dirty="0" err="1">
                <a:latin typeface="Times New Roman" pitchFamily="18" charset="0"/>
                <a:cs typeface="Times New Roman" pitchFamily="18" charset="0"/>
              </a:rPr>
              <a:t>Repa</a:t>
            </a:r>
            <a:r>
              <a:rPr lang="pt-BR" sz="2800" b="1" dirty="0" err="1">
                <a:latin typeface="Times New Roman" pitchFamily="18" charset="0"/>
                <a:cs typeface="Times New Roman" pitchFamily="18" charset="0"/>
              </a:rPr>
              <a:t>glinida</a:t>
            </a:r>
            <a:endParaRPr lang="pt-BR" sz="2800" b="1" dirty="0">
              <a:latin typeface="Times New Roman" pitchFamily="18" charset="0"/>
              <a:cs typeface="Times New Roman" pitchFamily="18" charset="0"/>
            </a:endParaRPr>
          </a:p>
          <a:p>
            <a:endParaRPr lang="pt-BR" sz="2800" dirty="0"/>
          </a:p>
        </p:txBody>
      </p:sp>
    </p:spTree>
    <p:extLst>
      <p:ext uri="{BB962C8B-B14F-4D97-AF65-F5344CB8AC3E}">
        <p14:creationId xmlns:p14="http://schemas.microsoft.com/office/powerpoint/2010/main" val="239130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smtClean="0"/>
              <a:t>Metformina</a:t>
            </a:r>
            <a:endParaRPr lang="pt-BR" b="1" dirty="0"/>
          </a:p>
        </p:txBody>
      </p:sp>
      <p:sp>
        <p:nvSpPr>
          <p:cNvPr id="3" name="Espaço Reservado para Conteúdo 2"/>
          <p:cNvSpPr>
            <a:spLocks noGrp="1"/>
          </p:cNvSpPr>
          <p:nvPr>
            <p:ph idx="1"/>
          </p:nvPr>
        </p:nvSpPr>
        <p:spPr/>
        <p:txBody>
          <a:bodyPr>
            <a:noAutofit/>
          </a:bodyPr>
          <a:lstStyle/>
          <a:p>
            <a:pPr marL="609600" indent="-609600" algn="just">
              <a:buNone/>
              <a:defRPr/>
            </a:pPr>
            <a:r>
              <a:rPr lang="pt-BR" sz="2400" b="1" dirty="0">
                <a:latin typeface="Times New Roman" pitchFamily="18" charset="0"/>
                <a:cs typeface="Times New Roman" pitchFamily="18" charset="0"/>
              </a:rPr>
              <a:t>Mecanismo de ação: </a:t>
            </a:r>
            <a:endParaRPr lang="pt-BR" sz="2400" dirty="0">
              <a:latin typeface="Times New Roman" panose="02020603050405020304" pitchFamily="18" charset="0"/>
              <a:cs typeface="Times New Roman" panose="02020603050405020304" pitchFamily="18" charset="0"/>
            </a:endParaRPr>
          </a:p>
          <a:p>
            <a:r>
              <a:rPr lang="pt-BR" altLang="pt-BR" sz="2400" dirty="0">
                <a:latin typeface="Times New Roman" pitchFamily="18" charset="0"/>
                <a:cs typeface="Times New Roman" pitchFamily="18" charset="0"/>
              </a:rPr>
              <a:t>Diminuem a </a:t>
            </a:r>
            <a:r>
              <a:rPr lang="pt-BR" altLang="pt-BR" sz="2400" dirty="0" err="1">
                <a:latin typeface="Times New Roman" pitchFamily="18" charset="0"/>
                <a:cs typeface="Times New Roman" pitchFamily="18" charset="0"/>
              </a:rPr>
              <a:t>gliconeogênese</a:t>
            </a:r>
            <a:r>
              <a:rPr lang="pt-BR" altLang="pt-BR" sz="2400" dirty="0">
                <a:latin typeface="Times New Roman" pitchFamily="18" charset="0"/>
                <a:cs typeface="Times New Roman" pitchFamily="18" charset="0"/>
              </a:rPr>
              <a:t> hepática; </a:t>
            </a:r>
          </a:p>
          <a:p>
            <a:pPr>
              <a:buFontTx/>
              <a:buChar char="-"/>
            </a:pPr>
            <a:r>
              <a:rPr lang="pt-BR" altLang="pt-BR" sz="2400" dirty="0">
                <a:latin typeface="Times New Roman" pitchFamily="18" charset="0"/>
                <a:cs typeface="Times New Roman" pitchFamily="18" charset="0"/>
              </a:rPr>
              <a:t>Promovem glicólise anaeróbica;</a:t>
            </a:r>
          </a:p>
          <a:p>
            <a:pPr>
              <a:buFontTx/>
              <a:buChar char="-"/>
            </a:pPr>
            <a:r>
              <a:rPr lang="pt-BR" altLang="pt-BR" sz="2400" dirty="0">
                <a:latin typeface="Times New Roman" pitchFamily="18" charset="0"/>
                <a:cs typeface="Times New Roman" pitchFamily="18" charset="0"/>
              </a:rPr>
              <a:t> Aumentam a sensibilidade à insulina no fígado, músculo e tecido adiposo;</a:t>
            </a:r>
          </a:p>
          <a:p>
            <a:pPr>
              <a:buFontTx/>
              <a:buChar char="-"/>
            </a:pPr>
            <a:r>
              <a:rPr lang="pt-BR" altLang="pt-BR" sz="2400" dirty="0">
                <a:latin typeface="Times New Roman" pitchFamily="18" charset="0"/>
                <a:cs typeface="Times New Roman" pitchFamily="18" charset="0"/>
              </a:rPr>
              <a:t> </a:t>
            </a:r>
            <a:r>
              <a:rPr lang="pt-BR" altLang="pt-BR" sz="2400" dirty="0" err="1">
                <a:latin typeface="Times New Roman" pitchFamily="18" charset="0"/>
                <a:cs typeface="Times New Roman" pitchFamily="18" charset="0"/>
              </a:rPr>
              <a:t>Anti-hiperglicemiante</a:t>
            </a:r>
            <a:r>
              <a:rPr lang="pt-BR" altLang="pt-BR" sz="2400" dirty="0">
                <a:latin typeface="Times New Roman" pitchFamily="18" charset="0"/>
                <a:cs typeface="Times New Roman" pitchFamily="18" charset="0"/>
              </a:rPr>
              <a:t> (</a:t>
            </a:r>
            <a:r>
              <a:rPr lang="pt-BR" altLang="pt-BR" sz="2400" b="1" dirty="0">
                <a:latin typeface="Times New Roman" pitchFamily="18" charset="0"/>
                <a:cs typeface="Times New Roman" pitchFamily="18" charset="0"/>
              </a:rPr>
              <a:t>não secretam insulina</a:t>
            </a:r>
            <a:r>
              <a:rPr lang="pt-BR" altLang="pt-BR" sz="2400" dirty="0">
                <a:latin typeface="Times New Roman" pitchFamily="18" charset="0"/>
                <a:cs typeface="Times New Roman" pitchFamily="18" charset="0"/>
              </a:rPr>
              <a:t>!). </a:t>
            </a:r>
            <a:endParaRPr lang="pt-BR" altLang="pt-BR" sz="2400" dirty="0" smtClean="0">
              <a:latin typeface="Times New Roman" pitchFamily="18" charset="0"/>
              <a:cs typeface="Times New Roman" pitchFamily="18" charset="0"/>
            </a:endParaRPr>
          </a:p>
          <a:p>
            <a:pPr marL="0" indent="0">
              <a:buNone/>
            </a:pPr>
            <a:r>
              <a:rPr lang="pt-BR" sz="2400" dirty="0" smtClean="0">
                <a:latin typeface="Times New Roman" pitchFamily="18" charset="0"/>
                <a:cs typeface="Times New Roman" pitchFamily="18" charset="0"/>
              </a:rPr>
              <a:t> -  É usado em pacientes obesos</a:t>
            </a:r>
            <a:endParaRPr lang="pt-BR" sz="2400" dirty="0">
              <a:latin typeface="Times New Roman" pitchFamily="18" charset="0"/>
              <a:cs typeface="Times New Roman" pitchFamily="18" charset="0"/>
            </a:endParaRPr>
          </a:p>
          <a:p>
            <a:pPr marL="609600" indent="-609600" algn="just">
              <a:buFont typeface="Wingdings 2"/>
              <a:buChar char=""/>
              <a:defRPr/>
            </a:pPr>
            <a:r>
              <a:rPr lang="pt-BR" sz="2400" dirty="0" err="1">
                <a:latin typeface="Times New Roman" pitchFamily="18" charset="0"/>
                <a:cs typeface="Times New Roman" pitchFamily="18" charset="0"/>
              </a:rPr>
              <a:t>Obs</a:t>
            </a:r>
            <a:r>
              <a:rPr lang="pt-BR" sz="2400" dirty="0">
                <a:latin typeface="Times New Roman" pitchFamily="18" charset="0"/>
                <a:cs typeface="Times New Roman" pitchFamily="18" charset="0"/>
              </a:rPr>
              <a:t>: Reduz as lipoproteínas de baixa densidade (LDL) e muito baixa densidade (VLDL). </a:t>
            </a:r>
            <a:r>
              <a:rPr lang="pt-BR" sz="2400" b="1" dirty="0">
                <a:latin typeface="Times New Roman" pitchFamily="18" charset="0"/>
                <a:cs typeface="Times New Roman" pitchFamily="18" charset="0"/>
              </a:rPr>
              <a:t>Não causa hipoglicemia</a:t>
            </a:r>
          </a:p>
        </p:txBody>
      </p:sp>
    </p:spTree>
    <p:extLst>
      <p:ext uri="{BB962C8B-B14F-4D97-AF65-F5344CB8AC3E}">
        <p14:creationId xmlns:p14="http://schemas.microsoft.com/office/powerpoint/2010/main" val="343813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800" b="1" dirty="0" smtClean="0"/>
              <a:t>Farmacocinética:</a:t>
            </a:r>
            <a:endParaRPr lang="pt-BR" sz="2800" b="1" dirty="0"/>
          </a:p>
          <a:p>
            <a:pPr marL="0" indent="0" algn="just">
              <a:buNone/>
            </a:pPr>
            <a:r>
              <a:rPr lang="pt-BR" sz="2800" dirty="0">
                <a:latin typeface="Times New Roman" pitchFamily="18" charset="0"/>
                <a:cs typeface="Times New Roman" pitchFamily="18" charset="0"/>
              </a:rPr>
              <a:t>- Sem metabolização hepática e sem ligação com as proteínas plasmáticas;</a:t>
            </a:r>
          </a:p>
          <a:p>
            <a:pPr marL="0" indent="0" algn="just">
              <a:buNone/>
            </a:pPr>
            <a:r>
              <a:rPr lang="pt-BR" sz="2800" dirty="0">
                <a:latin typeface="Times New Roman" pitchFamily="18" charset="0"/>
                <a:cs typeface="Times New Roman" pitchFamily="18" charset="0"/>
              </a:rPr>
              <a:t>- T1/2 = 3h;</a:t>
            </a:r>
          </a:p>
          <a:p>
            <a:pPr marL="0" indent="0" algn="just">
              <a:buNone/>
            </a:pPr>
            <a:r>
              <a:rPr lang="pt-BR" sz="2800" dirty="0" smtClean="0">
                <a:latin typeface="Times New Roman" pitchFamily="18" charset="0"/>
                <a:cs typeface="Times New Roman" pitchFamily="18" charset="0"/>
              </a:rPr>
              <a:t>-Prejuízo </a:t>
            </a:r>
            <a:r>
              <a:rPr lang="pt-BR" sz="2800" dirty="0">
                <a:latin typeface="Times New Roman" pitchFamily="18" charset="0"/>
                <a:cs typeface="Times New Roman" pitchFamily="18" charset="0"/>
              </a:rPr>
              <a:t>da absorção intestinal da vitamina B12 e </a:t>
            </a:r>
            <a:r>
              <a:rPr lang="pt-BR" sz="2800" dirty="0" err="1">
                <a:latin typeface="Times New Roman" pitchFamily="18" charset="0"/>
                <a:cs typeface="Times New Roman" pitchFamily="18" charset="0"/>
              </a:rPr>
              <a:t>folato</a:t>
            </a:r>
            <a:r>
              <a:rPr lang="pt-BR" sz="2800" dirty="0">
                <a:latin typeface="Times New Roman" pitchFamily="18" charset="0"/>
                <a:cs typeface="Times New Roman" pitchFamily="18" charset="0"/>
              </a:rPr>
              <a:t>;</a:t>
            </a:r>
          </a:p>
          <a:p>
            <a:pPr marL="0" indent="0" algn="just">
              <a:buNone/>
            </a:pPr>
            <a:r>
              <a:rPr lang="pt-BR" sz="2800" dirty="0">
                <a:latin typeface="Times New Roman" pitchFamily="18" charset="0"/>
                <a:cs typeface="Times New Roman" pitchFamily="18" charset="0"/>
              </a:rPr>
              <a:t>-</a:t>
            </a:r>
            <a:r>
              <a:rPr lang="pt-BR" sz="2800" dirty="0" smtClean="0">
                <a:latin typeface="Times New Roman" pitchFamily="18" charset="0"/>
                <a:cs typeface="Times New Roman" pitchFamily="18" charset="0"/>
              </a:rPr>
              <a:t>Excreção </a:t>
            </a:r>
            <a:r>
              <a:rPr lang="pt-BR" sz="2800" dirty="0">
                <a:latin typeface="Times New Roman" pitchFamily="18" charset="0"/>
                <a:cs typeface="Times New Roman" pitchFamily="18" charset="0"/>
              </a:rPr>
              <a:t>é renal;</a:t>
            </a:r>
          </a:p>
          <a:p>
            <a:endParaRPr lang="pt-BR" sz="2800" b="1" dirty="0"/>
          </a:p>
        </p:txBody>
      </p:sp>
    </p:spTree>
    <p:extLst>
      <p:ext uri="{BB962C8B-B14F-4D97-AF65-F5344CB8AC3E}">
        <p14:creationId xmlns:p14="http://schemas.microsoft.com/office/powerpoint/2010/main" val="127069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800" b="1" dirty="0" smtClean="0"/>
              <a:t>Efeitos adversos: </a:t>
            </a:r>
          </a:p>
          <a:p>
            <a:pPr marL="0" indent="0" algn="just">
              <a:buNone/>
            </a:pPr>
            <a:r>
              <a:rPr lang="pt-BR" sz="2800" dirty="0" smtClean="0">
                <a:latin typeface="Times New Roman" pitchFamily="18" charset="0"/>
                <a:cs typeface="Times New Roman" pitchFamily="18" charset="0"/>
              </a:rPr>
              <a:t>Distúrbios </a:t>
            </a:r>
            <a:r>
              <a:rPr lang="pt-BR" sz="2800" dirty="0">
                <a:latin typeface="Times New Roman" pitchFamily="18" charset="0"/>
                <a:cs typeface="Times New Roman" pitchFamily="18" charset="0"/>
              </a:rPr>
              <a:t>gastrointestinais e acidose lática (+temido) raro;</a:t>
            </a:r>
          </a:p>
          <a:p>
            <a:pPr marL="0" indent="0" algn="just">
              <a:buNone/>
            </a:pPr>
            <a:r>
              <a:rPr lang="pt-BR" sz="2800" dirty="0">
                <a:latin typeface="Times New Roman" pitchFamily="18" charset="0"/>
                <a:cs typeface="Times New Roman" pitchFamily="18" charset="0"/>
              </a:rPr>
              <a:t>Contraindicações: Lesão renal, cardiovascular.</a:t>
            </a:r>
          </a:p>
          <a:p>
            <a:pPr marL="0" indent="0">
              <a:buNone/>
            </a:pPr>
            <a:endParaRPr lang="pt-BR" sz="2800" b="1" dirty="0"/>
          </a:p>
        </p:txBody>
      </p:sp>
    </p:spTree>
    <p:extLst>
      <p:ext uri="{BB962C8B-B14F-4D97-AF65-F5344CB8AC3E}">
        <p14:creationId xmlns:p14="http://schemas.microsoft.com/office/powerpoint/2010/main" val="102204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4325703" y="2133600"/>
            <a:ext cx="5442420" cy="3778250"/>
          </a:xfrm>
          <a:prstGeom prst="rect">
            <a:avLst/>
          </a:prstGeom>
        </p:spPr>
      </p:pic>
    </p:spTree>
    <p:extLst>
      <p:ext uri="{BB962C8B-B14F-4D97-AF65-F5344CB8AC3E}">
        <p14:creationId xmlns:p14="http://schemas.microsoft.com/office/powerpoint/2010/main" val="220383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a:solidFill>
                  <a:schemeClr val="tx1"/>
                </a:solidFill>
                <a:cs typeface="Times New Roman" pitchFamily="18" charset="0"/>
              </a:rPr>
              <a:t>Tiazolidinedionas</a:t>
            </a:r>
            <a:r>
              <a:rPr lang="pt-BR" b="1" dirty="0">
                <a:solidFill>
                  <a:schemeClr val="tx1"/>
                </a:solidFill>
                <a:cs typeface="Times New Roman" pitchFamily="18" charset="0"/>
              </a:rPr>
              <a:t> (</a:t>
            </a:r>
            <a:r>
              <a:rPr lang="pt-BR" b="1" dirty="0" err="1">
                <a:solidFill>
                  <a:schemeClr val="tx1"/>
                </a:solidFill>
                <a:cs typeface="Times New Roman" pitchFamily="18" charset="0"/>
              </a:rPr>
              <a:t>Glitazonas</a:t>
            </a:r>
            <a:r>
              <a:rPr lang="pt-BR" b="1" dirty="0">
                <a:solidFill>
                  <a:schemeClr val="tx1"/>
                </a:solidFill>
                <a:cs typeface="Times New Roman" pitchFamily="18" charset="0"/>
              </a:rPr>
              <a:t>)</a:t>
            </a:r>
            <a:r>
              <a:rPr lang="pt-BR" b="1" dirty="0">
                <a:solidFill>
                  <a:schemeClr val="bg1">
                    <a:lumMod val="50000"/>
                  </a:schemeClr>
                </a:solidFill>
                <a:effectLst>
                  <a:outerShdw blurRad="38100" dist="38100" dir="2700000" algn="tl">
                    <a:srgbClr val="000000"/>
                  </a:outerShdw>
                </a:effectLst>
                <a:cs typeface="Times New Roman" pitchFamily="18" charset="0"/>
              </a:rPr>
              <a:t/>
            </a:r>
            <a:br>
              <a:rPr lang="pt-BR" b="1" dirty="0">
                <a:solidFill>
                  <a:schemeClr val="bg1">
                    <a:lumMod val="50000"/>
                  </a:schemeClr>
                </a:solidFill>
                <a:effectLst>
                  <a:outerShdw blurRad="38100" dist="38100" dir="2700000" algn="tl">
                    <a:srgbClr val="000000"/>
                  </a:outerShdw>
                </a:effectLst>
                <a:cs typeface="Times New Roman" pitchFamily="18" charset="0"/>
              </a:rPr>
            </a:br>
            <a:endParaRPr lang="pt-BR" dirty="0"/>
          </a:p>
        </p:txBody>
      </p:sp>
      <p:sp>
        <p:nvSpPr>
          <p:cNvPr id="3" name="Espaço Reservado para Conteúdo 2"/>
          <p:cNvSpPr>
            <a:spLocks noGrp="1"/>
          </p:cNvSpPr>
          <p:nvPr>
            <p:ph idx="1"/>
          </p:nvPr>
        </p:nvSpPr>
        <p:spPr/>
        <p:txBody>
          <a:bodyPr>
            <a:noAutofit/>
          </a:bodyPr>
          <a:lstStyle/>
          <a:p>
            <a:pPr marL="0" indent="0" algn="just">
              <a:buNone/>
            </a:pPr>
            <a:r>
              <a:rPr lang="pt-BR" altLang="pt-BR" sz="2400" b="1" dirty="0">
                <a:latin typeface="+mj-lt"/>
                <a:cs typeface="Times New Roman" pitchFamily="18" charset="0"/>
              </a:rPr>
              <a:t>Mecanismo de ação: </a:t>
            </a:r>
            <a:r>
              <a:rPr lang="pt-BR" altLang="pt-BR" sz="2400" dirty="0">
                <a:latin typeface="+mj-lt"/>
                <a:cs typeface="Times New Roman" pitchFamily="18" charset="0"/>
              </a:rPr>
              <a:t>diminuem a resistência periférica (requer insulina): </a:t>
            </a:r>
          </a:p>
          <a:p>
            <a:pPr algn="just"/>
            <a:r>
              <a:rPr lang="pt-BR" altLang="pt-BR" sz="2400" dirty="0" smtClean="0">
                <a:latin typeface="+mj-lt"/>
                <a:cs typeface="Times New Roman" pitchFamily="18" charset="0"/>
              </a:rPr>
              <a:t> </a:t>
            </a:r>
            <a:r>
              <a:rPr lang="pt-BR" altLang="pt-BR" sz="2400" dirty="0">
                <a:latin typeface="+mj-lt"/>
                <a:cs typeface="Times New Roman" pitchFamily="18" charset="0"/>
              </a:rPr>
              <a:t>transformam </a:t>
            </a:r>
            <a:r>
              <a:rPr lang="pt-BR" altLang="pt-BR" sz="2400" dirty="0" err="1">
                <a:latin typeface="+mj-lt"/>
                <a:cs typeface="Times New Roman" pitchFamily="18" charset="0"/>
              </a:rPr>
              <a:t>pré</a:t>
            </a:r>
            <a:r>
              <a:rPr lang="pt-BR" altLang="pt-BR" sz="2400" dirty="0">
                <a:latin typeface="+mj-lt"/>
                <a:cs typeface="Times New Roman" pitchFamily="18" charset="0"/>
              </a:rPr>
              <a:t>-adipócitos em adipócitos pequenos, mais sensíveis à insulina, com apoptose dos grandes, menos sensíveis, reduzindo os níveis de AGL e TGL.</a:t>
            </a:r>
          </a:p>
          <a:p>
            <a:pPr algn="just"/>
            <a:r>
              <a:rPr lang="pt-BR" altLang="pt-BR" sz="2400" dirty="0">
                <a:latin typeface="+mj-lt"/>
                <a:cs typeface="Times New Roman" pitchFamily="18" charset="0"/>
              </a:rPr>
              <a:t> </a:t>
            </a:r>
            <a:r>
              <a:rPr lang="pt-BR" altLang="pt-BR" sz="2400" dirty="0" smtClean="0">
                <a:latin typeface="+mj-lt"/>
                <a:cs typeface="Times New Roman" pitchFamily="18" charset="0"/>
              </a:rPr>
              <a:t> </a:t>
            </a:r>
            <a:r>
              <a:rPr lang="pt-BR" altLang="pt-BR" sz="2400" dirty="0">
                <a:latin typeface="+mj-lt"/>
                <a:cs typeface="Times New Roman" pitchFamily="18" charset="0"/>
              </a:rPr>
              <a:t>promovem ganho ponderal. </a:t>
            </a:r>
          </a:p>
          <a:p>
            <a:pPr algn="just"/>
            <a:r>
              <a:rPr lang="pt-BR" altLang="pt-BR" sz="2400" dirty="0" smtClean="0">
                <a:latin typeface="+mj-lt"/>
                <a:cs typeface="Times New Roman" pitchFamily="18" charset="0"/>
              </a:rPr>
              <a:t> </a:t>
            </a:r>
            <a:r>
              <a:rPr lang="pt-BR" altLang="pt-BR" sz="2400" dirty="0">
                <a:latin typeface="+mj-lt"/>
                <a:cs typeface="Times New Roman" pitchFamily="18" charset="0"/>
              </a:rPr>
              <a:t>diminuem produção de glicose pelo fígado</a:t>
            </a:r>
          </a:p>
          <a:p>
            <a:pPr algn="just"/>
            <a:r>
              <a:rPr lang="pt-BR" altLang="pt-BR" sz="2400" dirty="0">
                <a:latin typeface="+mj-lt"/>
                <a:cs typeface="Times New Roman" pitchFamily="18" charset="0"/>
              </a:rPr>
              <a:t> </a:t>
            </a:r>
            <a:r>
              <a:rPr lang="pt-BR" altLang="pt-BR" sz="2400" dirty="0" smtClean="0">
                <a:latin typeface="+mj-lt"/>
                <a:cs typeface="Times New Roman" pitchFamily="18" charset="0"/>
              </a:rPr>
              <a:t>aumentam </a:t>
            </a:r>
            <a:r>
              <a:rPr lang="pt-BR" altLang="pt-BR" sz="2400" dirty="0">
                <a:latin typeface="+mj-lt"/>
                <a:cs typeface="Times New Roman" pitchFamily="18" charset="0"/>
              </a:rPr>
              <a:t>GLUT 4 no músculo e tecido adiposo </a:t>
            </a:r>
          </a:p>
          <a:p>
            <a:pPr algn="just"/>
            <a:endParaRPr lang="pt-BR" altLang="pt-BR" sz="2400" dirty="0">
              <a:latin typeface="+mj-lt"/>
              <a:cs typeface="Times New Roman" pitchFamily="18" charset="0"/>
            </a:endParaRPr>
          </a:p>
          <a:p>
            <a:pPr algn="just"/>
            <a:r>
              <a:rPr lang="pt-BR" altLang="pt-BR" sz="2400" dirty="0">
                <a:latin typeface="+mj-lt"/>
                <a:cs typeface="Times New Roman" pitchFamily="18" charset="0"/>
              </a:rPr>
              <a:t>Metabolismo: fígado</a:t>
            </a:r>
          </a:p>
        </p:txBody>
      </p:sp>
    </p:spTree>
    <p:extLst>
      <p:ext uri="{BB962C8B-B14F-4D97-AF65-F5344CB8AC3E}">
        <p14:creationId xmlns:p14="http://schemas.microsoft.com/office/powerpoint/2010/main" val="3926209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54941" y="1694329"/>
            <a:ext cx="8949671" cy="4216893"/>
          </a:xfrm>
        </p:spPr>
        <p:txBody>
          <a:bodyPr>
            <a:noAutofit/>
          </a:bodyPr>
          <a:lstStyle/>
          <a:p>
            <a:pPr marL="0" indent="0">
              <a:buNone/>
            </a:pPr>
            <a:r>
              <a:rPr lang="pt-BR" sz="2800" b="1" dirty="0">
                <a:latin typeface="Times New Roman" pitchFamily="18" charset="0"/>
                <a:cs typeface="Times New Roman" pitchFamily="18" charset="0"/>
              </a:rPr>
              <a:t>Efeitos adversos:</a:t>
            </a:r>
          </a:p>
          <a:p>
            <a:pPr marL="0" indent="0">
              <a:buNone/>
            </a:pPr>
            <a:r>
              <a:rPr lang="pt-BR" sz="2400" dirty="0">
                <a:latin typeface="Times New Roman" pitchFamily="18" charset="0"/>
                <a:cs typeface="Times New Roman" pitchFamily="18" charset="0"/>
              </a:rPr>
              <a:t>Ganho de peso – 3,5 a 4kg – atenuado com </a:t>
            </a:r>
            <a:r>
              <a:rPr lang="pt-BR" sz="2400" dirty="0" err="1">
                <a:latin typeface="Times New Roman" pitchFamily="18" charset="0"/>
                <a:cs typeface="Times New Roman" pitchFamily="18" charset="0"/>
              </a:rPr>
              <a:t>Metformina</a:t>
            </a:r>
            <a:r>
              <a:rPr lang="pt-BR" sz="2400" dirty="0">
                <a:latin typeface="Times New Roman" pitchFamily="18" charset="0"/>
                <a:cs typeface="Times New Roman" pitchFamily="18" charset="0"/>
              </a:rPr>
              <a:t>;</a:t>
            </a:r>
          </a:p>
          <a:p>
            <a:pPr algn="just"/>
            <a:r>
              <a:rPr lang="pt-BR" sz="2400" dirty="0">
                <a:latin typeface="Times New Roman" pitchFamily="18" charset="0"/>
                <a:cs typeface="Times New Roman" pitchFamily="18" charset="0"/>
              </a:rPr>
              <a:t>Anemia </a:t>
            </a:r>
            <a:r>
              <a:rPr lang="pt-BR" sz="2400" dirty="0" err="1">
                <a:latin typeface="Times New Roman" pitchFamily="18" charset="0"/>
                <a:cs typeface="Times New Roman" pitchFamily="18" charset="0"/>
              </a:rPr>
              <a:t>dilucional</a:t>
            </a:r>
            <a:r>
              <a:rPr lang="pt-BR" sz="2400" dirty="0">
                <a:latin typeface="Times New Roman" pitchFamily="18" charset="0"/>
                <a:cs typeface="Times New Roman" pitchFamily="18" charset="0"/>
              </a:rPr>
              <a:t> com redução da hemoglobina e hematócrito;</a:t>
            </a:r>
          </a:p>
          <a:p>
            <a:r>
              <a:rPr lang="pt-BR" sz="2400" dirty="0">
                <a:latin typeface="Times New Roman" pitchFamily="18" charset="0"/>
                <a:cs typeface="Times New Roman" pitchFamily="18" charset="0"/>
              </a:rPr>
              <a:t>Edema (retenção de sódio), ICC</a:t>
            </a:r>
          </a:p>
          <a:p>
            <a:r>
              <a:rPr lang="pt-BR" sz="2400" dirty="0">
                <a:latin typeface="Times New Roman" pitchFamily="18" charset="0"/>
                <a:cs typeface="Times New Roman" pitchFamily="18" charset="0"/>
              </a:rPr>
              <a:t>Hepatopatia – aumento TGO e TGP</a:t>
            </a:r>
          </a:p>
          <a:p>
            <a:r>
              <a:rPr lang="pt-BR" sz="2400" dirty="0">
                <a:latin typeface="Times New Roman" pitchFamily="18" charset="0"/>
                <a:cs typeface="Times New Roman" pitchFamily="18" charset="0"/>
              </a:rPr>
              <a:t>Risco de fraturas apendiculares espontâneas</a:t>
            </a:r>
          </a:p>
          <a:p>
            <a:r>
              <a:rPr lang="pt-BR" sz="2400" dirty="0">
                <a:latin typeface="Times New Roman" pitchFamily="18" charset="0"/>
                <a:cs typeface="Times New Roman" pitchFamily="18" charset="0"/>
              </a:rPr>
              <a:t>Cefaleia</a:t>
            </a:r>
          </a:p>
          <a:p>
            <a:r>
              <a:rPr lang="pt-BR" sz="2400" dirty="0">
                <a:latin typeface="Times New Roman" pitchFamily="18" charset="0"/>
                <a:cs typeface="Times New Roman" pitchFamily="18" charset="0"/>
              </a:rPr>
              <a:t>Ca de Bexiga (questionável???)</a:t>
            </a:r>
          </a:p>
          <a:p>
            <a:r>
              <a:rPr lang="pt-BR" sz="2400" b="1" dirty="0">
                <a:latin typeface="Times New Roman" pitchFamily="18" charset="0"/>
                <a:cs typeface="Times New Roman" pitchFamily="18" charset="0"/>
              </a:rPr>
              <a:t>Contraindicações: </a:t>
            </a:r>
            <a:r>
              <a:rPr lang="pt-BR" sz="2400" dirty="0">
                <a:latin typeface="Times New Roman" pitchFamily="18" charset="0"/>
                <a:cs typeface="Times New Roman" pitchFamily="18" charset="0"/>
              </a:rPr>
              <a:t>Insuficiência (renal, hepática e cardiovasculares), gravidez e lactação</a:t>
            </a:r>
          </a:p>
        </p:txBody>
      </p:sp>
    </p:spTree>
    <p:extLst>
      <p:ext uri="{BB962C8B-B14F-4D97-AF65-F5344CB8AC3E}">
        <p14:creationId xmlns:p14="http://schemas.microsoft.com/office/powerpoint/2010/main" val="4000757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b="1" dirty="0">
                <a:solidFill>
                  <a:schemeClr val="tx1"/>
                </a:solidFill>
                <a:latin typeface="+mn-lt"/>
                <a:cs typeface="Times New Roman" pitchFamily="18" charset="0"/>
              </a:rPr>
              <a:t>Agonista análogo do GLP-1</a:t>
            </a:r>
            <a:r>
              <a:rPr lang="pt-BR" sz="4000" b="1" dirty="0">
                <a:solidFill>
                  <a:schemeClr val="bg1">
                    <a:lumMod val="50000"/>
                  </a:schemeClr>
                </a:solidFill>
                <a:effectLst>
                  <a:outerShdw blurRad="38100" dist="38100" dir="2700000" algn="tl">
                    <a:srgbClr val="000000"/>
                  </a:outerShdw>
                </a:effectLst>
                <a:latin typeface="+mn-lt"/>
                <a:cs typeface="Times New Roman" pitchFamily="18" charset="0"/>
              </a:rPr>
              <a:t/>
            </a:r>
            <a:br>
              <a:rPr lang="pt-BR" sz="4000" b="1" dirty="0">
                <a:solidFill>
                  <a:schemeClr val="bg1">
                    <a:lumMod val="50000"/>
                  </a:schemeClr>
                </a:solidFill>
                <a:effectLst>
                  <a:outerShdw blurRad="38100" dist="38100" dir="2700000" algn="tl">
                    <a:srgbClr val="000000"/>
                  </a:outerShdw>
                </a:effectLst>
                <a:latin typeface="+mn-lt"/>
                <a:cs typeface="Times New Roman" pitchFamily="18" charset="0"/>
              </a:rPr>
            </a:br>
            <a:endParaRPr lang="pt-BR" sz="4000" dirty="0">
              <a:latin typeface="+mn-lt"/>
            </a:endParaRPr>
          </a:p>
        </p:txBody>
      </p:sp>
      <p:pic>
        <p:nvPicPr>
          <p:cNvPr id="4" name="Espaço Reservado para Conteúdo 3"/>
          <p:cNvPicPr>
            <a:picLocks noGrp="1" noChangeAspect="1"/>
          </p:cNvPicPr>
          <p:nvPr>
            <p:ph idx="1"/>
          </p:nvPr>
        </p:nvPicPr>
        <p:blipFill>
          <a:blip r:embed="rId2"/>
          <a:stretch>
            <a:fillRect/>
          </a:stretch>
        </p:blipFill>
        <p:spPr>
          <a:xfrm>
            <a:off x="2592925" y="1905000"/>
            <a:ext cx="7153877" cy="4467661"/>
          </a:xfrm>
          <a:prstGeom prst="rect">
            <a:avLst/>
          </a:prstGeom>
        </p:spPr>
      </p:pic>
    </p:spTree>
    <p:extLst>
      <p:ext uri="{BB962C8B-B14F-4D97-AF65-F5344CB8AC3E}">
        <p14:creationId xmlns:p14="http://schemas.microsoft.com/office/powerpoint/2010/main" val="113309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cs typeface="Times New Roman" panose="02020603050405020304" pitchFamily="18" charset="0"/>
              </a:rPr>
              <a:t>Fisiopatologia  Do Diabetes Mellitus</a:t>
            </a:r>
            <a:endParaRPr lang="pt-BR" sz="4000" dirty="0">
              <a:cs typeface="Times New Roman" panose="02020603050405020304" pitchFamily="18" charset="0"/>
            </a:endParaRPr>
          </a:p>
        </p:txBody>
      </p:sp>
      <p:sp>
        <p:nvSpPr>
          <p:cNvPr id="3" name="Espaço Reservado para Conteúdo 2"/>
          <p:cNvSpPr>
            <a:spLocks noGrp="1"/>
          </p:cNvSpPr>
          <p:nvPr>
            <p:ph idx="1"/>
          </p:nvPr>
        </p:nvSpPr>
        <p:spPr/>
        <p:txBody>
          <a:bodyPr>
            <a:normAutofit/>
          </a:bodyPr>
          <a:lstStyle/>
          <a:p>
            <a:endParaRPr lang="pt-BR" sz="2000" dirty="0" smtClean="0"/>
          </a:p>
          <a:p>
            <a:r>
              <a:rPr lang="pt-BR" sz="2800" b="1" dirty="0" smtClean="0">
                <a:latin typeface="+mj-lt"/>
                <a:cs typeface="Times New Roman" panose="02020603050405020304" pitchFamily="18" charset="0"/>
              </a:rPr>
              <a:t>Diabetes Mellitus </a:t>
            </a:r>
            <a:r>
              <a:rPr lang="pt-BR" sz="2800" dirty="0" smtClean="0">
                <a:latin typeface="+mj-lt"/>
                <a:cs typeface="Times New Roman" panose="02020603050405020304" pitchFamily="18" charset="0"/>
              </a:rPr>
              <a:t>é uma doença caracterizada por um distúrbio do metabolismo intermediário, especialmente no que tange aos carboidratos.</a:t>
            </a:r>
          </a:p>
          <a:p>
            <a:r>
              <a:rPr lang="pt-BR" sz="2800" dirty="0" smtClean="0">
                <a:latin typeface="+mj-lt"/>
                <a:cs typeface="Times New Roman" panose="02020603050405020304" pitchFamily="18" charset="0"/>
              </a:rPr>
              <a:t>Ocorre um aumento dos níveis séricos de glicose, complicações metabólicas e </a:t>
            </a:r>
            <a:r>
              <a:rPr lang="pt-BR" sz="2800" dirty="0" err="1" smtClean="0">
                <a:latin typeface="+mj-lt"/>
                <a:cs typeface="Times New Roman" panose="02020603050405020304" pitchFamily="18" charset="0"/>
              </a:rPr>
              <a:t>multissistêmicas</a:t>
            </a:r>
            <a:r>
              <a:rPr lang="pt-BR" sz="2800" dirty="0" smtClean="0">
                <a:latin typeface="+mj-lt"/>
                <a:cs typeface="Times New Roman" panose="02020603050405020304" pitchFamily="18" charset="0"/>
              </a:rPr>
              <a:t>.</a:t>
            </a:r>
            <a:endParaRPr lang="pt-BR" sz="2800" dirty="0">
              <a:latin typeface="+mj-lt"/>
              <a:cs typeface="Times New Roman" panose="02020603050405020304" pitchFamily="18" charset="0"/>
            </a:endParaRPr>
          </a:p>
        </p:txBody>
      </p:sp>
    </p:spTree>
    <p:extLst>
      <p:ext uri="{BB962C8B-B14F-4D97-AF65-F5344CB8AC3E}">
        <p14:creationId xmlns:p14="http://schemas.microsoft.com/office/powerpoint/2010/main" val="2970098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80129" y="981635"/>
            <a:ext cx="9124483" cy="5109883"/>
          </a:xfrm>
        </p:spPr>
        <p:txBody>
          <a:bodyPr>
            <a:noAutofit/>
          </a:bodyPr>
          <a:lstStyle/>
          <a:p>
            <a:pPr marL="0" indent="0" algn="just">
              <a:buNone/>
            </a:pPr>
            <a:r>
              <a:rPr lang="pt-BR" sz="2400" dirty="0">
                <a:cs typeface="Times New Roman" pitchFamily="18" charset="0"/>
              </a:rPr>
              <a:t>Representantes: </a:t>
            </a:r>
            <a:r>
              <a:rPr lang="pt-BR" sz="2400" dirty="0" err="1">
                <a:cs typeface="Times New Roman" pitchFamily="18" charset="0"/>
              </a:rPr>
              <a:t>Exenatida</a:t>
            </a:r>
            <a:r>
              <a:rPr lang="pt-BR" altLang="pt-BR" sz="2400" dirty="0">
                <a:solidFill>
                  <a:srgbClr val="FFC000"/>
                </a:solidFill>
              </a:rPr>
              <a:t> </a:t>
            </a:r>
            <a:r>
              <a:rPr lang="pt-BR" altLang="pt-BR" sz="2400" dirty="0"/>
              <a:t>(</a:t>
            </a:r>
            <a:r>
              <a:rPr lang="pt-BR" altLang="pt-BR" sz="2400" dirty="0" err="1"/>
              <a:t>Byeta</a:t>
            </a:r>
            <a:r>
              <a:rPr lang="pt-BR" sz="2400" b="1" dirty="0"/>
              <a:t>®</a:t>
            </a:r>
            <a:r>
              <a:rPr lang="pt-BR" altLang="pt-BR" sz="2400" dirty="0"/>
              <a:t>)</a:t>
            </a:r>
            <a:r>
              <a:rPr lang="pt-BR" sz="2400" dirty="0">
                <a:cs typeface="Times New Roman" pitchFamily="18" charset="0"/>
              </a:rPr>
              <a:t> e a </a:t>
            </a:r>
            <a:r>
              <a:rPr lang="pt-BR" sz="2400" dirty="0" err="1">
                <a:cs typeface="Times New Roman" pitchFamily="18" charset="0"/>
              </a:rPr>
              <a:t>Liraglutida</a:t>
            </a:r>
            <a:r>
              <a:rPr lang="pt-BR" sz="2400" dirty="0">
                <a:cs typeface="Times New Roman" pitchFamily="18" charset="0"/>
              </a:rPr>
              <a:t> (</a:t>
            </a:r>
            <a:r>
              <a:rPr lang="pt-BR" sz="2400" dirty="0" err="1">
                <a:cs typeface="Times New Roman" pitchFamily="18" charset="0"/>
              </a:rPr>
              <a:t>Victoza</a:t>
            </a:r>
            <a:r>
              <a:rPr lang="pt-BR" sz="2400" b="1" dirty="0"/>
              <a:t>®</a:t>
            </a:r>
            <a:r>
              <a:rPr lang="pt-BR" sz="2400" dirty="0">
                <a:cs typeface="Times New Roman" pitchFamily="18" charset="0"/>
              </a:rPr>
              <a:t>)</a:t>
            </a:r>
          </a:p>
          <a:p>
            <a:pPr algn="just"/>
            <a:r>
              <a:rPr lang="pt-BR" sz="2400" b="1" dirty="0">
                <a:cs typeface="Times New Roman" pitchFamily="18" charset="0"/>
              </a:rPr>
              <a:t>Mecanismo de ação</a:t>
            </a:r>
            <a:r>
              <a:rPr lang="pt-BR" sz="2400" dirty="0">
                <a:cs typeface="Times New Roman" pitchFamily="18" charset="0"/>
              </a:rPr>
              <a:t>: Estimula a produção de insulina pelas células </a:t>
            </a:r>
            <a:r>
              <a:rPr lang="pt-BR" sz="2400" dirty="0"/>
              <a:t>β </a:t>
            </a:r>
            <a:r>
              <a:rPr lang="pt-BR" sz="2400" dirty="0">
                <a:cs typeface="Times New Roman" pitchFamily="18" charset="0"/>
              </a:rPr>
              <a:t>(proliferação), de forma glicose-dependente e suprimir a produção de glucagon pelas células α pancreáticas, são produzidos no intestino após a ingestão alimentar, retardam o esvaziamento gástrico.</a:t>
            </a:r>
          </a:p>
          <a:p>
            <a:pPr algn="just"/>
            <a:r>
              <a:rPr lang="pt-BR" sz="2400" b="1" dirty="0">
                <a:cs typeface="Times New Roman" pitchFamily="18" charset="0"/>
              </a:rPr>
              <a:t>- Dosagens:</a:t>
            </a:r>
            <a:r>
              <a:rPr lang="pt-BR" sz="2400" dirty="0">
                <a:cs typeface="Times New Roman" pitchFamily="18" charset="0"/>
              </a:rPr>
              <a:t> </a:t>
            </a:r>
            <a:r>
              <a:rPr lang="pt-BR" sz="2400" dirty="0" err="1">
                <a:cs typeface="Times New Roman" pitchFamily="18" charset="0"/>
              </a:rPr>
              <a:t>Exenatida</a:t>
            </a:r>
            <a:r>
              <a:rPr lang="pt-BR" sz="2400" dirty="0">
                <a:cs typeface="Times New Roman" pitchFamily="18" charset="0"/>
              </a:rPr>
              <a:t> injetável 250 </a:t>
            </a:r>
            <a:r>
              <a:rPr lang="pt-BR" sz="2400" dirty="0" err="1">
                <a:cs typeface="Times New Roman" pitchFamily="18" charset="0"/>
              </a:rPr>
              <a:t>mcg</a:t>
            </a:r>
            <a:r>
              <a:rPr lang="pt-BR" sz="2400" dirty="0">
                <a:cs typeface="Times New Roman" pitchFamily="18" charset="0"/>
              </a:rPr>
              <a:t>/</a:t>
            </a:r>
            <a:r>
              <a:rPr lang="pt-BR" sz="2400" dirty="0" err="1">
                <a:cs typeface="Times New Roman" pitchFamily="18" charset="0"/>
              </a:rPr>
              <a:t>mL</a:t>
            </a:r>
            <a:r>
              <a:rPr lang="pt-BR" sz="2400" dirty="0">
                <a:cs typeface="Times New Roman" pitchFamily="18" charset="0"/>
              </a:rPr>
              <a:t>; </a:t>
            </a:r>
            <a:r>
              <a:rPr lang="pt-BR" sz="2400" dirty="0" err="1">
                <a:cs typeface="Times New Roman" pitchFamily="18" charset="0"/>
              </a:rPr>
              <a:t>Liraglutida</a:t>
            </a:r>
            <a:r>
              <a:rPr lang="pt-BR" sz="2400" dirty="0">
                <a:cs typeface="Times New Roman" pitchFamily="18" charset="0"/>
              </a:rPr>
              <a:t> injetável 6 mg/</a:t>
            </a:r>
            <a:r>
              <a:rPr lang="pt-BR" sz="2400" dirty="0" err="1">
                <a:cs typeface="Times New Roman" pitchFamily="18" charset="0"/>
              </a:rPr>
              <a:t>mL</a:t>
            </a:r>
            <a:r>
              <a:rPr lang="pt-BR" sz="2400" dirty="0">
                <a:cs typeface="Times New Roman" pitchFamily="18" charset="0"/>
              </a:rPr>
              <a:t>, a qualquer hora do dia, com ou sem alimento ou bebidas.</a:t>
            </a:r>
          </a:p>
          <a:p>
            <a:pPr algn="just"/>
            <a:r>
              <a:rPr lang="pt-BR" sz="2400" b="1" dirty="0">
                <a:cs typeface="Times New Roman" pitchFamily="18" charset="0"/>
              </a:rPr>
              <a:t>-Efeitos adversos:</a:t>
            </a:r>
            <a:r>
              <a:rPr lang="pt-BR" sz="2400" dirty="0">
                <a:cs typeface="Times New Roman" pitchFamily="18" charset="0"/>
              </a:rPr>
              <a:t> Náuseas, vômitos, hipoglicemia é </a:t>
            </a:r>
            <a:r>
              <a:rPr lang="pt-BR" sz="2400" dirty="0" smtClean="0">
                <a:cs typeface="Times New Roman" pitchFamily="18" charset="0"/>
              </a:rPr>
              <a:t>rara.</a:t>
            </a:r>
            <a:endParaRPr lang="pt-BR" sz="2400" dirty="0">
              <a:cs typeface="Times New Roman" pitchFamily="18" charset="0"/>
            </a:endParaRPr>
          </a:p>
          <a:p>
            <a:endParaRPr lang="pt-BR" sz="2800" dirty="0">
              <a:latin typeface="Times New Roman" pitchFamily="18" charset="0"/>
              <a:cs typeface="Times New Roman" pitchFamily="18" charset="0"/>
            </a:endParaRPr>
          </a:p>
        </p:txBody>
      </p:sp>
    </p:spTree>
    <p:extLst>
      <p:ext uri="{BB962C8B-B14F-4D97-AF65-F5344CB8AC3E}">
        <p14:creationId xmlns:p14="http://schemas.microsoft.com/office/powerpoint/2010/main" val="87913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effectLst>
                  <a:outerShdw blurRad="38100" dist="38100" dir="2700000" algn="tl">
                    <a:srgbClr val="000000"/>
                  </a:outerShdw>
                </a:effectLst>
                <a:cs typeface="Times New Roman" pitchFamily="18" charset="0"/>
              </a:rPr>
              <a:t> </a:t>
            </a:r>
            <a:r>
              <a:rPr lang="pt-BR" b="1" dirty="0">
                <a:solidFill>
                  <a:schemeClr val="tx1"/>
                </a:solidFill>
                <a:cs typeface="Times New Roman" pitchFamily="18" charset="0"/>
              </a:rPr>
              <a:t>INIBIDORES DA DPP-IV </a:t>
            </a:r>
            <a:br>
              <a:rPr lang="pt-BR" b="1" dirty="0">
                <a:solidFill>
                  <a:schemeClr val="tx1"/>
                </a:solidFill>
                <a:cs typeface="Times New Roman" pitchFamily="18" charset="0"/>
              </a:rPr>
            </a:br>
            <a:r>
              <a:rPr lang="pt-BR" b="1" dirty="0">
                <a:solidFill>
                  <a:srgbClr val="FF0000"/>
                </a:solidFill>
                <a:cs typeface="Times New Roman" pitchFamily="18" charset="0"/>
              </a:rPr>
              <a:t>DPP</a:t>
            </a:r>
            <a:r>
              <a:rPr lang="pt-BR" b="1" dirty="0">
                <a:solidFill>
                  <a:schemeClr val="tx1"/>
                </a:solidFill>
                <a:cs typeface="Times New Roman" pitchFamily="18" charset="0"/>
              </a:rPr>
              <a:t>- 4 = </a:t>
            </a:r>
            <a:r>
              <a:rPr lang="pt-BR" b="1" dirty="0" err="1">
                <a:solidFill>
                  <a:srgbClr val="FF0000"/>
                </a:solidFill>
                <a:cs typeface="Times New Roman" pitchFamily="18" charset="0"/>
              </a:rPr>
              <a:t>D</a:t>
            </a:r>
            <a:r>
              <a:rPr lang="pt-BR" b="1" dirty="0" err="1">
                <a:solidFill>
                  <a:schemeClr val="tx1"/>
                </a:solidFill>
                <a:cs typeface="Times New Roman" pitchFamily="18" charset="0"/>
              </a:rPr>
              <a:t>ipeptidil</a:t>
            </a:r>
            <a:r>
              <a:rPr lang="pt-BR" b="1" dirty="0">
                <a:solidFill>
                  <a:schemeClr val="tx1"/>
                </a:solidFill>
                <a:cs typeface="Times New Roman" pitchFamily="18" charset="0"/>
              </a:rPr>
              <a:t> </a:t>
            </a:r>
            <a:r>
              <a:rPr lang="pt-BR" b="1" dirty="0" err="1">
                <a:solidFill>
                  <a:srgbClr val="FF0000"/>
                </a:solidFill>
                <a:cs typeface="Times New Roman" pitchFamily="18" charset="0"/>
              </a:rPr>
              <a:t>P</a:t>
            </a:r>
            <a:r>
              <a:rPr lang="pt-BR" b="1" dirty="0" err="1">
                <a:solidFill>
                  <a:schemeClr val="tx1"/>
                </a:solidFill>
                <a:cs typeface="Times New Roman" pitchFamily="18" charset="0"/>
              </a:rPr>
              <a:t>e</a:t>
            </a:r>
            <a:r>
              <a:rPr lang="pt-BR" b="1" dirty="0" err="1">
                <a:solidFill>
                  <a:srgbClr val="FF0000"/>
                </a:solidFill>
                <a:cs typeface="Times New Roman" pitchFamily="18" charset="0"/>
              </a:rPr>
              <a:t>P</a:t>
            </a:r>
            <a:r>
              <a:rPr lang="pt-BR" b="1" dirty="0" err="1">
                <a:solidFill>
                  <a:schemeClr val="tx1"/>
                </a:solidFill>
                <a:cs typeface="Times New Roman" pitchFamily="18" charset="0"/>
              </a:rPr>
              <a:t>tidase</a:t>
            </a:r>
            <a:r>
              <a:rPr lang="pt-BR" b="1" dirty="0">
                <a:solidFill>
                  <a:schemeClr val="tx1"/>
                </a:solidFill>
                <a:cs typeface="Times New Roman" pitchFamily="18" charset="0"/>
              </a:rPr>
              <a:t> IV </a:t>
            </a:r>
            <a:endParaRPr lang="pt-BR" b="1" dirty="0"/>
          </a:p>
        </p:txBody>
      </p:sp>
      <p:sp>
        <p:nvSpPr>
          <p:cNvPr id="3" name="Espaço Reservado para Conteúdo 2"/>
          <p:cNvSpPr>
            <a:spLocks noGrp="1"/>
          </p:cNvSpPr>
          <p:nvPr>
            <p:ph idx="1"/>
          </p:nvPr>
        </p:nvSpPr>
        <p:spPr/>
        <p:txBody>
          <a:bodyPr>
            <a:normAutofit/>
          </a:bodyPr>
          <a:lstStyle/>
          <a:p>
            <a:pPr marL="0" indent="0">
              <a:buNone/>
            </a:pPr>
            <a:r>
              <a:rPr lang="pt-BR" b="1" dirty="0">
                <a:latin typeface="+mj-lt"/>
                <a:cs typeface="Times New Roman" pitchFamily="18" charset="0"/>
              </a:rPr>
              <a:t>Os principais representantes:</a:t>
            </a:r>
          </a:p>
          <a:p>
            <a:r>
              <a:rPr lang="pt-BR" altLang="pt-BR" sz="2400" dirty="0" err="1">
                <a:cs typeface="Times New Roman" pitchFamily="18" charset="0"/>
              </a:rPr>
              <a:t>Sitagliptina</a:t>
            </a:r>
            <a:r>
              <a:rPr lang="pt-BR" altLang="pt-BR" sz="2400" dirty="0">
                <a:cs typeface="Times New Roman" pitchFamily="18" charset="0"/>
              </a:rPr>
              <a:t> 100mg (</a:t>
            </a:r>
            <a:r>
              <a:rPr lang="pt-BR" altLang="pt-BR" sz="2400" dirty="0" err="1">
                <a:cs typeface="Times New Roman" pitchFamily="18" charset="0"/>
              </a:rPr>
              <a:t>Januvia</a:t>
            </a:r>
            <a:r>
              <a:rPr lang="pt-BR" sz="2400" b="1" dirty="0"/>
              <a:t> ®</a:t>
            </a:r>
            <a:r>
              <a:rPr lang="pt-BR" altLang="pt-BR" sz="2400" dirty="0">
                <a:cs typeface="Times New Roman" pitchFamily="18" charset="0"/>
              </a:rPr>
              <a:t>)</a:t>
            </a:r>
          </a:p>
          <a:p>
            <a:r>
              <a:rPr lang="pt-BR" altLang="pt-BR" sz="2400" dirty="0">
                <a:cs typeface="Times New Roman" pitchFamily="18" charset="0"/>
              </a:rPr>
              <a:t> </a:t>
            </a:r>
            <a:r>
              <a:rPr lang="pt-BR" altLang="pt-BR" sz="2400" dirty="0" err="1">
                <a:cs typeface="Times New Roman" pitchFamily="18" charset="0"/>
              </a:rPr>
              <a:t>Vildagliptina</a:t>
            </a:r>
            <a:r>
              <a:rPr lang="pt-BR" altLang="pt-BR" sz="2400" dirty="0">
                <a:cs typeface="Times New Roman" pitchFamily="18" charset="0"/>
              </a:rPr>
              <a:t> 50mg (</a:t>
            </a:r>
            <a:r>
              <a:rPr lang="pt-BR" altLang="pt-BR" sz="2400" dirty="0" err="1">
                <a:cs typeface="Times New Roman" pitchFamily="18" charset="0"/>
              </a:rPr>
              <a:t>Galvus</a:t>
            </a:r>
            <a:r>
              <a:rPr lang="pt-BR" sz="2400" b="1" dirty="0"/>
              <a:t> ®</a:t>
            </a:r>
            <a:r>
              <a:rPr lang="pt-BR" altLang="pt-BR" sz="2400" dirty="0">
                <a:cs typeface="Times New Roman" pitchFamily="18" charset="0"/>
              </a:rPr>
              <a:t>) </a:t>
            </a:r>
          </a:p>
          <a:p>
            <a:r>
              <a:rPr lang="pt-BR" altLang="pt-BR" sz="2400" dirty="0" err="1">
                <a:cs typeface="Times New Roman" pitchFamily="18" charset="0"/>
              </a:rPr>
              <a:t>Saxogliptina</a:t>
            </a:r>
            <a:r>
              <a:rPr lang="pt-BR" altLang="pt-BR" sz="2400" dirty="0">
                <a:cs typeface="Times New Roman" pitchFamily="18" charset="0"/>
              </a:rPr>
              <a:t> 2,5 e 5mg (</a:t>
            </a:r>
            <a:r>
              <a:rPr lang="pt-BR" altLang="pt-BR" sz="2400" dirty="0" err="1">
                <a:cs typeface="Times New Roman" pitchFamily="18" charset="0"/>
              </a:rPr>
              <a:t>Onglyza</a:t>
            </a:r>
            <a:r>
              <a:rPr lang="pt-BR" sz="2400" b="1" dirty="0"/>
              <a:t> ®</a:t>
            </a:r>
            <a:r>
              <a:rPr lang="pt-BR" altLang="pt-BR" sz="2400" dirty="0">
                <a:cs typeface="Times New Roman" pitchFamily="18" charset="0"/>
              </a:rPr>
              <a:t>)</a:t>
            </a:r>
          </a:p>
          <a:p>
            <a:r>
              <a:rPr lang="pt-BR" altLang="pt-BR" sz="2400" dirty="0" err="1">
                <a:cs typeface="Times New Roman" pitchFamily="18" charset="0"/>
              </a:rPr>
              <a:t>Linagliptina</a:t>
            </a:r>
            <a:r>
              <a:rPr lang="pt-BR" altLang="pt-BR" sz="2400" dirty="0">
                <a:cs typeface="Times New Roman" pitchFamily="18" charset="0"/>
              </a:rPr>
              <a:t> 5mg (</a:t>
            </a:r>
            <a:r>
              <a:rPr lang="pt-BR" altLang="pt-BR" sz="2400" dirty="0" err="1">
                <a:cs typeface="Times New Roman" pitchFamily="18" charset="0"/>
              </a:rPr>
              <a:t>Trayenta</a:t>
            </a:r>
            <a:r>
              <a:rPr lang="pt-BR" sz="2400" b="1" dirty="0"/>
              <a:t> ®</a:t>
            </a:r>
            <a:r>
              <a:rPr lang="pt-BR" altLang="pt-BR" sz="2400" dirty="0">
                <a:cs typeface="Times New Roman" pitchFamily="18" charset="0"/>
              </a:rPr>
              <a:t>)- Não precisa ajuste de dose pacientes renais.</a:t>
            </a:r>
          </a:p>
          <a:p>
            <a:r>
              <a:rPr lang="pt-BR" sz="2400" dirty="0" err="1">
                <a:cs typeface="Times New Roman" pitchFamily="18" charset="0"/>
              </a:rPr>
              <a:t>Alogliptina</a:t>
            </a:r>
            <a:r>
              <a:rPr lang="pt-BR" sz="2400" dirty="0">
                <a:cs typeface="Times New Roman" pitchFamily="18" charset="0"/>
              </a:rPr>
              <a:t> 6,25 mg (</a:t>
            </a:r>
            <a:r>
              <a:rPr lang="pt-BR" sz="2400" dirty="0" err="1">
                <a:cs typeface="Times New Roman" pitchFamily="18" charset="0"/>
              </a:rPr>
              <a:t>Vipidia</a:t>
            </a:r>
            <a:r>
              <a:rPr lang="pt-BR" sz="2400" b="1" dirty="0"/>
              <a:t>®</a:t>
            </a:r>
            <a:r>
              <a:rPr lang="pt-BR" sz="2400" dirty="0">
                <a:cs typeface="Times New Roman" pitchFamily="18" charset="0"/>
              </a:rPr>
              <a:t>)– Maior afinidade pela DPP-4</a:t>
            </a:r>
            <a:endParaRPr lang="pt-BR" sz="2400" dirty="0">
              <a:cs typeface="Times New Roman" pitchFamily="18" charset="0"/>
            </a:endParaRPr>
          </a:p>
        </p:txBody>
      </p:sp>
    </p:spTree>
    <p:extLst>
      <p:ext uri="{BB962C8B-B14F-4D97-AF65-F5344CB8AC3E}">
        <p14:creationId xmlns:p14="http://schemas.microsoft.com/office/powerpoint/2010/main" val="68131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1380" y="605307"/>
            <a:ext cx="8993232" cy="5305915"/>
          </a:xfrm>
        </p:spPr>
        <p:txBody>
          <a:bodyPr>
            <a:normAutofit/>
          </a:bodyPr>
          <a:lstStyle/>
          <a:p>
            <a:r>
              <a:rPr lang="pt-BR" sz="2000" b="1" dirty="0"/>
              <a:t>Mecanismo de ação</a:t>
            </a:r>
            <a:r>
              <a:rPr lang="pt-BR" sz="2000" dirty="0"/>
              <a:t>: Age de maneira específica e competitiva, sendo um inibidor altamente seletivo para DPP-4 (enzima responsável por degradar a GLP-1), resultando no aumento dos níveis de </a:t>
            </a:r>
            <a:r>
              <a:rPr lang="pt-BR" sz="2000" dirty="0" err="1"/>
              <a:t>incretinas</a:t>
            </a:r>
            <a:r>
              <a:rPr lang="pt-BR" sz="2000" dirty="0"/>
              <a:t> e apresenta alta afinidade para enzima humana e sua inibição é reversível.</a:t>
            </a:r>
          </a:p>
          <a:p>
            <a:pPr>
              <a:buFontTx/>
              <a:buChar char="-"/>
            </a:pPr>
            <a:endParaRPr lang="pt-BR" sz="2000" dirty="0" smtClean="0"/>
          </a:p>
          <a:p>
            <a:pPr>
              <a:buFontTx/>
              <a:buChar char="-"/>
            </a:pPr>
            <a:endParaRPr lang="pt-BR" sz="2000" dirty="0"/>
          </a:p>
          <a:p>
            <a:pPr marL="0" indent="0">
              <a:buNone/>
            </a:pPr>
            <a:r>
              <a:rPr lang="pt-BR" sz="2000" b="1" dirty="0" smtClean="0"/>
              <a:t>Dosagens</a:t>
            </a:r>
            <a:r>
              <a:rPr lang="pt-BR" sz="2000" b="1" dirty="0"/>
              <a:t>: </a:t>
            </a:r>
            <a:r>
              <a:rPr lang="pt-BR" sz="2000" dirty="0" err="1"/>
              <a:t>Linagliptina</a:t>
            </a:r>
            <a:r>
              <a:rPr lang="pt-BR" sz="2000" dirty="0"/>
              <a:t> 5 mg, </a:t>
            </a:r>
            <a:r>
              <a:rPr lang="pt-BR" sz="2000" dirty="0" err="1"/>
              <a:t>Vildagliptina</a:t>
            </a:r>
            <a:r>
              <a:rPr lang="pt-BR" sz="2000" dirty="0"/>
              <a:t> 50 mg, </a:t>
            </a:r>
            <a:r>
              <a:rPr lang="pt-BR" sz="2000" dirty="0" err="1"/>
              <a:t>Saxogliptina</a:t>
            </a:r>
            <a:r>
              <a:rPr lang="pt-BR" sz="2000" dirty="0"/>
              <a:t> 2,5-5 mg qualquer hora do dia, com ou sem </a:t>
            </a:r>
            <a:r>
              <a:rPr lang="pt-BR" sz="2000" dirty="0" smtClean="0"/>
              <a:t>alimentos.</a:t>
            </a:r>
          </a:p>
          <a:p>
            <a:pPr>
              <a:buFontTx/>
              <a:buChar char="-"/>
            </a:pPr>
            <a:endParaRPr lang="pt-BR" sz="2000" dirty="0"/>
          </a:p>
          <a:p>
            <a:pPr>
              <a:buFontTx/>
              <a:buChar char="-"/>
            </a:pPr>
            <a:endParaRPr lang="pt-BR" sz="2000" dirty="0"/>
          </a:p>
          <a:p>
            <a:pPr marL="0" indent="0">
              <a:buNone/>
            </a:pPr>
            <a:r>
              <a:rPr lang="pt-BR" sz="2000" b="1" dirty="0" smtClean="0"/>
              <a:t>Efeitos </a:t>
            </a:r>
            <a:r>
              <a:rPr lang="pt-BR" sz="2000" b="1" dirty="0"/>
              <a:t>adversos</a:t>
            </a:r>
            <a:r>
              <a:rPr lang="pt-BR" sz="2000" dirty="0"/>
              <a:t>: Em geral, os inibidores da DPP-IV são bem tolerados. Os efeitos adversos mais comuns são </a:t>
            </a:r>
            <a:r>
              <a:rPr lang="pt-BR" sz="2000" dirty="0" err="1"/>
              <a:t>nasofaringite</a:t>
            </a:r>
            <a:r>
              <a:rPr lang="pt-BR" sz="2000" dirty="0"/>
              <a:t> e cefaleia.</a:t>
            </a:r>
          </a:p>
          <a:p>
            <a:endParaRPr lang="pt-BR" sz="2000" dirty="0"/>
          </a:p>
        </p:txBody>
      </p:sp>
    </p:spTree>
    <p:extLst>
      <p:ext uri="{BB962C8B-B14F-4D97-AF65-F5344CB8AC3E}">
        <p14:creationId xmlns:p14="http://schemas.microsoft.com/office/powerpoint/2010/main" val="3927375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cs typeface="Times New Roman" pitchFamily="18" charset="0"/>
              </a:rPr>
              <a:t>Inibidores da α-</a:t>
            </a:r>
            <a:r>
              <a:rPr lang="pt-BR" b="1" dirty="0" err="1">
                <a:cs typeface="Times New Roman" pitchFamily="18" charset="0"/>
              </a:rPr>
              <a:t>glicosidase</a:t>
            </a:r>
            <a:r>
              <a:rPr lang="pt-BR" sz="4000" b="1" dirty="0">
                <a:solidFill>
                  <a:schemeClr val="bg1">
                    <a:lumMod val="50000"/>
                  </a:schemeClr>
                </a:solidFill>
                <a:effectLst>
                  <a:outerShdw blurRad="38100" dist="38100" dir="2700000" algn="tl">
                    <a:srgbClr val="000000"/>
                  </a:outerShdw>
                </a:effectLst>
              </a:rPr>
              <a:t/>
            </a:r>
            <a:br>
              <a:rPr lang="pt-BR" sz="4000" b="1" dirty="0">
                <a:solidFill>
                  <a:schemeClr val="bg1">
                    <a:lumMod val="50000"/>
                  </a:schemeClr>
                </a:solidFill>
                <a:effectLst>
                  <a:outerShdw blurRad="38100" dist="38100" dir="2700000" algn="tl">
                    <a:srgbClr val="000000"/>
                  </a:outerShdw>
                </a:effectLst>
              </a:rPr>
            </a:br>
            <a:endParaRPr lang="pt-BR" dirty="0"/>
          </a:p>
        </p:txBody>
      </p:sp>
      <p:sp>
        <p:nvSpPr>
          <p:cNvPr id="3" name="Espaço Reservado para Conteúdo 2"/>
          <p:cNvSpPr>
            <a:spLocks noGrp="1"/>
          </p:cNvSpPr>
          <p:nvPr>
            <p:ph idx="1"/>
          </p:nvPr>
        </p:nvSpPr>
        <p:spPr/>
        <p:txBody>
          <a:bodyPr>
            <a:normAutofit lnSpcReduction="10000"/>
          </a:bodyPr>
          <a:lstStyle/>
          <a:p>
            <a:pPr marL="0" indent="0" algn="just">
              <a:buNone/>
            </a:pPr>
            <a:r>
              <a:rPr lang="pt-BR" sz="2000" b="1" dirty="0">
                <a:latin typeface="+mj-lt"/>
                <a:cs typeface="Times New Roman" pitchFamily="18" charset="0"/>
              </a:rPr>
              <a:t>Representantes</a:t>
            </a:r>
            <a:r>
              <a:rPr lang="pt-BR" sz="2000" dirty="0">
                <a:latin typeface="+mj-lt"/>
                <a:cs typeface="Times New Roman" pitchFamily="18" charset="0"/>
              </a:rPr>
              <a:t>: </a:t>
            </a:r>
            <a:r>
              <a:rPr lang="pt-BR" sz="2000" dirty="0" err="1">
                <a:latin typeface="+mj-lt"/>
                <a:cs typeface="Times New Roman" pitchFamily="18" charset="0"/>
              </a:rPr>
              <a:t>acarbose</a:t>
            </a:r>
            <a:r>
              <a:rPr lang="pt-BR" sz="2000" dirty="0">
                <a:latin typeface="+mj-lt"/>
                <a:cs typeface="Times New Roman" pitchFamily="18" charset="0"/>
              </a:rPr>
              <a:t> e </a:t>
            </a:r>
            <a:r>
              <a:rPr lang="pt-BR" sz="2000" dirty="0" err="1">
                <a:latin typeface="+mj-lt"/>
                <a:cs typeface="Times New Roman" pitchFamily="18" charset="0"/>
              </a:rPr>
              <a:t>miglitol</a:t>
            </a:r>
            <a:r>
              <a:rPr lang="pt-BR" sz="2000" dirty="0">
                <a:latin typeface="+mj-lt"/>
                <a:cs typeface="Times New Roman" pitchFamily="18" charset="0"/>
              </a:rPr>
              <a:t>. </a:t>
            </a:r>
          </a:p>
          <a:p>
            <a:pPr algn="just"/>
            <a:r>
              <a:rPr lang="pt-BR" sz="2000" b="1" dirty="0">
                <a:latin typeface="+mj-lt"/>
                <a:cs typeface="Times New Roman" pitchFamily="18" charset="0"/>
              </a:rPr>
              <a:t>Mecanismo de ação</a:t>
            </a:r>
            <a:r>
              <a:rPr lang="pt-BR" sz="2000" dirty="0">
                <a:latin typeface="+mj-lt"/>
                <a:cs typeface="Times New Roman" pitchFamily="18" charset="0"/>
              </a:rPr>
              <a:t>: se ligam reversivelmente a enzima α-</a:t>
            </a:r>
            <a:r>
              <a:rPr lang="pt-BR" sz="2000" dirty="0" err="1">
                <a:latin typeface="+mj-lt"/>
                <a:cs typeface="Times New Roman" pitchFamily="18" charset="0"/>
              </a:rPr>
              <a:t>glicosidase</a:t>
            </a:r>
            <a:r>
              <a:rPr lang="pt-BR" sz="2000" dirty="0">
                <a:latin typeface="+mj-lt"/>
                <a:cs typeface="Times New Roman" pitchFamily="18" charset="0"/>
              </a:rPr>
              <a:t> localizadas na borda em escova intestinal, aumentam o tempo necessário para absorção de carboidratos, e assim reduzem o pico pós-prandial da glicemia. </a:t>
            </a:r>
          </a:p>
          <a:p>
            <a:pPr algn="just"/>
            <a:r>
              <a:rPr lang="pt-BR" sz="2000" b="1" dirty="0">
                <a:latin typeface="+mj-lt"/>
                <a:cs typeface="Times New Roman" pitchFamily="18" charset="0"/>
              </a:rPr>
              <a:t>Eficácia:</a:t>
            </a:r>
            <a:r>
              <a:rPr lang="pt-BR" sz="2000" dirty="0">
                <a:latin typeface="+mj-lt"/>
                <a:cs typeface="Times New Roman" pitchFamily="18" charset="0"/>
              </a:rPr>
              <a:t> reduzem o nível de glicemia em jejum em 25 a 30 mg/</a:t>
            </a:r>
            <a:r>
              <a:rPr lang="pt-BR" sz="2000" dirty="0" err="1">
                <a:latin typeface="+mj-lt"/>
                <a:cs typeface="Times New Roman" pitchFamily="18" charset="0"/>
              </a:rPr>
              <a:t>dL</a:t>
            </a:r>
            <a:r>
              <a:rPr lang="pt-BR" sz="2000" dirty="0">
                <a:latin typeface="+mj-lt"/>
                <a:cs typeface="Times New Roman" pitchFamily="18" charset="0"/>
              </a:rPr>
              <a:t>, o nível de glicemia pós-prandial em 40 a 50 mg/</a:t>
            </a:r>
            <a:r>
              <a:rPr lang="pt-BR" sz="2000" dirty="0" err="1">
                <a:latin typeface="+mj-lt"/>
                <a:cs typeface="Times New Roman" pitchFamily="18" charset="0"/>
              </a:rPr>
              <a:t>dL</a:t>
            </a:r>
            <a:r>
              <a:rPr lang="pt-BR" sz="2000" dirty="0">
                <a:latin typeface="+mj-lt"/>
                <a:cs typeface="Times New Roman" pitchFamily="18" charset="0"/>
              </a:rPr>
              <a:t> e a HbA1c em 0,7 a 0,9%.</a:t>
            </a:r>
          </a:p>
          <a:p>
            <a:pPr algn="just"/>
            <a:r>
              <a:rPr lang="pt-BR" sz="2000" dirty="0">
                <a:latin typeface="+mj-lt"/>
                <a:cs typeface="Times New Roman" pitchFamily="18" charset="0"/>
              </a:rPr>
              <a:t>Não causam hipoglicemia. </a:t>
            </a:r>
          </a:p>
          <a:p>
            <a:pPr algn="just"/>
            <a:r>
              <a:rPr lang="pt-BR" sz="2000" dirty="0">
                <a:latin typeface="+mj-lt"/>
                <a:cs typeface="Times New Roman" pitchFamily="18" charset="0"/>
              </a:rPr>
              <a:t>Não estimulam a liberação nem a ação da insulina nos tecidos-alvo</a:t>
            </a:r>
            <a:r>
              <a:rPr lang="pt-BR" dirty="0">
                <a:latin typeface="+mj-lt"/>
                <a:cs typeface="Times New Roman" pitchFamily="18" charset="0"/>
              </a:rPr>
              <a:t>. </a:t>
            </a:r>
            <a:endParaRPr lang="pt-BR" dirty="0">
              <a:latin typeface="+mj-lt"/>
              <a:cs typeface="Times New Roman" pitchFamily="18" charset="0"/>
            </a:endParaRPr>
          </a:p>
        </p:txBody>
      </p:sp>
    </p:spTree>
    <p:extLst>
      <p:ext uri="{BB962C8B-B14F-4D97-AF65-F5344CB8AC3E}">
        <p14:creationId xmlns:p14="http://schemas.microsoft.com/office/powerpoint/2010/main" val="2232107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01532" y="1390918"/>
            <a:ext cx="8903080" cy="4520304"/>
          </a:xfrm>
        </p:spPr>
        <p:txBody>
          <a:bodyPr>
            <a:normAutofit/>
          </a:bodyPr>
          <a:lstStyle/>
          <a:p>
            <a:pPr algn="just"/>
            <a:r>
              <a:rPr lang="pt-BR" sz="2000" b="1" dirty="0">
                <a:latin typeface="+mj-lt"/>
                <a:cs typeface="Times New Roman" pitchFamily="18" charset="0"/>
              </a:rPr>
              <a:t>Farmacocinética</a:t>
            </a:r>
            <a:r>
              <a:rPr lang="pt-BR" sz="2000" dirty="0">
                <a:latin typeface="+mj-lt"/>
                <a:cs typeface="Times New Roman" pitchFamily="18" charset="0"/>
              </a:rPr>
              <a:t>: a </a:t>
            </a:r>
            <a:r>
              <a:rPr lang="pt-BR" sz="2000" dirty="0" err="1">
                <a:latin typeface="+mj-lt"/>
                <a:cs typeface="Times New Roman" pitchFamily="18" charset="0"/>
              </a:rPr>
              <a:t>acarbose</a:t>
            </a:r>
            <a:r>
              <a:rPr lang="pt-BR" sz="2000" dirty="0">
                <a:latin typeface="+mj-lt"/>
                <a:cs typeface="Times New Roman" pitchFamily="18" charset="0"/>
              </a:rPr>
              <a:t> é pouco absorvida; é </a:t>
            </a:r>
            <a:r>
              <a:rPr lang="pt-BR" sz="2000" dirty="0" err="1">
                <a:latin typeface="+mj-lt"/>
                <a:cs typeface="Times New Roman" pitchFamily="18" charset="0"/>
              </a:rPr>
              <a:t>biotransformada</a:t>
            </a:r>
            <a:r>
              <a:rPr lang="pt-BR" sz="2000" dirty="0">
                <a:latin typeface="+mj-lt"/>
                <a:cs typeface="Times New Roman" pitchFamily="18" charset="0"/>
              </a:rPr>
              <a:t> pelas bactérias intestinais, e metabólitos são absorvidos e excretados na urina. O </a:t>
            </a:r>
            <a:r>
              <a:rPr lang="pt-BR" sz="2000" dirty="0" err="1">
                <a:latin typeface="+mj-lt"/>
                <a:cs typeface="Times New Roman" pitchFamily="18" charset="0"/>
              </a:rPr>
              <a:t>miglitol</a:t>
            </a:r>
            <a:r>
              <a:rPr lang="pt-BR" sz="2000" dirty="0">
                <a:latin typeface="+mj-lt"/>
                <a:cs typeface="Times New Roman" pitchFamily="18" charset="0"/>
              </a:rPr>
              <a:t> é muito bem absorvido, mas não tem efeitos sistêmicos; é excretado inalterado pelos rins.</a:t>
            </a:r>
          </a:p>
          <a:p>
            <a:pPr algn="just"/>
            <a:r>
              <a:rPr lang="pt-BR" sz="2000" b="1" dirty="0">
                <a:latin typeface="+mj-lt"/>
                <a:cs typeface="Times New Roman" pitchFamily="18" charset="0"/>
              </a:rPr>
              <a:t>Posologia</a:t>
            </a:r>
            <a:r>
              <a:rPr lang="pt-BR" sz="2000" dirty="0">
                <a:latin typeface="+mj-lt"/>
                <a:cs typeface="Times New Roman" pitchFamily="18" charset="0"/>
              </a:rPr>
              <a:t>: </a:t>
            </a:r>
            <a:r>
              <a:rPr lang="pt-BR" sz="2000" dirty="0" err="1">
                <a:latin typeface="+mj-lt"/>
                <a:cs typeface="Times New Roman" pitchFamily="18" charset="0"/>
              </a:rPr>
              <a:t>acarbose</a:t>
            </a:r>
            <a:r>
              <a:rPr lang="pt-BR" sz="2000" dirty="0">
                <a:latin typeface="+mj-lt"/>
                <a:cs typeface="Times New Roman" pitchFamily="18" charset="0"/>
              </a:rPr>
              <a:t> inicia-se com meio comprimido de 50 mg, juntamente com a primeira porção de alimentos das refeições principais, dobrando-se a dose após 4 a 8 semanas. </a:t>
            </a:r>
          </a:p>
          <a:p>
            <a:pPr algn="just"/>
            <a:r>
              <a:rPr lang="pt-BR" sz="2000" b="1" dirty="0">
                <a:latin typeface="+mj-lt"/>
                <a:cs typeface="Times New Roman" pitchFamily="18" charset="0"/>
              </a:rPr>
              <a:t>Efeitos adversos</a:t>
            </a:r>
            <a:r>
              <a:rPr lang="pt-BR" sz="2000" dirty="0">
                <a:latin typeface="+mj-lt"/>
                <a:cs typeface="Times New Roman" pitchFamily="18" charset="0"/>
              </a:rPr>
              <a:t>: flatulência, distensão e desconforto abdominal, diarreia e cólicas. Pode ocorrer aumento moderado de triglicerídeos. Não causa alterações no peso. </a:t>
            </a:r>
            <a:endParaRPr lang="en-US" sz="2000" dirty="0">
              <a:latin typeface="+mj-lt"/>
              <a:cs typeface="Times New Roman" pitchFamily="18" charset="0"/>
            </a:endParaRPr>
          </a:p>
          <a:p>
            <a:pPr algn="just"/>
            <a:r>
              <a:rPr lang="pt-BR" sz="2000" b="1" dirty="0">
                <a:latin typeface="+mj-lt"/>
                <a:cs typeface="Times New Roman" pitchFamily="18" charset="0"/>
              </a:rPr>
              <a:t>Contraindicações</a:t>
            </a:r>
            <a:r>
              <a:rPr lang="pt-BR" sz="2000" dirty="0">
                <a:latin typeface="+mj-lt"/>
                <a:cs typeface="Times New Roman" pitchFamily="18" charset="0"/>
              </a:rPr>
              <a:t>: doenças inflamatórias intestinais, ulcerações </a:t>
            </a:r>
            <a:r>
              <a:rPr lang="pt-BR" sz="2000" dirty="0" err="1">
                <a:latin typeface="+mj-lt"/>
                <a:cs typeface="Times New Roman" pitchFamily="18" charset="0"/>
              </a:rPr>
              <a:t>colônicas</a:t>
            </a:r>
            <a:r>
              <a:rPr lang="pt-BR" sz="2000" dirty="0">
                <a:latin typeface="+mj-lt"/>
                <a:cs typeface="Times New Roman" pitchFamily="18" charset="0"/>
              </a:rPr>
              <a:t> ou obstrução intestinal</a:t>
            </a:r>
            <a:endParaRPr lang="pt-BR" sz="2000" dirty="0">
              <a:latin typeface="+mj-lt"/>
            </a:endParaRPr>
          </a:p>
        </p:txBody>
      </p:sp>
    </p:spTree>
    <p:extLst>
      <p:ext uri="{BB962C8B-B14F-4D97-AF65-F5344CB8AC3E}">
        <p14:creationId xmlns:p14="http://schemas.microsoft.com/office/powerpoint/2010/main" val="336968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cs typeface="Times New Roman" pitchFamily="18" charset="0"/>
              </a:rPr>
              <a:t>Inibidores SGLT-2</a:t>
            </a:r>
            <a:r>
              <a:rPr lang="pt-BR" b="1" dirty="0">
                <a:solidFill>
                  <a:schemeClr val="bg1">
                    <a:lumMod val="50000"/>
                  </a:schemeClr>
                </a:solidFill>
                <a:effectLst>
                  <a:outerShdw blurRad="38100" dist="38100" dir="2700000" algn="tl">
                    <a:srgbClr val="000000"/>
                  </a:outerShdw>
                </a:effectLst>
                <a:cs typeface="Times New Roman" pitchFamily="18" charset="0"/>
              </a:rPr>
              <a:t/>
            </a:r>
            <a:br>
              <a:rPr lang="pt-BR" b="1" dirty="0">
                <a:solidFill>
                  <a:schemeClr val="bg1">
                    <a:lumMod val="50000"/>
                  </a:schemeClr>
                </a:solidFill>
                <a:effectLst>
                  <a:outerShdw blurRad="38100" dist="38100" dir="2700000" algn="tl">
                    <a:srgbClr val="000000"/>
                  </a:outerShdw>
                </a:effectLst>
                <a:cs typeface="Times New Roman" pitchFamily="18" charset="0"/>
              </a:rPr>
            </a:br>
            <a:endParaRPr lang="pt-BR" dirty="0"/>
          </a:p>
        </p:txBody>
      </p:sp>
      <p:sp>
        <p:nvSpPr>
          <p:cNvPr id="3" name="Espaço Reservado para Conteúdo 2"/>
          <p:cNvSpPr>
            <a:spLocks noGrp="1"/>
          </p:cNvSpPr>
          <p:nvPr>
            <p:ph idx="1"/>
          </p:nvPr>
        </p:nvSpPr>
        <p:spPr>
          <a:xfrm>
            <a:off x="2472744" y="1712890"/>
            <a:ext cx="9031868" cy="4829578"/>
          </a:xfrm>
        </p:spPr>
        <p:txBody>
          <a:bodyPr>
            <a:normAutofit fontScale="62500" lnSpcReduction="20000"/>
          </a:bodyPr>
          <a:lstStyle/>
          <a:p>
            <a:r>
              <a:rPr lang="pt-BR" sz="3200" b="1" dirty="0" smtClean="0"/>
              <a:t>Mecanismo de ação:</a:t>
            </a:r>
            <a:r>
              <a:rPr lang="pt-BR" sz="3200" dirty="0" smtClean="0"/>
              <a:t> </a:t>
            </a:r>
            <a:r>
              <a:rPr lang="pt-BR" sz="3200" dirty="0"/>
              <a:t>Bloqueiam o SGLT-2, reduzindo a reabsorção tubular da glicose pelo rim, provocando um aumento da </a:t>
            </a:r>
            <a:r>
              <a:rPr lang="pt-BR" sz="3200" dirty="0" err="1"/>
              <a:t>glicosúria</a:t>
            </a:r>
            <a:r>
              <a:rPr lang="pt-BR" sz="3200" dirty="0"/>
              <a:t> e, assim, promove uma diminuição da glicemia tanto de jejum quanto a pós-prandial, de modo totalmente independente da ação da </a:t>
            </a:r>
            <a:r>
              <a:rPr lang="pt-BR" sz="3200" dirty="0" smtClean="0"/>
              <a:t>insulina.</a:t>
            </a:r>
          </a:p>
          <a:p>
            <a:r>
              <a:rPr lang="pt-BR" sz="3200" b="1" dirty="0">
                <a:latin typeface="+mj-lt"/>
                <a:cs typeface="Times New Roman" pitchFamily="18" charset="0"/>
              </a:rPr>
              <a:t>Representantes no Brasil:</a:t>
            </a:r>
            <a:r>
              <a:rPr lang="pt-BR" sz="3200" dirty="0">
                <a:latin typeface="+mj-lt"/>
                <a:cs typeface="Times New Roman" pitchFamily="18" charset="0"/>
              </a:rPr>
              <a:t> </a:t>
            </a:r>
            <a:r>
              <a:rPr lang="pt-BR" sz="3200" dirty="0" err="1">
                <a:latin typeface="+mj-lt"/>
                <a:cs typeface="Times New Roman" pitchFamily="18" charset="0"/>
              </a:rPr>
              <a:t>dapagliflozina</a:t>
            </a:r>
            <a:r>
              <a:rPr lang="pt-BR" sz="3200" dirty="0">
                <a:latin typeface="+mj-lt"/>
                <a:cs typeface="Times New Roman" pitchFamily="18" charset="0"/>
              </a:rPr>
              <a:t>, </a:t>
            </a:r>
            <a:r>
              <a:rPr lang="pt-BR" sz="3200" dirty="0" err="1">
                <a:latin typeface="+mj-lt"/>
                <a:cs typeface="Times New Roman" pitchFamily="18" charset="0"/>
              </a:rPr>
              <a:t>canagliflozina</a:t>
            </a:r>
            <a:r>
              <a:rPr lang="pt-BR" sz="3200" dirty="0">
                <a:latin typeface="+mj-lt"/>
                <a:cs typeface="Times New Roman" pitchFamily="18" charset="0"/>
              </a:rPr>
              <a:t> e </a:t>
            </a:r>
            <a:r>
              <a:rPr lang="pt-BR" sz="3200" dirty="0" err="1" smtClean="0">
                <a:latin typeface="+mj-lt"/>
                <a:cs typeface="Times New Roman" pitchFamily="18" charset="0"/>
              </a:rPr>
              <a:t>empagliflozina</a:t>
            </a:r>
            <a:r>
              <a:rPr lang="pt-BR" sz="3200" dirty="0" smtClean="0">
                <a:latin typeface="+mj-lt"/>
                <a:cs typeface="Times New Roman" pitchFamily="18" charset="0"/>
              </a:rPr>
              <a:t>.</a:t>
            </a:r>
          </a:p>
          <a:p>
            <a:pPr marL="0" indent="0">
              <a:buNone/>
            </a:pPr>
            <a:endParaRPr lang="pt-BR" sz="3200" dirty="0">
              <a:latin typeface="+mj-lt"/>
              <a:cs typeface="Times New Roman" pitchFamily="18" charset="0"/>
            </a:endParaRPr>
          </a:p>
          <a:p>
            <a:pPr algn="just"/>
            <a:r>
              <a:rPr lang="pt-BR" sz="3200" b="1" dirty="0">
                <a:latin typeface="+mj-lt"/>
                <a:cs typeface="Times New Roman" pitchFamily="18" charset="0"/>
              </a:rPr>
              <a:t>Eficácia</a:t>
            </a:r>
            <a:r>
              <a:rPr lang="pt-BR" sz="3200" dirty="0">
                <a:latin typeface="+mj-lt"/>
                <a:cs typeface="Times New Roman" pitchFamily="18" charset="0"/>
              </a:rPr>
              <a:t>: redução na HbA1c de 0,7 a 1%, redução de 2 a 4 kg no peso corporal e queda de 2 a 5 mmHg na pressão arterial sistólica.</a:t>
            </a:r>
          </a:p>
          <a:p>
            <a:pPr marL="0" indent="0" algn="just">
              <a:buNone/>
            </a:pPr>
            <a:endParaRPr lang="pt-BR" sz="3200" dirty="0">
              <a:latin typeface="+mj-lt"/>
              <a:cs typeface="Times New Roman" pitchFamily="18" charset="0"/>
            </a:endParaRPr>
          </a:p>
          <a:p>
            <a:pPr algn="just"/>
            <a:r>
              <a:rPr lang="pt-BR" sz="3200" b="1" dirty="0">
                <a:latin typeface="+mj-lt"/>
                <a:cs typeface="Times New Roman" pitchFamily="18" charset="0"/>
              </a:rPr>
              <a:t>Efeitos adversos</a:t>
            </a:r>
            <a:r>
              <a:rPr lang="pt-BR" sz="3200" dirty="0">
                <a:latin typeface="+mj-lt"/>
                <a:cs typeface="Times New Roman" pitchFamily="18" charset="0"/>
              </a:rPr>
              <a:t>: infecção </a:t>
            </a:r>
            <a:r>
              <a:rPr lang="pt-BR" sz="3200" dirty="0" err="1">
                <a:latin typeface="+mj-lt"/>
                <a:cs typeface="Times New Roman" pitchFamily="18" charset="0"/>
              </a:rPr>
              <a:t>fúngica</a:t>
            </a:r>
            <a:r>
              <a:rPr lang="pt-BR" sz="3200" dirty="0">
                <a:latin typeface="+mj-lt"/>
                <a:cs typeface="Times New Roman" pitchFamily="18" charset="0"/>
              </a:rPr>
              <a:t>, infecção bacteriana com evolução para </a:t>
            </a:r>
            <a:r>
              <a:rPr lang="pt-BR" sz="3200" dirty="0" err="1">
                <a:latin typeface="+mj-lt"/>
                <a:cs typeface="Times New Roman" pitchFamily="18" charset="0"/>
              </a:rPr>
              <a:t>urossepse</a:t>
            </a:r>
            <a:r>
              <a:rPr lang="pt-BR" sz="3200" dirty="0">
                <a:latin typeface="+mj-lt"/>
                <a:cs typeface="Times New Roman" pitchFamily="18" charset="0"/>
              </a:rPr>
              <a:t>, hipoglicemia, hipotensão, alterações renais (diminuição da </a:t>
            </a:r>
            <a:r>
              <a:rPr lang="pt-BR" sz="3200" dirty="0" err="1">
                <a:latin typeface="+mj-lt"/>
                <a:cs typeface="Times New Roman" pitchFamily="18" charset="0"/>
              </a:rPr>
              <a:t>proteinúria</a:t>
            </a:r>
            <a:r>
              <a:rPr lang="pt-BR" sz="3200" dirty="0">
                <a:latin typeface="+mj-lt"/>
                <a:cs typeface="Times New Roman" pitchFamily="18" charset="0"/>
              </a:rPr>
              <a:t> e </a:t>
            </a:r>
            <a:r>
              <a:rPr lang="pt-BR" sz="3200" dirty="0" err="1">
                <a:latin typeface="+mj-lt"/>
                <a:cs typeface="Times New Roman" pitchFamily="18" charset="0"/>
              </a:rPr>
              <a:t>hipercalemia</a:t>
            </a:r>
            <a:r>
              <a:rPr lang="pt-BR" sz="3200" dirty="0">
                <a:latin typeface="+mj-lt"/>
                <a:cs typeface="Times New Roman" pitchFamily="18" charset="0"/>
              </a:rPr>
              <a:t> leve), aumento do risco de fraturas ósseas. </a:t>
            </a:r>
          </a:p>
          <a:p>
            <a:endParaRPr lang="pt-BR" sz="3200" dirty="0"/>
          </a:p>
          <a:p>
            <a:pPr marL="0" indent="0">
              <a:buNone/>
            </a:pPr>
            <a:endParaRPr lang="pt-BR" sz="2400" dirty="0" smtClean="0"/>
          </a:p>
          <a:p>
            <a:pPr marL="0" indent="0">
              <a:buNone/>
            </a:pPr>
            <a:endParaRPr lang="pt-BR" sz="2400" dirty="0"/>
          </a:p>
          <a:p>
            <a:pPr marL="0" indent="0">
              <a:buNone/>
            </a:pPr>
            <a:endParaRPr lang="pt-BR" sz="2400" dirty="0"/>
          </a:p>
        </p:txBody>
      </p:sp>
    </p:spTree>
    <p:extLst>
      <p:ext uri="{BB962C8B-B14F-4D97-AF65-F5344CB8AC3E}">
        <p14:creationId xmlns:p14="http://schemas.microsoft.com/office/powerpoint/2010/main" val="4206133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b="1" dirty="0" err="1">
                <a:solidFill>
                  <a:schemeClr val="tx1"/>
                </a:solidFill>
                <a:cs typeface="Times New Roman" pitchFamily="18" charset="0"/>
              </a:rPr>
              <a:t>Insulinoterapia</a:t>
            </a:r>
            <a:r>
              <a:rPr lang="pt-BR" sz="4000" b="1" dirty="0">
                <a:solidFill>
                  <a:schemeClr val="bg1">
                    <a:lumMod val="50000"/>
                  </a:schemeClr>
                </a:solidFill>
                <a:effectLst>
                  <a:outerShdw blurRad="38100" dist="38100" dir="2700000" algn="tl">
                    <a:srgbClr val="000000"/>
                  </a:outerShdw>
                </a:effectLst>
              </a:rPr>
              <a:t/>
            </a:r>
            <a:br>
              <a:rPr lang="pt-BR" sz="4000" b="1" dirty="0">
                <a:solidFill>
                  <a:schemeClr val="bg1">
                    <a:lumMod val="50000"/>
                  </a:schemeClr>
                </a:solidFill>
                <a:effectLst>
                  <a:outerShdw blurRad="38100" dist="38100" dir="2700000" algn="tl">
                    <a:srgbClr val="000000"/>
                  </a:outerShdw>
                </a:effectLst>
              </a:rPr>
            </a:br>
            <a:endParaRPr lang="pt-BR" sz="4000" dirty="0"/>
          </a:p>
        </p:txBody>
      </p:sp>
      <p:sp>
        <p:nvSpPr>
          <p:cNvPr id="3" name="Espaço Reservado para Conteúdo 2"/>
          <p:cNvSpPr>
            <a:spLocks noGrp="1"/>
          </p:cNvSpPr>
          <p:nvPr>
            <p:ph idx="1"/>
          </p:nvPr>
        </p:nvSpPr>
        <p:spPr>
          <a:xfrm>
            <a:off x="2589212" y="1725769"/>
            <a:ext cx="8915400" cy="4842455"/>
          </a:xfrm>
        </p:spPr>
        <p:txBody>
          <a:bodyPr>
            <a:normAutofit/>
          </a:bodyPr>
          <a:lstStyle/>
          <a:p>
            <a:pPr algn="just"/>
            <a:r>
              <a:rPr lang="pt-BR" sz="2000" dirty="0">
                <a:latin typeface="+mj-lt"/>
                <a:cs typeface="Times New Roman" pitchFamily="18" charset="0"/>
              </a:rPr>
              <a:t>Único tratamento para pacientes com diabetes Tipo I. Também é utilizada em pacientes com diabetes Tipo II, quando o tratamento não é eficaz.</a:t>
            </a:r>
          </a:p>
          <a:p>
            <a:pPr marL="114300" indent="0" algn="just">
              <a:buNone/>
            </a:pPr>
            <a:r>
              <a:rPr lang="pt-BR" sz="2000" dirty="0">
                <a:latin typeface="+mj-lt"/>
                <a:cs typeface="Times New Roman" pitchFamily="18" charset="0"/>
              </a:rPr>
              <a:t> </a:t>
            </a:r>
          </a:p>
          <a:p>
            <a:pPr algn="just"/>
            <a:r>
              <a:rPr lang="pt-BR" sz="2000" dirty="0">
                <a:latin typeface="+mj-lt"/>
                <a:cs typeface="Times New Roman" pitchFamily="18" charset="0"/>
              </a:rPr>
              <a:t>São classificadas de acordo com seu início de ação, duração de ação e origem.</a:t>
            </a:r>
          </a:p>
          <a:p>
            <a:pPr algn="just"/>
            <a:endParaRPr lang="pt-BR" sz="2000" dirty="0">
              <a:latin typeface="+mj-lt"/>
              <a:cs typeface="Times New Roman" pitchFamily="18" charset="0"/>
            </a:endParaRPr>
          </a:p>
          <a:p>
            <a:pPr algn="just"/>
            <a:r>
              <a:rPr lang="pt-BR" sz="2000" dirty="0">
                <a:latin typeface="+mj-lt"/>
                <a:cs typeface="Times New Roman" pitchFamily="18" charset="0"/>
              </a:rPr>
              <a:t>É administrada via parenteral, tipicamente subcutânea.</a:t>
            </a:r>
          </a:p>
          <a:p>
            <a:pPr algn="just"/>
            <a:endParaRPr lang="pt-BR" sz="2000" dirty="0">
              <a:latin typeface="+mj-lt"/>
              <a:cs typeface="Times New Roman" pitchFamily="18" charset="0"/>
            </a:endParaRPr>
          </a:p>
          <a:p>
            <a:pPr algn="just"/>
            <a:r>
              <a:rPr lang="pt-BR" sz="2000" dirty="0">
                <a:latin typeface="+mj-lt"/>
                <a:cs typeface="Times New Roman" pitchFamily="18" charset="0"/>
              </a:rPr>
              <a:t>A variabilidade entre pessoas e a variabilidade de um local de injeção para outro podem produzir grandes diferenças na velocidade de absorção e, portanto, no perfil de ação da insulina injetada</a:t>
            </a:r>
            <a:r>
              <a:rPr lang="pt-BR" dirty="0">
                <a:latin typeface="+mj-lt"/>
                <a:cs typeface="Times New Roman" pitchFamily="18" charset="0"/>
              </a:rPr>
              <a:t>.</a:t>
            </a:r>
            <a:endParaRPr lang="pt-BR" dirty="0">
              <a:latin typeface="+mj-lt"/>
              <a:cs typeface="Times New Roman" pitchFamily="18" charset="0"/>
            </a:endParaRPr>
          </a:p>
        </p:txBody>
      </p:sp>
    </p:spTree>
    <p:extLst>
      <p:ext uri="{BB962C8B-B14F-4D97-AF65-F5344CB8AC3E}">
        <p14:creationId xmlns:p14="http://schemas.microsoft.com/office/powerpoint/2010/main" val="2353970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err="1" smtClean="0"/>
              <a:t>Insulinoterapia</a:t>
            </a:r>
            <a:endParaRPr lang="pt-BR" sz="4000" dirty="0"/>
          </a:p>
        </p:txBody>
      </p:sp>
      <p:pic>
        <p:nvPicPr>
          <p:cNvPr id="4" name="Espaço Reservado para Conteúdo 3"/>
          <p:cNvPicPr>
            <a:picLocks noGrp="1" noChangeAspect="1"/>
          </p:cNvPicPr>
          <p:nvPr>
            <p:ph idx="1"/>
          </p:nvPr>
        </p:nvPicPr>
        <p:blipFill>
          <a:blip r:embed="rId2"/>
          <a:stretch>
            <a:fillRect/>
          </a:stretch>
        </p:blipFill>
        <p:spPr>
          <a:xfrm>
            <a:off x="1378461" y="1596980"/>
            <a:ext cx="7501837" cy="4508054"/>
          </a:xfrm>
          <a:prstGeom prst="rect">
            <a:avLst/>
          </a:prstGeom>
        </p:spPr>
      </p:pic>
    </p:spTree>
    <p:extLst>
      <p:ext uri="{BB962C8B-B14F-4D97-AF65-F5344CB8AC3E}">
        <p14:creationId xmlns:p14="http://schemas.microsoft.com/office/powerpoint/2010/main" val="3564838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359338" y="1056068"/>
            <a:ext cx="7672556" cy="4855782"/>
          </a:xfrm>
          <a:prstGeom prst="rect">
            <a:avLst/>
          </a:prstGeom>
        </p:spPr>
      </p:pic>
    </p:spTree>
    <p:extLst>
      <p:ext uri="{BB962C8B-B14F-4D97-AF65-F5344CB8AC3E}">
        <p14:creationId xmlns:p14="http://schemas.microsoft.com/office/powerpoint/2010/main" val="1744609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normAutofit lnSpcReduction="10000"/>
          </a:bodyPr>
          <a:lstStyle/>
          <a:p>
            <a:r>
              <a:rPr lang="pt-BR" sz="2400" dirty="0">
                <a:latin typeface="+mj-lt"/>
                <a:cs typeface="Times New Roman" panose="02020603050405020304" pitchFamily="18" charset="0"/>
              </a:rPr>
              <a:t>A insulina constitui a base do tratamento de praticamente todos os pacientes portadores de diabetes tipo 1 e de muitos portadores de diabetes tipo 2. </a:t>
            </a:r>
          </a:p>
          <a:p>
            <a:r>
              <a:rPr lang="pt-BR" sz="2400" dirty="0">
                <a:latin typeface="+mj-lt"/>
              </a:rPr>
              <a:t>A insulina pode ser administrada por via IV, IM ou SC. O tratamento a longo prazo baseia-se, predominantemente, na injeção subcutânea do hormônio.</a:t>
            </a:r>
          </a:p>
          <a:p>
            <a:r>
              <a:rPr lang="pt-BR" sz="2400" dirty="0">
                <a:latin typeface="+mj-lt"/>
              </a:rPr>
              <a:t>A insulina humana, produzida pela tecnologia do DNA recombinante, é solúvel em solução aquosa</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414311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Diagnóstico Da Diabetes Mellitus</a:t>
            </a:r>
            <a:endParaRPr lang="pt-BR" dirty="0"/>
          </a:p>
        </p:txBody>
      </p:sp>
      <p:sp>
        <p:nvSpPr>
          <p:cNvPr id="3" name="Espaço Reservado para Conteúdo 2"/>
          <p:cNvSpPr>
            <a:spLocks noGrp="1"/>
          </p:cNvSpPr>
          <p:nvPr>
            <p:ph idx="1"/>
          </p:nvPr>
        </p:nvSpPr>
        <p:spPr/>
        <p:txBody>
          <a:bodyPr>
            <a:normAutofit/>
          </a:bodyPr>
          <a:lstStyle/>
          <a:p>
            <a:r>
              <a:rPr lang="pt-BR" sz="3200" dirty="0" smtClean="0"/>
              <a:t>1. Hemoglobina </a:t>
            </a:r>
            <a:r>
              <a:rPr lang="pt-BR" sz="3200" dirty="0" err="1" smtClean="0"/>
              <a:t>glica</a:t>
            </a:r>
            <a:r>
              <a:rPr lang="pt-BR" sz="3200" dirty="0" smtClean="0"/>
              <a:t> maior que 6,5%</a:t>
            </a:r>
          </a:p>
          <a:p>
            <a:r>
              <a:rPr lang="pt-BR" sz="3200" dirty="0" smtClean="0"/>
              <a:t>2.glicemia de jejum maior ou igual a 126mg/dl</a:t>
            </a:r>
            <a:endParaRPr lang="pt-BR" sz="3200" dirty="0"/>
          </a:p>
          <a:p>
            <a:r>
              <a:rPr lang="pt-BR" sz="3200" dirty="0" smtClean="0"/>
              <a:t>3. glicemia ao acaso maior ou igual a 200 mg/dl em pacientes com hiperglicemia.</a:t>
            </a:r>
            <a:endParaRPr lang="pt-BR" sz="3200" dirty="0"/>
          </a:p>
        </p:txBody>
      </p:sp>
    </p:spTree>
    <p:extLst>
      <p:ext uri="{BB962C8B-B14F-4D97-AF65-F5344CB8AC3E}">
        <p14:creationId xmlns:p14="http://schemas.microsoft.com/office/powerpoint/2010/main" val="3391881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cs typeface="Times New Roman" panose="02020603050405020304" pitchFamily="18" charset="0"/>
              </a:rPr>
              <a:t>Objetivo</a:t>
            </a:r>
            <a:endParaRPr lang="pt-BR" sz="4000" dirty="0"/>
          </a:p>
        </p:txBody>
      </p:sp>
      <p:sp>
        <p:nvSpPr>
          <p:cNvPr id="3" name="Espaço Reservado para Conteúdo 2"/>
          <p:cNvSpPr>
            <a:spLocks noGrp="1"/>
          </p:cNvSpPr>
          <p:nvPr>
            <p:ph idx="1"/>
          </p:nvPr>
        </p:nvSpPr>
        <p:spPr>
          <a:xfrm>
            <a:off x="1803043" y="1584101"/>
            <a:ext cx="9701570" cy="4997003"/>
          </a:xfrm>
        </p:spPr>
        <p:txBody>
          <a:bodyPr>
            <a:normAutofit/>
          </a:bodyPr>
          <a:lstStyle/>
          <a:p>
            <a:pPr marL="0" indent="0">
              <a:buNone/>
            </a:pPr>
            <a:endParaRPr lang="pt-BR" dirty="0"/>
          </a:p>
          <a:p>
            <a:r>
              <a:rPr lang="pt-BR" sz="2400" dirty="0"/>
              <a:t>A meta da </a:t>
            </a:r>
            <a:r>
              <a:rPr lang="pt-BR" sz="2400" dirty="0" err="1"/>
              <a:t>insulinoterapia</a:t>
            </a:r>
            <a:r>
              <a:rPr lang="pt-BR" sz="2400" dirty="0"/>
              <a:t> por via subcutânea consiste em reproduzir a secreção fisiológica normal de insulina e repor a insulina basal (noturna, jejum e entre as refeições), bem como a insulina em bolo ou </a:t>
            </a:r>
            <a:r>
              <a:rPr lang="pt-BR" sz="2400" dirty="0" err="1"/>
              <a:t>prandial</a:t>
            </a:r>
            <a:r>
              <a:rPr lang="pt-BR" sz="2400" dirty="0"/>
              <a:t> (durante as refeições).</a:t>
            </a:r>
          </a:p>
          <a:p>
            <a:r>
              <a:rPr lang="pt-BR" sz="2400" dirty="0"/>
              <a:t>É preciso ressaltar a ampla variabilidade observada na cinética de ação da insulina entre indivíduos e até mesmo no próprio indivíduo. O tempo levado para obter o pico de efeito </a:t>
            </a:r>
            <a:r>
              <a:rPr lang="pt-BR" sz="2400" dirty="0" err="1"/>
              <a:t>hipoglicêmico</a:t>
            </a:r>
            <a:r>
              <a:rPr lang="pt-BR" sz="2400" dirty="0"/>
              <a:t> e os níveis máximo de insulina pode variar em 50%.</a:t>
            </a:r>
          </a:p>
          <a:p>
            <a:endParaRPr lang="pt-BR" dirty="0"/>
          </a:p>
          <a:p>
            <a:pPr marL="0" indent="0">
              <a:buNone/>
            </a:pPr>
            <a:endParaRPr lang="pt-BR" dirty="0"/>
          </a:p>
          <a:p>
            <a:pPr marL="0" indent="0">
              <a:buNone/>
            </a:pPr>
            <a:endParaRPr lang="pt-BR" dirty="0"/>
          </a:p>
        </p:txBody>
      </p:sp>
    </p:spTree>
    <p:extLst>
      <p:ext uri="{BB962C8B-B14F-4D97-AF65-F5344CB8AC3E}">
        <p14:creationId xmlns:p14="http://schemas.microsoft.com/office/powerpoint/2010/main" val="1193149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Análagos</a:t>
            </a:r>
            <a:r>
              <a:rPr lang="pt-BR" dirty="0" smtClean="0"/>
              <a:t> da insulina</a:t>
            </a:r>
            <a:endParaRPr lang="pt-BR" dirty="0"/>
          </a:p>
        </p:txBody>
      </p:sp>
      <p:sp>
        <p:nvSpPr>
          <p:cNvPr id="3" name="Espaço Reservado para Conteúdo 2"/>
          <p:cNvSpPr>
            <a:spLocks noGrp="1"/>
          </p:cNvSpPr>
          <p:nvPr>
            <p:ph idx="1"/>
          </p:nvPr>
        </p:nvSpPr>
        <p:spPr/>
        <p:txBody>
          <a:bodyPr/>
          <a:lstStyle/>
          <a:p>
            <a:r>
              <a:rPr lang="pt-BR" sz="2400" dirty="0"/>
              <a:t>São compostos sintéticos obtidos por alterações na estrutura química da molécula de insulina (troca de aminoácidos ou de suas posições, ou adição de novas moléculas), por meio da técnica de DNA recombinante. Essas mudanças mantêm o poder biológico da insulina, mas alteram suas características físico-químicas, com consequentes maior rapidez na absorção e menor tempo de ação.</a:t>
            </a:r>
            <a:endParaRPr lang="pt-BR" sz="2400" dirty="0"/>
          </a:p>
        </p:txBody>
      </p:sp>
    </p:spTree>
    <p:extLst>
      <p:ext uri="{BB962C8B-B14F-4D97-AF65-F5344CB8AC3E}">
        <p14:creationId xmlns:p14="http://schemas.microsoft.com/office/powerpoint/2010/main" val="3322718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057987" y="1326524"/>
            <a:ext cx="10446626" cy="4463396"/>
          </a:xfrm>
          <a:prstGeom prst="rect">
            <a:avLst/>
          </a:prstGeom>
        </p:spPr>
      </p:pic>
    </p:spTree>
    <p:extLst>
      <p:ext uri="{BB962C8B-B14F-4D97-AF65-F5344CB8AC3E}">
        <p14:creationId xmlns:p14="http://schemas.microsoft.com/office/powerpoint/2010/main" val="548942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Insulina de ação rápida</a:t>
            </a:r>
            <a:endParaRPr lang="pt-BR" sz="4000" dirty="0"/>
          </a:p>
        </p:txBody>
      </p:sp>
      <p:sp>
        <p:nvSpPr>
          <p:cNvPr id="3" name="Espaço Reservado para Conteúdo 2"/>
          <p:cNvSpPr>
            <a:spLocks noGrp="1"/>
          </p:cNvSpPr>
          <p:nvPr>
            <p:ph idx="1"/>
          </p:nvPr>
        </p:nvSpPr>
        <p:spPr>
          <a:xfrm>
            <a:off x="2592924" y="2133599"/>
            <a:ext cx="8911687" cy="4215685"/>
          </a:xfrm>
        </p:spPr>
        <p:txBody>
          <a:bodyPr>
            <a:noAutofit/>
          </a:bodyPr>
          <a:lstStyle/>
          <a:p>
            <a:r>
              <a:rPr lang="pt-BR" sz="2400" dirty="0"/>
              <a:t> </a:t>
            </a:r>
            <a:r>
              <a:rPr lang="pt-BR" sz="2400" dirty="0">
                <a:latin typeface="Times New Roman" panose="02020603050405020304" pitchFamily="18" charset="0"/>
                <a:cs typeface="Times New Roman" panose="02020603050405020304" pitchFamily="18" charset="0"/>
              </a:rPr>
              <a:t>Insulina Regular (IR)</a:t>
            </a:r>
          </a:p>
          <a:p>
            <a:pPr lvl="1"/>
            <a:r>
              <a:rPr lang="pt-BR" sz="2400" dirty="0">
                <a:latin typeface="Times New Roman" panose="02020603050405020304" pitchFamily="18" charset="0"/>
                <a:cs typeface="Times New Roman" panose="02020603050405020304" pitchFamily="18" charset="0"/>
              </a:rPr>
              <a:t>Vias de administração</a:t>
            </a:r>
            <a:r>
              <a:rPr lang="pt-BR" sz="2400" b="1" dirty="0">
                <a:latin typeface="Times New Roman" panose="02020603050405020304" pitchFamily="18" charset="0"/>
                <a:cs typeface="Times New Roman" panose="02020603050405020304" pitchFamily="18" charset="0"/>
              </a:rPr>
              <a:t>: SC</a:t>
            </a:r>
            <a:r>
              <a:rPr lang="pt-BR" sz="2400" dirty="0">
                <a:latin typeface="Times New Roman" panose="02020603050405020304" pitchFamily="18" charset="0"/>
                <a:cs typeface="Times New Roman" panose="02020603050405020304" pitchFamily="18" charset="0"/>
              </a:rPr>
              <a:t>, IV(CAD) e IM</a:t>
            </a:r>
          </a:p>
          <a:p>
            <a:pPr lvl="1"/>
            <a:r>
              <a:rPr lang="pt-BR" sz="2400" dirty="0">
                <a:latin typeface="Times New Roman" panose="02020603050405020304" pitchFamily="18" charset="0"/>
                <a:cs typeface="Times New Roman" panose="02020603050405020304" pitchFamily="18" charset="0"/>
              </a:rPr>
              <a:t>Início de ação entre 30 e 60 minutos</a:t>
            </a:r>
          </a:p>
          <a:p>
            <a:pPr lvl="1"/>
            <a:r>
              <a:rPr lang="pt-BR" sz="2400" dirty="0">
                <a:latin typeface="Times New Roman" panose="02020603050405020304" pitchFamily="18" charset="0"/>
                <a:cs typeface="Times New Roman" panose="02020603050405020304" pitchFamily="18" charset="0"/>
              </a:rPr>
              <a:t>Efeito máximo de 2 a 3 horas</a:t>
            </a:r>
          </a:p>
          <a:p>
            <a:pPr lvl="1"/>
            <a:r>
              <a:rPr lang="pt-BR" sz="2400" dirty="0">
                <a:latin typeface="Times New Roman" panose="02020603050405020304" pitchFamily="18" charset="0"/>
                <a:cs typeface="Times New Roman" panose="02020603050405020304" pitchFamily="18" charset="0"/>
              </a:rPr>
              <a:t>Duração efetiva de 8 a 10 horas </a:t>
            </a:r>
          </a:p>
          <a:p>
            <a:pPr lvl="1"/>
            <a:r>
              <a:rPr lang="pt-BR" sz="2400" dirty="0">
                <a:latin typeface="Times New Roman" panose="02020603050405020304" pitchFamily="18" charset="0"/>
                <a:cs typeface="Times New Roman" panose="02020603050405020304" pitchFamily="18" charset="0"/>
              </a:rPr>
              <a:t>Esse perfil farmacocinético relaciona-se a velocidade de dissociação dos hexâmetros em dímeros e monômeros absorvíveis pelo tecido subcutâneo. </a:t>
            </a:r>
          </a:p>
          <a:p>
            <a:pPr lvl="1"/>
            <a:r>
              <a:rPr lang="pt-BR" sz="2400" dirty="0">
                <a:latin typeface="Times New Roman" panose="02020603050405020304" pitchFamily="18" charset="0"/>
                <a:cs typeface="Times New Roman" panose="02020603050405020304" pitchFamily="18" charset="0"/>
              </a:rPr>
              <a:t>Variabilidade </a:t>
            </a:r>
            <a:r>
              <a:rPr lang="pt-BR" sz="2400" dirty="0" err="1">
                <a:latin typeface="Times New Roman" panose="02020603050405020304" pitchFamily="18" charset="0"/>
                <a:cs typeface="Times New Roman" panose="02020603050405020304" pitchFamily="18" charset="0"/>
              </a:rPr>
              <a:t>inter</a:t>
            </a:r>
            <a:r>
              <a:rPr lang="pt-BR" sz="2400" dirty="0">
                <a:latin typeface="Times New Roman" panose="02020603050405020304" pitchFamily="18" charset="0"/>
                <a:cs typeface="Times New Roman" panose="02020603050405020304" pitchFamily="18" charset="0"/>
              </a:rPr>
              <a:t> e </a:t>
            </a:r>
            <a:r>
              <a:rPr lang="pt-BR" sz="2400" dirty="0" err="1">
                <a:latin typeface="Times New Roman" panose="02020603050405020304" pitchFamily="18" charset="0"/>
                <a:cs typeface="Times New Roman" panose="02020603050405020304" pitchFamily="18" charset="0"/>
              </a:rPr>
              <a:t>intraindividual</a:t>
            </a:r>
            <a:r>
              <a:rPr lang="pt-BR" sz="2400" dirty="0">
                <a:latin typeface="Times New Roman" panose="02020603050405020304" pitchFamily="18" charset="0"/>
                <a:cs typeface="Times New Roman" panose="02020603050405020304" pitchFamily="18" charset="0"/>
              </a:rPr>
              <a:t> é baixa </a:t>
            </a: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015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89408" y="1094704"/>
            <a:ext cx="9315204" cy="4816518"/>
          </a:xfrm>
        </p:spPr>
        <p:txBody>
          <a:bodyPr>
            <a:normAutofit/>
          </a:bodyPr>
          <a:lstStyle/>
          <a:p>
            <a:r>
              <a:rPr lang="pt-BR" sz="2800" dirty="0">
                <a:latin typeface="+mj-lt"/>
                <a:cs typeface="Times New Roman" panose="02020603050405020304" pitchFamily="18" charset="0"/>
              </a:rPr>
              <a:t>insulina regular </a:t>
            </a:r>
          </a:p>
          <a:p>
            <a:r>
              <a:rPr lang="pt-BR" sz="2800" dirty="0">
                <a:latin typeface="+mj-lt"/>
                <a:cs typeface="Times New Roman" panose="02020603050405020304" pitchFamily="18" charset="0"/>
              </a:rPr>
              <a:t>Indicações: </a:t>
            </a:r>
          </a:p>
          <a:p>
            <a:pPr marL="0" indent="0">
              <a:buNone/>
            </a:pPr>
            <a:r>
              <a:rPr lang="pt-BR" sz="2800" dirty="0">
                <a:latin typeface="+mj-lt"/>
              </a:rPr>
              <a:t>Controle da glicemia pós-prandial e correção de episódios ou períodos hiperglicêmicos (insulina </a:t>
            </a:r>
            <a:r>
              <a:rPr lang="pt-BR" sz="2800" dirty="0" err="1">
                <a:latin typeface="+mj-lt"/>
              </a:rPr>
              <a:t>pré-prandial</a:t>
            </a:r>
            <a:r>
              <a:rPr lang="pt-BR" sz="2800" dirty="0">
                <a:latin typeface="+mj-lt"/>
              </a:rPr>
              <a:t>/</a:t>
            </a:r>
            <a:r>
              <a:rPr lang="pt-BR" sz="2800" dirty="0" err="1">
                <a:latin typeface="+mj-lt"/>
              </a:rPr>
              <a:t>bolus</a:t>
            </a:r>
            <a:r>
              <a:rPr lang="pt-BR" sz="2800" dirty="0">
                <a:latin typeface="+mj-lt"/>
              </a:rPr>
              <a:t>). </a:t>
            </a:r>
          </a:p>
          <a:p>
            <a:pPr marL="0" indent="0">
              <a:buNone/>
            </a:pPr>
            <a:r>
              <a:rPr lang="pt-BR" sz="2800" dirty="0">
                <a:latin typeface="+mj-lt"/>
              </a:rPr>
              <a:t>Além disso, é a insulina mais empregada no tratamento da cetoacidose diabética.</a:t>
            </a:r>
            <a:endParaRPr lang="pt-BR" sz="2800" dirty="0">
              <a:latin typeface="+mj-lt"/>
            </a:endParaRPr>
          </a:p>
        </p:txBody>
      </p:sp>
    </p:spTree>
    <p:extLst>
      <p:ext uri="{BB962C8B-B14F-4D97-AF65-F5344CB8AC3E}">
        <p14:creationId xmlns:p14="http://schemas.microsoft.com/office/powerpoint/2010/main" val="3359295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0163" y="1571223"/>
            <a:ext cx="9714449" cy="4339999"/>
          </a:xfrm>
        </p:spPr>
        <p:txBody>
          <a:bodyPr/>
          <a:lstStyle/>
          <a:p>
            <a:r>
              <a:rPr lang="pt-BR" sz="2400" dirty="0">
                <a:latin typeface="+mj-lt"/>
                <a:cs typeface="Times New Roman" panose="02020603050405020304" pitchFamily="18" charset="0"/>
              </a:rPr>
              <a:t>Insulina Regular </a:t>
            </a:r>
          </a:p>
          <a:p>
            <a:r>
              <a:rPr lang="pt-BR" sz="2400" dirty="0">
                <a:latin typeface="+mj-lt"/>
                <a:cs typeface="Times New Roman" panose="02020603050405020304" pitchFamily="18" charset="0"/>
              </a:rPr>
              <a:t>Administração </a:t>
            </a:r>
          </a:p>
          <a:p>
            <a:pPr marL="0" indent="0">
              <a:buNone/>
            </a:pPr>
            <a:r>
              <a:rPr lang="pt-BR" sz="2400" dirty="0">
                <a:latin typeface="+mj-lt"/>
                <a:cs typeface="Times New Roman" panose="02020603050405020304" pitchFamily="18" charset="0"/>
              </a:rPr>
              <a:t>Deve ser administrada 30 a 45 minutos ou mais antes das refeições;</a:t>
            </a:r>
          </a:p>
          <a:p>
            <a:pPr marL="0" indent="0">
              <a:buNone/>
            </a:pPr>
            <a:r>
              <a:rPr lang="pt-BR" sz="2400" dirty="0">
                <a:latin typeface="+mj-lt"/>
              </a:rPr>
              <a:t>Quando a insulina regular é administrada nas horas das refeições, consiste em um elevação mais rápida do nível de glicemia do que de insulina, com consequente hiperglicemia pós-prandial precoce e risco aumentado de hipoglicemia pós-prandial tardia</a:t>
            </a:r>
            <a:r>
              <a:rPr lang="pt-BR" dirty="0">
                <a:latin typeface="+mj-lt"/>
              </a:rPr>
              <a:t>. </a:t>
            </a:r>
            <a:endParaRPr lang="pt-BR" dirty="0">
              <a:latin typeface="+mj-lt"/>
              <a:cs typeface="Times New Roman" panose="02020603050405020304" pitchFamily="18" charset="0"/>
            </a:endParaRPr>
          </a:p>
        </p:txBody>
      </p:sp>
    </p:spTree>
    <p:extLst>
      <p:ext uri="{BB962C8B-B14F-4D97-AF65-F5344CB8AC3E}">
        <p14:creationId xmlns:p14="http://schemas.microsoft.com/office/powerpoint/2010/main" val="777522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Insulina de ação ultra rápida</a:t>
            </a:r>
            <a:endParaRPr lang="pt-BR" sz="4000" dirty="0"/>
          </a:p>
        </p:txBody>
      </p:sp>
      <p:sp>
        <p:nvSpPr>
          <p:cNvPr id="3" name="Espaço Reservado para Conteúdo 2"/>
          <p:cNvSpPr>
            <a:spLocks noGrp="1"/>
          </p:cNvSpPr>
          <p:nvPr>
            <p:ph idx="1"/>
          </p:nvPr>
        </p:nvSpPr>
        <p:spPr/>
        <p:txBody>
          <a:bodyPr>
            <a:normAutofit/>
          </a:bodyPr>
          <a:lstStyle/>
          <a:p>
            <a:r>
              <a:rPr lang="pt-BR" sz="2800" dirty="0" err="1">
                <a:latin typeface="Times New Roman" panose="02020603050405020304" pitchFamily="18" charset="0"/>
                <a:cs typeface="Times New Roman" panose="02020603050405020304" pitchFamily="18" charset="0"/>
              </a:rPr>
              <a:t>Ex</a:t>
            </a:r>
            <a:r>
              <a:rPr lang="pt-BR" sz="2800" dirty="0">
                <a:latin typeface="Times New Roman" panose="02020603050405020304" pitchFamily="18" charset="0"/>
                <a:cs typeface="Times New Roman" panose="02020603050405020304" pitchFamily="18" charset="0"/>
              </a:rPr>
              <a:t>: </a:t>
            </a:r>
            <a:r>
              <a:rPr lang="pt-BR" sz="2800" dirty="0" err="1"/>
              <a:t>Lispro</a:t>
            </a:r>
            <a:r>
              <a:rPr lang="pt-BR" sz="2800" dirty="0"/>
              <a:t>, </a:t>
            </a:r>
            <a:r>
              <a:rPr lang="pt-BR" sz="2800" dirty="0" err="1"/>
              <a:t>Aspart</a:t>
            </a:r>
            <a:r>
              <a:rPr lang="pt-BR" sz="2800" dirty="0"/>
              <a:t> e </a:t>
            </a:r>
            <a:r>
              <a:rPr lang="pt-BR" sz="2800" dirty="0" err="1"/>
              <a:t>Glulisina</a:t>
            </a:r>
            <a:endParaRPr lang="pt-BR" sz="2800" dirty="0"/>
          </a:p>
          <a:p>
            <a:pPr lvl="1"/>
            <a:r>
              <a:rPr lang="pt-BR" sz="2800" dirty="0">
                <a:latin typeface="Times New Roman" panose="02020603050405020304" pitchFamily="18" charset="0"/>
                <a:cs typeface="Times New Roman" panose="02020603050405020304" pitchFamily="18" charset="0"/>
              </a:rPr>
              <a:t>Início de ação: 5 a 15 minutos </a:t>
            </a:r>
          </a:p>
          <a:p>
            <a:pPr lvl="1"/>
            <a:r>
              <a:rPr lang="pt-BR" sz="2800" dirty="0">
                <a:latin typeface="Times New Roman" panose="02020603050405020304" pitchFamily="18" charset="0"/>
                <a:cs typeface="Times New Roman" panose="02020603050405020304" pitchFamily="18" charset="0"/>
              </a:rPr>
              <a:t>Ação máxima em 1 hora </a:t>
            </a:r>
          </a:p>
          <a:p>
            <a:pPr lvl="1"/>
            <a:r>
              <a:rPr lang="pt-BR" sz="2800" dirty="0">
                <a:latin typeface="Times New Roman" panose="02020603050405020304" pitchFamily="18" charset="0"/>
                <a:cs typeface="Times New Roman" panose="02020603050405020304" pitchFamily="18" charset="0"/>
              </a:rPr>
              <a:t>Duração efetiva no máximo de 4 a 5 horas; </a:t>
            </a:r>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892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H="1" flipV="1">
            <a:off x="11504611" y="463639"/>
            <a:ext cx="45719" cy="160471"/>
          </a:xfrm>
        </p:spPr>
        <p:txBody>
          <a:bodyPr>
            <a:normAutofit fontScale="90000"/>
          </a:bodyPr>
          <a:lstStyle/>
          <a:p>
            <a:endParaRPr lang="pt-BR" dirty="0"/>
          </a:p>
        </p:txBody>
      </p:sp>
      <p:sp>
        <p:nvSpPr>
          <p:cNvPr id="3" name="Espaço Reservado para Conteúdo 2"/>
          <p:cNvSpPr>
            <a:spLocks noGrp="1"/>
          </p:cNvSpPr>
          <p:nvPr>
            <p:ph idx="1"/>
          </p:nvPr>
        </p:nvSpPr>
        <p:spPr/>
        <p:txBody>
          <a:bodyPr/>
          <a:lstStyle/>
          <a:p>
            <a:r>
              <a:rPr lang="pt-BR" sz="2800" dirty="0">
                <a:latin typeface="Times New Roman" panose="02020603050405020304" pitchFamily="18" charset="0"/>
                <a:cs typeface="Times New Roman" panose="02020603050405020304" pitchFamily="18" charset="0"/>
              </a:rPr>
              <a:t>Vias de administração: SC (principal)</a:t>
            </a:r>
          </a:p>
          <a:p>
            <a:r>
              <a:rPr lang="pt-BR" sz="2800" dirty="0">
                <a:latin typeface="Times New Roman" panose="02020603050405020304" pitchFamily="18" charset="0"/>
                <a:cs typeface="Times New Roman" panose="02020603050405020304" pitchFamily="18" charset="0"/>
              </a:rPr>
              <a:t>Indicações:</a:t>
            </a:r>
          </a:p>
          <a:p>
            <a:pPr marL="0" indent="0">
              <a:buNone/>
            </a:pPr>
            <a:r>
              <a:rPr lang="pt-BR" sz="2800" dirty="0"/>
              <a:t>Controle da glicemia pós-prandial e correção de episódios ou períodos hiperglicêmicos (insulina </a:t>
            </a:r>
            <a:r>
              <a:rPr lang="pt-BR" sz="2800" dirty="0" err="1"/>
              <a:t>pré-prandial</a:t>
            </a:r>
            <a:r>
              <a:rPr lang="pt-BR" sz="2800" dirty="0"/>
              <a:t>/</a:t>
            </a:r>
            <a:r>
              <a:rPr lang="pt-BR" sz="2800" dirty="0" err="1"/>
              <a:t>bolus</a:t>
            </a:r>
            <a:r>
              <a:rPr lang="pt-BR" sz="2800" dirty="0"/>
              <a:t>). </a:t>
            </a:r>
          </a:p>
          <a:p>
            <a:pPr marL="0" indent="0">
              <a:buNone/>
            </a:pPr>
            <a:r>
              <a:rPr lang="pt-BR" sz="2800" dirty="0">
                <a:latin typeface="Times New Roman" panose="02020603050405020304" pitchFamily="18" charset="0"/>
                <a:cs typeface="Times New Roman" panose="02020603050405020304" pitchFamily="18" charset="0"/>
              </a:rPr>
              <a:t>Pode ser administrada um pouco antes ou após as refeições.</a:t>
            </a:r>
          </a:p>
          <a:p>
            <a:endParaRPr lang="pt-BR" dirty="0"/>
          </a:p>
        </p:txBody>
      </p:sp>
    </p:spTree>
    <p:extLst>
      <p:ext uri="{BB962C8B-B14F-4D97-AF65-F5344CB8AC3E}">
        <p14:creationId xmlns:p14="http://schemas.microsoft.com/office/powerpoint/2010/main" val="1201154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21228" y="1249251"/>
            <a:ext cx="9083384" cy="4661971"/>
          </a:xfrm>
        </p:spPr>
        <p:txBody>
          <a:bodyPr>
            <a:normAutofit/>
          </a:bodyPr>
          <a:lstStyle/>
          <a:p>
            <a:r>
              <a:rPr lang="pt-BR" sz="2400" dirty="0">
                <a:latin typeface="+mj-lt"/>
                <a:cs typeface="Times New Roman" panose="02020603050405020304" pitchFamily="18" charset="0"/>
              </a:rPr>
              <a:t>Indicações:</a:t>
            </a:r>
          </a:p>
          <a:p>
            <a:pPr marL="0" indent="0">
              <a:buNone/>
            </a:pPr>
            <a:r>
              <a:rPr lang="pt-BR" sz="2400" dirty="0">
                <a:latin typeface="+mj-lt"/>
                <a:cs typeface="Times New Roman" panose="02020603050405020304" pitchFamily="18" charset="0"/>
              </a:rPr>
              <a:t>Têm o perfil farmacocinético que mais se aproxima da secreção fisiológica de insulina pelas células beta em resposta à alimentação rica em carboidratos em indivíduos não diabéticos.</a:t>
            </a:r>
          </a:p>
          <a:p>
            <a:pPr marL="0" indent="0">
              <a:buNone/>
            </a:pPr>
            <a:r>
              <a:rPr lang="pt-BR" sz="2400" dirty="0">
                <a:latin typeface="+mj-lt"/>
                <a:cs typeface="Times New Roman" panose="02020603050405020304" pitchFamily="18" charset="0"/>
              </a:rPr>
              <a:t>Constituem as preferidas para uso em dispositivos de infusão contínua de insulina subcutânea</a:t>
            </a:r>
          </a:p>
          <a:p>
            <a:pPr marL="0" indent="0">
              <a:buNone/>
            </a:pPr>
            <a:r>
              <a:rPr lang="pt-BR" sz="2400" dirty="0">
                <a:latin typeface="+mj-lt"/>
                <a:cs typeface="Times New Roman" panose="02020603050405020304" pitchFamily="18" charset="0"/>
              </a:rPr>
              <a:t>Causam menos hipoglicemias do que a IR. </a:t>
            </a:r>
          </a:p>
          <a:p>
            <a:pPr marL="0" indent="0">
              <a:buNone/>
            </a:pP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1948214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Insulina de ação intermediária</a:t>
            </a:r>
            <a:endParaRPr lang="pt-BR" sz="4000" dirty="0"/>
          </a:p>
        </p:txBody>
      </p:sp>
      <p:sp>
        <p:nvSpPr>
          <p:cNvPr id="3" name="Espaço Reservado para Conteúdo 2"/>
          <p:cNvSpPr>
            <a:spLocks noGrp="1"/>
          </p:cNvSpPr>
          <p:nvPr>
            <p:ph idx="1"/>
          </p:nvPr>
        </p:nvSpPr>
        <p:spPr/>
        <p:txBody>
          <a:bodyPr>
            <a:normAutofit/>
          </a:bodyPr>
          <a:lstStyle/>
          <a:p>
            <a:r>
              <a:rPr lang="pt-BR" sz="2400" dirty="0" err="1">
                <a:latin typeface="+mj-lt"/>
                <a:cs typeface="Times New Roman" panose="02020603050405020304" pitchFamily="18" charset="0"/>
              </a:rPr>
              <a:t>Ex</a:t>
            </a:r>
            <a:r>
              <a:rPr lang="pt-BR" sz="2400" dirty="0">
                <a:latin typeface="+mj-lt"/>
                <a:cs typeface="Times New Roman" panose="02020603050405020304" pitchFamily="18" charset="0"/>
              </a:rPr>
              <a:t>: NPH </a:t>
            </a:r>
          </a:p>
          <a:p>
            <a:r>
              <a:rPr lang="pt-BR" sz="2400" dirty="0">
                <a:latin typeface="+mj-lt"/>
                <a:cs typeface="Times New Roman" panose="02020603050405020304" pitchFamily="18" charset="0"/>
              </a:rPr>
              <a:t>Via de administração: SC </a:t>
            </a:r>
          </a:p>
          <a:p>
            <a:r>
              <a:rPr lang="pt-BR" sz="2400" dirty="0">
                <a:latin typeface="+mj-lt"/>
                <a:cs typeface="Times New Roman" panose="02020603050405020304" pitchFamily="18" charset="0"/>
              </a:rPr>
              <a:t>Inicio da ação: 2 a 4 horas</a:t>
            </a:r>
          </a:p>
          <a:p>
            <a:r>
              <a:rPr lang="pt-BR" sz="2400" dirty="0">
                <a:latin typeface="+mj-lt"/>
                <a:cs typeface="Times New Roman" panose="02020603050405020304" pitchFamily="18" charset="0"/>
              </a:rPr>
              <a:t>Ação máxima: 4 a 10 horas </a:t>
            </a:r>
          </a:p>
          <a:p>
            <a:r>
              <a:rPr lang="pt-BR" sz="2400" dirty="0">
                <a:latin typeface="+mj-lt"/>
                <a:cs typeface="Times New Roman" panose="02020603050405020304" pitchFamily="18" charset="0"/>
              </a:rPr>
              <a:t>Duração efetiva: 12 a 18 horas </a:t>
            </a:r>
          </a:p>
          <a:p>
            <a:r>
              <a:rPr lang="pt-BR" sz="2400" dirty="0">
                <a:latin typeface="+mj-lt"/>
                <a:cs typeface="Times New Roman" panose="02020603050405020304" pitchFamily="18" charset="0"/>
              </a:rPr>
              <a:t>A NPH é associada a </a:t>
            </a:r>
            <a:r>
              <a:rPr lang="pt-BR" sz="2400" dirty="0" err="1">
                <a:latin typeface="+mj-lt"/>
                <a:cs typeface="Times New Roman" panose="02020603050405020304" pitchFamily="18" charset="0"/>
              </a:rPr>
              <a:t>protamina</a:t>
            </a:r>
            <a:r>
              <a:rPr lang="pt-BR" sz="2400" dirty="0">
                <a:latin typeface="+mj-lt"/>
                <a:cs typeface="Times New Roman" panose="02020603050405020304" pitchFamily="18" charset="0"/>
              </a:rPr>
              <a:t> e zinco na sua estrutura o que garante seu efeito prolongado</a:t>
            </a:r>
            <a:endParaRPr lang="pt-BR" sz="2400" dirty="0">
              <a:latin typeface="+mj-lt"/>
            </a:endParaRPr>
          </a:p>
        </p:txBody>
      </p:sp>
    </p:spTree>
    <p:extLst>
      <p:ext uri="{BB962C8B-B14F-4D97-AF65-F5344CB8AC3E}">
        <p14:creationId xmlns:p14="http://schemas.microsoft.com/office/powerpoint/2010/main" val="196767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normAutofit/>
          </a:bodyPr>
          <a:lstStyle/>
          <a:p>
            <a:r>
              <a:rPr lang="pt-BR" sz="2800" dirty="0"/>
              <a:t>Bertram G. </a:t>
            </a:r>
            <a:r>
              <a:rPr lang="pt-BR" sz="2800" dirty="0" err="1"/>
              <a:t>Katzung</a:t>
            </a:r>
            <a:r>
              <a:rPr lang="pt-BR" sz="2800" dirty="0"/>
              <a:t>, Susan B. Masters, Anthony J. </a:t>
            </a:r>
            <a:r>
              <a:rPr lang="pt-BR" sz="2800" dirty="0" err="1"/>
              <a:t>Trevor</a:t>
            </a:r>
            <a:r>
              <a:rPr lang="pt-BR" sz="2800" dirty="0"/>
              <a:t>, </a:t>
            </a:r>
            <a:r>
              <a:rPr lang="pt-BR" sz="2800" b="1" dirty="0"/>
              <a:t>Farmacologia básica e clínica</a:t>
            </a:r>
            <a:r>
              <a:rPr lang="pt-BR" sz="2800" dirty="0"/>
              <a:t>, 12º edição</a:t>
            </a:r>
            <a:r>
              <a:rPr lang="pt-BR" sz="2800" dirty="0" smtClean="0"/>
              <a:t>.</a:t>
            </a:r>
            <a:endParaRPr lang="pt-BR" sz="2800" dirty="0"/>
          </a:p>
          <a:p>
            <a:r>
              <a:rPr lang="pt-BR" sz="2800" dirty="0"/>
              <a:t>Lucio Vilar, </a:t>
            </a:r>
            <a:r>
              <a:rPr lang="pt-BR" sz="2800" b="1" dirty="0"/>
              <a:t>Endocrinologia clínica</a:t>
            </a:r>
            <a:r>
              <a:rPr lang="pt-BR" sz="2800" dirty="0"/>
              <a:t>, 5° edição</a:t>
            </a:r>
            <a:r>
              <a:rPr lang="pt-BR" sz="2800" dirty="0" smtClean="0"/>
              <a:t>.</a:t>
            </a:r>
          </a:p>
          <a:p>
            <a:r>
              <a:rPr lang="en-US" sz="2800" dirty="0">
                <a:latin typeface="+mj-lt"/>
                <a:cs typeface="Times New Roman" pitchFamily="18" charset="0"/>
              </a:rPr>
              <a:t>CLARK, M. A. et al. </a:t>
            </a:r>
            <a:r>
              <a:rPr lang="pt-BR" sz="2800" b="1" dirty="0">
                <a:latin typeface="+mj-lt"/>
                <a:cs typeface="Times New Roman" pitchFamily="18" charset="0"/>
              </a:rPr>
              <a:t>Farmacologia ilustrada</a:t>
            </a:r>
            <a:r>
              <a:rPr lang="pt-BR" sz="2800" dirty="0">
                <a:latin typeface="+mj-lt"/>
                <a:cs typeface="Times New Roman" pitchFamily="18" charset="0"/>
              </a:rPr>
              <a:t>. 5. ed. Porto Alegre, RS: Artmed, 2013</a:t>
            </a:r>
            <a:r>
              <a:rPr lang="pt-BR" sz="2800" dirty="0">
                <a:latin typeface="Times New Roman" pitchFamily="18" charset="0"/>
                <a:cs typeface="Times New Roman" pitchFamily="18" charset="0"/>
              </a:rPr>
              <a:t>. </a:t>
            </a:r>
          </a:p>
          <a:p>
            <a:endParaRPr lang="pt-BR" sz="2800" dirty="0" smtClean="0"/>
          </a:p>
          <a:p>
            <a:endParaRPr lang="pt-BR" sz="2800" dirty="0"/>
          </a:p>
          <a:p>
            <a:endParaRPr lang="pt-BR" sz="2800" dirty="0"/>
          </a:p>
          <a:p>
            <a:pPr marL="0" indent="0">
              <a:buNone/>
            </a:pPr>
            <a:endParaRPr lang="pt-BR" sz="2800" dirty="0"/>
          </a:p>
        </p:txBody>
      </p:sp>
    </p:spTree>
    <p:extLst>
      <p:ext uri="{BB962C8B-B14F-4D97-AF65-F5344CB8AC3E}">
        <p14:creationId xmlns:p14="http://schemas.microsoft.com/office/powerpoint/2010/main" val="3715457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400" dirty="0">
                <a:latin typeface="+mj-lt"/>
                <a:cs typeface="Times New Roman" panose="02020603050405020304" pitchFamily="18" charset="0"/>
              </a:rPr>
              <a:t>Indicação:</a:t>
            </a:r>
          </a:p>
          <a:p>
            <a:pPr marL="0" indent="0">
              <a:buNone/>
            </a:pPr>
            <a:r>
              <a:rPr lang="pt-BR" sz="2400" dirty="0">
                <a:latin typeface="+mj-lt"/>
                <a:cs typeface="Times New Roman" panose="02020603050405020304" pitchFamily="18" charset="0"/>
              </a:rPr>
              <a:t>A principal finalidade dessas insulina é o controle glicêmico durante a noite e a madrugada, bem como nos período </a:t>
            </a:r>
            <a:r>
              <a:rPr lang="pt-BR" sz="2400" dirty="0" err="1">
                <a:latin typeface="+mj-lt"/>
                <a:cs typeface="Times New Roman" panose="02020603050405020304" pitchFamily="18" charset="0"/>
              </a:rPr>
              <a:t>interprandiais</a:t>
            </a:r>
            <a:r>
              <a:rPr lang="pt-BR" sz="2400" dirty="0">
                <a:latin typeface="+mj-lt"/>
                <a:cs typeface="Times New Roman" panose="02020603050405020304" pitchFamily="18" charset="0"/>
              </a:rPr>
              <a:t>, por supressão da </a:t>
            </a:r>
            <a:r>
              <a:rPr lang="pt-BR" sz="2400" dirty="0" err="1">
                <a:latin typeface="+mj-lt"/>
                <a:cs typeface="Times New Roman" panose="02020603050405020304" pitchFamily="18" charset="0"/>
              </a:rPr>
              <a:t>glicogenólise</a:t>
            </a:r>
            <a:r>
              <a:rPr lang="pt-BR" sz="2400" dirty="0">
                <a:latin typeface="+mj-lt"/>
                <a:cs typeface="Times New Roman" panose="02020603050405020304" pitchFamily="18" charset="0"/>
              </a:rPr>
              <a:t>.</a:t>
            </a:r>
          </a:p>
          <a:p>
            <a:pPr marL="0" indent="0">
              <a:buNone/>
            </a:pPr>
            <a:r>
              <a:rPr lang="pt-BR" sz="2400" dirty="0">
                <a:latin typeface="+mj-lt"/>
                <a:cs typeface="Times New Roman" panose="02020603050405020304" pitchFamily="18" charset="0"/>
              </a:rPr>
              <a:t>Em geral, é misturada com insulina regular, </a:t>
            </a:r>
            <a:r>
              <a:rPr lang="pt-BR" sz="2400" dirty="0" err="1">
                <a:latin typeface="+mj-lt"/>
                <a:cs typeface="Times New Roman" panose="02020603050405020304" pitchFamily="18" charset="0"/>
              </a:rPr>
              <a:t>lispro</a:t>
            </a:r>
            <a:r>
              <a:rPr lang="pt-BR" sz="2400" dirty="0">
                <a:latin typeface="+mj-lt"/>
                <a:cs typeface="Times New Roman" panose="02020603050405020304" pitchFamily="18" charset="0"/>
              </a:rPr>
              <a:t>, </a:t>
            </a:r>
            <a:r>
              <a:rPr lang="pt-BR" sz="2400" dirty="0" err="1">
                <a:latin typeface="+mj-lt"/>
                <a:cs typeface="Times New Roman" panose="02020603050405020304" pitchFamily="18" charset="0"/>
              </a:rPr>
              <a:t>asparte</a:t>
            </a:r>
            <a:r>
              <a:rPr lang="pt-BR" sz="2400" dirty="0">
                <a:latin typeface="+mj-lt"/>
                <a:cs typeface="Times New Roman" panose="02020603050405020304" pitchFamily="18" charset="0"/>
              </a:rPr>
              <a:t> ou </a:t>
            </a:r>
            <a:r>
              <a:rPr lang="pt-BR" sz="2400" dirty="0" err="1">
                <a:latin typeface="+mj-lt"/>
                <a:cs typeface="Times New Roman" panose="02020603050405020304" pitchFamily="18" charset="0"/>
              </a:rPr>
              <a:t>glulisina</a:t>
            </a:r>
            <a:r>
              <a:rPr lang="pt-BR" sz="2400" dirty="0">
                <a:latin typeface="+mj-lt"/>
                <a:cs typeface="Times New Roman" panose="02020603050405020304" pitchFamily="18" charset="0"/>
              </a:rPr>
              <a:t> e administrada 2 a 4 vezes ao dia para reposição do hormônio. </a:t>
            </a:r>
          </a:p>
          <a:p>
            <a:pPr marL="0" indent="0">
              <a:buNone/>
            </a:pPr>
            <a:r>
              <a:rPr lang="pt-BR" sz="2400" dirty="0">
                <a:latin typeface="+mj-lt"/>
                <a:cs typeface="Times New Roman" panose="02020603050405020304" pitchFamily="18" charset="0"/>
              </a:rPr>
              <a:t>A ação da insulina NPH é imprevisível, e a variabilidade de absorção é de mais de 50%.</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191996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Insulina de ação lenta</a:t>
            </a:r>
            <a:endParaRPr lang="pt-BR" sz="4000" dirty="0"/>
          </a:p>
        </p:txBody>
      </p:sp>
      <p:sp>
        <p:nvSpPr>
          <p:cNvPr id="3" name="Espaço Reservado para Conteúdo 2"/>
          <p:cNvSpPr>
            <a:spLocks noGrp="1"/>
          </p:cNvSpPr>
          <p:nvPr>
            <p:ph idx="1"/>
          </p:nvPr>
        </p:nvSpPr>
        <p:spPr/>
        <p:txBody>
          <a:bodyPr>
            <a:normAutofit/>
          </a:bodyPr>
          <a:lstStyle/>
          <a:p>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glargina</a:t>
            </a:r>
            <a:r>
              <a:rPr lang="pt-BR" sz="2400" dirty="0">
                <a:latin typeface="Times New Roman" panose="02020603050405020304" pitchFamily="18" charset="0"/>
                <a:cs typeface="Times New Roman" panose="02020603050405020304" pitchFamily="18" charset="0"/>
              </a:rPr>
              <a:t> (principal) e </a:t>
            </a:r>
            <a:r>
              <a:rPr lang="pt-BR" sz="2400" dirty="0" err="1">
                <a:latin typeface="Times New Roman" panose="02020603050405020304" pitchFamily="18" charset="0"/>
                <a:cs typeface="Times New Roman" panose="02020603050405020304" pitchFamily="18" charset="0"/>
              </a:rPr>
              <a:t>detemir</a:t>
            </a:r>
            <a:r>
              <a:rPr lang="pt-BR" sz="2400" dirty="0">
                <a:latin typeface="Times New Roman" panose="02020603050405020304" pitchFamily="18" charset="0"/>
                <a:cs typeface="Times New Roman" panose="02020603050405020304" pitchFamily="18" charset="0"/>
              </a:rPr>
              <a:t> </a:t>
            </a:r>
          </a:p>
          <a:p>
            <a:r>
              <a:rPr lang="pt-BR" sz="2400" dirty="0">
                <a:latin typeface="Times New Roman" panose="02020603050405020304" pitchFamily="18" charset="0"/>
                <a:cs typeface="Times New Roman" panose="02020603050405020304" pitchFamily="18" charset="0"/>
              </a:rPr>
              <a:t>Via de administração: SC</a:t>
            </a:r>
          </a:p>
          <a:p>
            <a:r>
              <a:rPr lang="pt-BR" sz="2400" dirty="0">
                <a:latin typeface="Times New Roman" panose="02020603050405020304" pitchFamily="18" charset="0"/>
                <a:cs typeface="Times New Roman" panose="02020603050405020304" pitchFamily="18" charset="0"/>
              </a:rPr>
              <a:t>Inicio de ação: 2 a 4 horas</a:t>
            </a:r>
          </a:p>
          <a:p>
            <a:r>
              <a:rPr lang="pt-BR" sz="2400" dirty="0">
                <a:latin typeface="Times New Roman" panose="02020603050405020304" pitchFamily="18" charset="0"/>
                <a:cs typeface="Times New Roman" panose="02020603050405020304" pitchFamily="18" charset="0"/>
              </a:rPr>
              <a:t>Duração efetiva: </a:t>
            </a:r>
            <a:r>
              <a:rPr lang="pt-BR" sz="2400" dirty="0"/>
              <a:t>Tem duração uniforme durante, aproximadamente 24H, sem picos, com variabilidade </a:t>
            </a:r>
            <a:r>
              <a:rPr lang="pt-BR" sz="2400" dirty="0" err="1"/>
              <a:t>inter</a:t>
            </a:r>
            <a:r>
              <a:rPr lang="pt-BR" sz="2400" dirty="0"/>
              <a:t> e </a:t>
            </a:r>
            <a:r>
              <a:rPr lang="pt-BR" sz="2400" dirty="0" err="1"/>
              <a:t>intradividual</a:t>
            </a:r>
            <a:r>
              <a:rPr lang="pt-BR" sz="2400" dirty="0"/>
              <a:t> baixa.</a:t>
            </a:r>
          </a:p>
          <a:p>
            <a:r>
              <a:rPr lang="pt-BR" sz="2400" dirty="0">
                <a:latin typeface="Times New Roman" panose="02020603050405020304" pitchFamily="18" charset="0"/>
                <a:cs typeface="Times New Roman" panose="02020603050405020304" pitchFamily="18" charset="0"/>
              </a:rPr>
              <a:t>Em geral a </a:t>
            </a:r>
            <a:r>
              <a:rPr lang="pt-BR" sz="2400" dirty="0" err="1">
                <a:latin typeface="Times New Roman" panose="02020603050405020304" pitchFamily="18" charset="0"/>
                <a:cs typeface="Times New Roman" panose="02020603050405020304" pitchFamily="18" charset="0"/>
              </a:rPr>
              <a:t>glargina</a:t>
            </a:r>
            <a:r>
              <a:rPr lang="pt-BR" sz="2400" dirty="0">
                <a:latin typeface="Times New Roman" panose="02020603050405020304" pitchFamily="18" charset="0"/>
                <a:cs typeface="Times New Roman" panose="02020603050405020304" pitchFamily="18" charset="0"/>
              </a:rPr>
              <a:t> é </a:t>
            </a:r>
            <a:r>
              <a:rPr lang="pt-BR" sz="2400" dirty="0" err="1">
                <a:latin typeface="Times New Roman" panose="02020603050405020304" pitchFamily="18" charset="0"/>
                <a:cs typeface="Times New Roman" panose="02020603050405020304" pitchFamily="18" charset="0"/>
              </a:rPr>
              <a:t>adm</a:t>
            </a:r>
            <a:r>
              <a:rPr lang="pt-BR" sz="2400" dirty="0">
                <a:latin typeface="Times New Roman" panose="02020603050405020304" pitchFamily="18" charset="0"/>
                <a:cs typeface="Times New Roman" panose="02020603050405020304" pitchFamily="18" charset="0"/>
              </a:rPr>
              <a:t> 1x/dia, mas devido a sensibilidade a insulina em alguns pacientes ela é usada de forma fracionada. </a:t>
            </a:r>
          </a:p>
          <a:p>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4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9212" y="1236372"/>
            <a:ext cx="8915400" cy="4674850"/>
          </a:xfrm>
        </p:spPr>
        <p:txBody>
          <a:bodyPr>
            <a:normAutofit/>
          </a:bodyPr>
          <a:lstStyle/>
          <a:p>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glargina</a:t>
            </a:r>
            <a:r>
              <a:rPr lang="pt-BR" sz="2400" dirty="0">
                <a:latin typeface="Times New Roman" panose="02020603050405020304" pitchFamily="18" charset="0"/>
                <a:cs typeface="Times New Roman" panose="02020603050405020304" pitchFamily="18" charset="0"/>
              </a:rPr>
              <a:t> (principal) e </a:t>
            </a:r>
            <a:r>
              <a:rPr lang="pt-BR" sz="2400" dirty="0" err="1">
                <a:latin typeface="Times New Roman" panose="02020603050405020304" pitchFamily="18" charset="0"/>
                <a:cs typeface="Times New Roman" panose="02020603050405020304" pitchFamily="18" charset="0"/>
              </a:rPr>
              <a:t>detemir</a:t>
            </a:r>
            <a:r>
              <a:rPr lang="pt-BR" sz="2400" dirty="0">
                <a:latin typeface="Times New Roman" panose="02020603050405020304" pitchFamily="18" charset="0"/>
                <a:cs typeface="Times New Roman" panose="02020603050405020304" pitchFamily="18" charset="0"/>
              </a:rPr>
              <a:t> </a:t>
            </a:r>
          </a:p>
          <a:p>
            <a:r>
              <a:rPr lang="pt-BR" sz="2400" dirty="0">
                <a:latin typeface="Times New Roman" panose="02020603050405020304" pitchFamily="18" charset="0"/>
                <a:cs typeface="Times New Roman" panose="02020603050405020304" pitchFamily="18" charset="0"/>
              </a:rPr>
              <a:t>Via de administração: SC</a:t>
            </a:r>
          </a:p>
          <a:p>
            <a:r>
              <a:rPr lang="pt-BR" sz="2400" dirty="0">
                <a:latin typeface="Times New Roman" panose="02020603050405020304" pitchFamily="18" charset="0"/>
                <a:cs typeface="Times New Roman" panose="02020603050405020304" pitchFamily="18" charset="0"/>
              </a:rPr>
              <a:t>Inicio de ação: 2 a 4 horas</a:t>
            </a:r>
          </a:p>
          <a:p>
            <a:r>
              <a:rPr lang="pt-BR" sz="2400" dirty="0">
                <a:latin typeface="Times New Roman" panose="02020603050405020304" pitchFamily="18" charset="0"/>
                <a:cs typeface="Times New Roman" panose="02020603050405020304" pitchFamily="18" charset="0"/>
              </a:rPr>
              <a:t>Duração efetiva: </a:t>
            </a:r>
            <a:r>
              <a:rPr lang="pt-BR" sz="2400" dirty="0"/>
              <a:t>Tem duração uniforme durante, aproximadamente 24H, sem picos, com variabilidade </a:t>
            </a:r>
            <a:r>
              <a:rPr lang="pt-BR" sz="2400" dirty="0" err="1"/>
              <a:t>inter</a:t>
            </a:r>
            <a:r>
              <a:rPr lang="pt-BR" sz="2400" dirty="0"/>
              <a:t> e </a:t>
            </a:r>
            <a:r>
              <a:rPr lang="pt-BR" sz="2400" dirty="0" err="1"/>
              <a:t>intradividual</a:t>
            </a:r>
            <a:r>
              <a:rPr lang="pt-BR" sz="2400" dirty="0"/>
              <a:t> baixa.</a:t>
            </a:r>
          </a:p>
          <a:p>
            <a:r>
              <a:rPr lang="pt-BR" sz="2400" dirty="0">
                <a:latin typeface="Times New Roman" panose="02020603050405020304" pitchFamily="18" charset="0"/>
                <a:cs typeface="Times New Roman" panose="02020603050405020304" pitchFamily="18" charset="0"/>
              </a:rPr>
              <a:t>Em geral a </a:t>
            </a:r>
            <a:r>
              <a:rPr lang="pt-BR" sz="2400" dirty="0" err="1">
                <a:latin typeface="Times New Roman" panose="02020603050405020304" pitchFamily="18" charset="0"/>
                <a:cs typeface="Times New Roman" panose="02020603050405020304" pitchFamily="18" charset="0"/>
              </a:rPr>
              <a:t>glargina</a:t>
            </a:r>
            <a:r>
              <a:rPr lang="pt-BR" sz="2400" dirty="0">
                <a:latin typeface="Times New Roman" panose="02020603050405020304" pitchFamily="18" charset="0"/>
                <a:cs typeface="Times New Roman" panose="02020603050405020304" pitchFamily="18" charset="0"/>
              </a:rPr>
              <a:t> é </a:t>
            </a:r>
            <a:r>
              <a:rPr lang="pt-BR" sz="2400" dirty="0" err="1">
                <a:latin typeface="Times New Roman" panose="02020603050405020304" pitchFamily="18" charset="0"/>
                <a:cs typeface="Times New Roman" panose="02020603050405020304" pitchFamily="18" charset="0"/>
              </a:rPr>
              <a:t>adm</a:t>
            </a:r>
            <a:r>
              <a:rPr lang="pt-BR" sz="2400" dirty="0">
                <a:latin typeface="Times New Roman" panose="02020603050405020304" pitchFamily="18" charset="0"/>
                <a:cs typeface="Times New Roman" panose="02020603050405020304" pitchFamily="18" charset="0"/>
              </a:rPr>
              <a:t> 1x/dia, mas devido a sensibilidade a insulina em alguns pacientes ela é usada de forma fracionada. </a:t>
            </a:r>
          </a:p>
          <a:p>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069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95470" y="1700011"/>
            <a:ext cx="9109142" cy="4211211"/>
          </a:xfrm>
        </p:spPr>
        <p:txBody>
          <a:bodyPr>
            <a:normAutofit/>
          </a:bodyPr>
          <a:lstStyle/>
          <a:p>
            <a:r>
              <a:rPr lang="pt-BR" sz="2400" dirty="0"/>
              <a:t>Indicação </a:t>
            </a:r>
          </a:p>
          <a:p>
            <a:pPr marL="0" indent="0">
              <a:buNone/>
            </a:pPr>
            <a:r>
              <a:rPr lang="pt-BR" sz="2400" dirty="0"/>
              <a:t>A principal indicação das insulinas </a:t>
            </a:r>
            <a:r>
              <a:rPr lang="pt-BR" sz="2400" dirty="0" err="1"/>
              <a:t>glargina</a:t>
            </a:r>
            <a:r>
              <a:rPr lang="pt-BR" sz="2400" dirty="0"/>
              <a:t> e </a:t>
            </a:r>
            <a:r>
              <a:rPr lang="pt-BR" sz="2400" dirty="0" err="1"/>
              <a:t>detemir</a:t>
            </a:r>
            <a:r>
              <a:rPr lang="pt-BR" sz="2400" dirty="0"/>
              <a:t> é prover a </a:t>
            </a:r>
            <a:r>
              <a:rPr lang="pt-BR" sz="2400" dirty="0" err="1"/>
              <a:t>insulinemia</a:t>
            </a:r>
            <a:r>
              <a:rPr lang="pt-BR" sz="2400" dirty="0"/>
              <a:t> basal.  Portanto, é necessário a coadministração da insulina regular (ou, de preferencia, </a:t>
            </a:r>
            <a:r>
              <a:rPr lang="pt-BR" sz="2400" dirty="0" err="1"/>
              <a:t>Aspart</a:t>
            </a:r>
            <a:r>
              <a:rPr lang="pt-BR" sz="2400" dirty="0"/>
              <a:t>, </a:t>
            </a:r>
            <a:r>
              <a:rPr lang="pt-BR" sz="2400" dirty="0" err="1"/>
              <a:t>glulsina</a:t>
            </a:r>
            <a:r>
              <a:rPr lang="pt-BR" sz="2400" dirty="0"/>
              <a:t> ou </a:t>
            </a:r>
            <a:r>
              <a:rPr lang="pt-BR" sz="2400" dirty="0" err="1"/>
              <a:t>lispro</a:t>
            </a:r>
            <a:r>
              <a:rPr lang="pt-BR" sz="2400" dirty="0"/>
              <a:t>) para evitar a hiperglicemia pós-prandial. </a:t>
            </a:r>
          </a:p>
          <a:p>
            <a:pPr marL="0" indent="0">
              <a:buNone/>
            </a:pPr>
            <a:r>
              <a:rPr lang="pt-BR" sz="2400" dirty="0"/>
              <a:t>Não devem ser misturadas na mesma seringa.</a:t>
            </a:r>
          </a:p>
          <a:p>
            <a:pPr marL="0" indent="0">
              <a:buNone/>
            </a:pPr>
            <a:r>
              <a:rPr lang="pt-BR" sz="2400" dirty="0"/>
              <a:t>É a que mais se aproxima do perfil  insulínico obtido com a infusão subcutânea contínua (bomba de insulina), o padrão-ouro de tratamento</a:t>
            </a:r>
            <a:r>
              <a:rPr lang="pt-BR" dirty="0"/>
              <a:t>. </a:t>
            </a:r>
            <a:endParaRPr lang="pt-BR" dirty="0"/>
          </a:p>
        </p:txBody>
      </p:sp>
    </p:spTree>
    <p:extLst>
      <p:ext uri="{BB962C8B-B14F-4D97-AF65-F5344CB8AC3E}">
        <p14:creationId xmlns:p14="http://schemas.microsoft.com/office/powerpoint/2010/main" val="2970014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800" dirty="0"/>
              <a:t>A vantagem delas sobre a NPH é o fato de necessitarem de apenas uma aplicação diária (no caso da </a:t>
            </a:r>
            <a:r>
              <a:rPr lang="pt-BR" sz="2800" dirty="0" err="1"/>
              <a:t>glragina</a:t>
            </a:r>
            <a:r>
              <a:rPr lang="pt-BR" sz="2800" dirty="0"/>
              <a:t>), terem melhor previsibilidade de ação, ausência de picos e menor risco de hipoglicemia, principalmente noturna.</a:t>
            </a:r>
            <a:endParaRPr lang="pt-BR" sz="2800" dirty="0"/>
          </a:p>
        </p:txBody>
      </p:sp>
    </p:spTree>
    <p:extLst>
      <p:ext uri="{BB962C8B-B14F-4D97-AF65-F5344CB8AC3E}">
        <p14:creationId xmlns:p14="http://schemas.microsoft.com/office/powerpoint/2010/main" val="304335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latin typeface="Times New Roman" panose="02020603050405020304" pitchFamily="18" charset="0"/>
                <a:cs typeface="Times New Roman" panose="02020603050405020304" pitchFamily="18" charset="0"/>
              </a:rPr>
              <a:t>Misturas de insulina </a:t>
            </a:r>
            <a:endParaRPr lang="pt-BR" sz="4000" dirty="0"/>
          </a:p>
        </p:txBody>
      </p:sp>
      <p:sp>
        <p:nvSpPr>
          <p:cNvPr id="3" name="Espaço Reservado para Conteúdo 2"/>
          <p:cNvSpPr>
            <a:spLocks noGrp="1"/>
          </p:cNvSpPr>
          <p:nvPr>
            <p:ph idx="1"/>
          </p:nvPr>
        </p:nvSpPr>
        <p:spPr>
          <a:xfrm>
            <a:off x="2589212" y="2133600"/>
            <a:ext cx="8915400" cy="4112654"/>
          </a:xfrm>
        </p:spPr>
        <p:txBody>
          <a:bodyPr>
            <a:noAutofit/>
          </a:bodyPr>
          <a:lstStyle/>
          <a:p>
            <a:r>
              <a:rPr lang="pt-BR" sz="2400" dirty="0">
                <a:latin typeface="+mj-lt"/>
                <a:cs typeface="Times New Roman" panose="02020603050405020304" pitchFamily="18" charset="0"/>
              </a:rPr>
              <a:t>Existem </a:t>
            </a:r>
            <a:r>
              <a:rPr lang="pt-BR" sz="2400" dirty="0" err="1">
                <a:latin typeface="+mj-lt"/>
                <a:cs typeface="Times New Roman" panose="02020603050405020304" pitchFamily="18" charset="0"/>
              </a:rPr>
              <a:t>pré</a:t>
            </a:r>
            <a:r>
              <a:rPr lang="pt-BR" sz="2400" dirty="0">
                <a:latin typeface="+mj-lt"/>
                <a:cs typeface="Times New Roman" panose="02020603050405020304" pitchFamily="18" charset="0"/>
              </a:rPr>
              <a:t>-misturas de insulina (NPH, regular, </a:t>
            </a:r>
            <a:r>
              <a:rPr lang="pt-BR" sz="2400" dirty="0" err="1">
                <a:latin typeface="+mj-lt"/>
                <a:cs typeface="Times New Roman" panose="02020603050405020304" pitchFamily="18" charset="0"/>
              </a:rPr>
              <a:t>lispro</a:t>
            </a:r>
            <a:r>
              <a:rPr lang="pt-BR" sz="2400" dirty="0">
                <a:latin typeface="+mj-lt"/>
                <a:cs typeface="Times New Roman" panose="02020603050405020304" pitchFamily="18" charset="0"/>
              </a:rPr>
              <a:t>) porém o seu defeito é que são doses fixas as misturas, e muitas vezes não se adequam a necessidade do paciente.</a:t>
            </a:r>
          </a:p>
          <a:p>
            <a:pPr marL="0" indent="0">
              <a:buNone/>
            </a:pPr>
            <a:r>
              <a:rPr lang="pt-BR" sz="2400" dirty="0">
                <a:latin typeface="+mj-lt"/>
                <a:cs typeface="Times New Roman" panose="02020603050405020304" pitchFamily="18" charset="0"/>
              </a:rPr>
              <a:t>Na prática, são mais utilizadas no tratamento do diabetes tipo 2.</a:t>
            </a:r>
          </a:p>
          <a:p>
            <a:pPr marL="0" indent="0">
              <a:buNone/>
            </a:pPr>
            <a:endParaRPr lang="pt-BR" sz="2400" dirty="0">
              <a:latin typeface="+mj-lt"/>
              <a:cs typeface="Times New Roman" panose="02020603050405020304" pitchFamily="18" charset="0"/>
            </a:endParaRPr>
          </a:p>
          <a:p>
            <a:r>
              <a:rPr lang="pt-BR" sz="2400" dirty="0">
                <a:latin typeface="+mj-lt"/>
                <a:cs typeface="Times New Roman" panose="02020603050405020304" pitchFamily="18" charset="0"/>
              </a:rPr>
              <a:t>Devido a farmacocinética da NPH ela deve ser misturada com insulinas de ação curta, e isso é feito na mesma seringa. </a:t>
            </a:r>
          </a:p>
          <a:p>
            <a:pPr lvl="1"/>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582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Formas de administração da insulina</a:t>
            </a:r>
            <a:endParaRPr lang="pt-BR" dirty="0"/>
          </a:p>
        </p:txBody>
      </p:sp>
      <p:sp>
        <p:nvSpPr>
          <p:cNvPr id="3" name="Espaço Reservado para Conteúdo 2"/>
          <p:cNvSpPr>
            <a:spLocks noGrp="1"/>
          </p:cNvSpPr>
          <p:nvPr>
            <p:ph idx="1"/>
          </p:nvPr>
        </p:nvSpPr>
        <p:spPr>
          <a:xfrm>
            <a:off x="2589211" y="2133599"/>
            <a:ext cx="9465413" cy="4550535"/>
          </a:xfrm>
        </p:spPr>
        <p:txBody>
          <a:bodyPr>
            <a:normAutofit/>
          </a:bodyPr>
          <a:lstStyle/>
          <a:p>
            <a:r>
              <a:rPr lang="pt-BR" sz="2400" dirty="0">
                <a:latin typeface="Times New Roman" panose="02020603050405020304" pitchFamily="18" charset="0"/>
                <a:cs typeface="Times New Roman" panose="02020603050405020304" pitchFamily="18" charset="0"/>
              </a:rPr>
              <a:t>Injetores portáteis tipo caneta</a:t>
            </a:r>
          </a:p>
          <a:p>
            <a:r>
              <a:rPr lang="pt-BR" sz="2400" dirty="0">
                <a:latin typeface="Times New Roman" panose="02020603050405020304" pitchFamily="18" charset="0"/>
                <a:cs typeface="Times New Roman" panose="02020603050405020304" pitchFamily="18" charset="0"/>
              </a:rPr>
              <a:t>Dispositivos de infusão subcutânea contínua </a:t>
            </a:r>
          </a:p>
          <a:p>
            <a:pPr lvl="1"/>
            <a:r>
              <a:rPr lang="pt-BR" sz="2400" dirty="0">
                <a:latin typeface="Times New Roman" panose="02020603050405020304" pitchFamily="18" charset="0"/>
                <a:cs typeface="Times New Roman" panose="02020603050405020304" pitchFamily="18" charset="0"/>
              </a:rPr>
              <a:t>É indicado em casos de indivíduos incapazes de obter o controle necessário em esquemas de múltiplas injeções ou em circunstancias nas quais se deseja um controle excelente do nível de glicemia, como, por exemplo, durante a gravidez.  </a:t>
            </a:r>
          </a:p>
          <a:p>
            <a:pPr lvl="1"/>
            <a:r>
              <a:rPr lang="pt-BR" sz="2400" dirty="0" err="1">
                <a:latin typeface="Times New Roman" panose="02020603050405020304" pitchFamily="18" charset="0"/>
                <a:cs typeface="Times New Roman" panose="02020603050405020304" pitchFamily="18" charset="0"/>
              </a:rPr>
              <a:t>Asparte</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Lispro</a:t>
            </a:r>
            <a:r>
              <a:rPr lang="pt-BR" sz="2400" dirty="0">
                <a:latin typeface="Times New Roman" panose="02020603050405020304" pitchFamily="18" charset="0"/>
                <a:cs typeface="Times New Roman" panose="02020603050405020304" pitchFamily="18" charset="0"/>
              </a:rPr>
              <a:t> e </a:t>
            </a:r>
            <a:r>
              <a:rPr lang="pt-BR" sz="2400" dirty="0" err="1">
                <a:latin typeface="Times New Roman" panose="02020603050405020304" pitchFamily="18" charset="0"/>
                <a:cs typeface="Times New Roman" panose="02020603050405020304" pitchFamily="18" charset="0"/>
              </a:rPr>
              <a:t>Glulinsa</a:t>
            </a:r>
            <a:r>
              <a:rPr lang="pt-BR" sz="2400" dirty="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383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cs typeface="Times New Roman" panose="02020603050405020304" pitchFamily="18" charset="0"/>
              </a:rPr>
              <a:t>Objetivos do tratamento (American Diabetes </a:t>
            </a:r>
            <a:r>
              <a:rPr lang="pt-BR" dirty="0" err="1">
                <a:cs typeface="Times New Roman" panose="02020603050405020304" pitchFamily="18" charset="0"/>
              </a:rPr>
              <a:t>Association</a:t>
            </a:r>
            <a:r>
              <a:rPr lang="pt-BR" dirty="0">
                <a:cs typeface="Times New Roman" panose="02020603050405020304" pitchFamily="18" charset="0"/>
              </a:rPr>
              <a:t> – ADA-)</a:t>
            </a:r>
            <a:endParaRPr lang="pt-BR" dirty="0"/>
          </a:p>
        </p:txBody>
      </p:sp>
      <p:sp>
        <p:nvSpPr>
          <p:cNvPr id="3" name="Espaço Reservado para Conteúdo 2"/>
          <p:cNvSpPr>
            <a:spLocks noGrp="1"/>
          </p:cNvSpPr>
          <p:nvPr>
            <p:ph idx="1"/>
          </p:nvPr>
        </p:nvSpPr>
        <p:spPr>
          <a:xfrm>
            <a:off x="2589212" y="2133599"/>
            <a:ext cx="8915400" cy="4305837"/>
          </a:xfrm>
        </p:spPr>
        <p:txBody>
          <a:bodyPr>
            <a:normAutofit/>
          </a:bodyPr>
          <a:lstStyle/>
          <a:p>
            <a:r>
              <a:rPr lang="pt-BR" sz="2000" dirty="0">
                <a:latin typeface="+mj-lt"/>
                <a:cs typeface="Times New Roman" panose="02020603050405020304" pitchFamily="18" charset="0"/>
              </a:rPr>
              <a:t>Recomenda os seguintes parâmetros: jejum e </a:t>
            </a:r>
            <a:r>
              <a:rPr lang="pt-BR" sz="2000" dirty="0" err="1">
                <a:latin typeface="+mj-lt"/>
                <a:cs typeface="Times New Roman" panose="02020603050405020304" pitchFamily="18" charset="0"/>
              </a:rPr>
              <a:t>pré-prandiais</a:t>
            </a:r>
            <a:r>
              <a:rPr lang="pt-BR" sz="2000" dirty="0">
                <a:latin typeface="+mj-lt"/>
                <a:cs typeface="Times New Roman" panose="02020603050405020304" pitchFamily="18" charset="0"/>
              </a:rPr>
              <a:t> de 90 a 130 mg/ </a:t>
            </a:r>
            <a:r>
              <a:rPr lang="pt-BR" sz="2000" dirty="0" err="1">
                <a:latin typeface="+mj-lt"/>
                <a:cs typeface="Times New Roman" panose="02020603050405020304" pitchFamily="18" charset="0"/>
              </a:rPr>
              <a:t>dL</a:t>
            </a:r>
            <a:r>
              <a:rPr lang="pt-BR" sz="2000" dirty="0">
                <a:latin typeface="+mj-lt"/>
                <a:cs typeface="Times New Roman" panose="02020603050405020304" pitchFamily="18" charset="0"/>
              </a:rPr>
              <a:t>, 2 h pós-prandial &lt; 180 mg/</a:t>
            </a:r>
            <a:r>
              <a:rPr lang="pt-BR" sz="2000" dirty="0" err="1">
                <a:latin typeface="+mj-lt"/>
                <a:cs typeface="Times New Roman" panose="02020603050405020304" pitchFamily="18" charset="0"/>
              </a:rPr>
              <a:t>dL</a:t>
            </a:r>
            <a:r>
              <a:rPr lang="pt-BR" sz="2000" dirty="0">
                <a:latin typeface="+mj-lt"/>
                <a:cs typeface="Times New Roman" panose="02020603050405020304" pitchFamily="18" charset="0"/>
              </a:rPr>
              <a:t> e HbA1c até 1% acima do limite superior da normalidade para o método.</a:t>
            </a:r>
          </a:p>
          <a:p>
            <a:r>
              <a:rPr lang="pt-BR" sz="2000" dirty="0">
                <a:latin typeface="+mj-lt"/>
                <a:cs typeface="Times New Roman" panose="02020603050405020304" pitchFamily="18" charset="0"/>
              </a:rPr>
              <a:t>Em crianças menores de 13 anos, idosos (&gt; 65 anos), indivíduos com história de hipoglicemias sem sinais de alerta, </a:t>
            </a:r>
            <a:r>
              <a:rPr lang="pt-BR" sz="2000" dirty="0" err="1">
                <a:latin typeface="+mj-lt"/>
                <a:cs typeface="Times New Roman" panose="02020603050405020304" pitchFamily="18" charset="0"/>
              </a:rPr>
              <a:t>comorbidades</a:t>
            </a:r>
            <a:r>
              <a:rPr lang="pt-BR" sz="2000" dirty="0">
                <a:latin typeface="+mj-lt"/>
                <a:cs typeface="Times New Roman" panose="02020603050405020304" pitchFamily="18" charset="0"/>
              </a:rPr>
              <a:t> ou doenças </a:t>
            </a:r>
            <a:r>
              <a:rPr lang="pt-BR" sz="2000" dirty="0" err="1">
                <a:latin typeface="+mj-lt"/>
                <a:cs typeface="Times New Roman" panose="02020603050405020304" pitchFamily="18" charset="0"/>
              </a:rPr>
              <a:t>macrovasculares</a:t>
            </a:r>
            <a:r>
              <a:rPr lang="pt-BR" sz="2000" dirty="0">
                <a:latin typeface="+mj-lt"/>
                <a:cs typeface="Times New Roman" panose="02020603050405020304" pitchFamily="18" charset="0"/>
              </a:rPr>
              <a:t> importantes, os alvos glicêmicos podem ser menos rígidos: 80 a 160 mg/</a:t>
            </a:r>
            <a:r>
              <a:rPr lang="pt-BR" sz="2000" dirty="0" err="1">
                <a:latin typeface="+mj-lt"/>
                <a:cs typeface="Times New Roman" panose="02020603050405020304" pitchFamily="18" charset="0"/>
              </a:rPr>
              <a:t>dL</a:t>
            </a:r>
            <a:r>
              <a:rPr lang="pt-BR" sz="2000" dirty="0">
                <a:latin typeface="+mj-lt"/>
                <a:cs typeface="Times New Roman" panose="02020603050405020304" pitchFamily="18" charset="0"/>
              </a:rPr>
              <a:t> em jejum ou </a:t>
            </a:r>
            <a:r>
              <a:rPr lang="pt-BR" sz="2000" dirty="0" err="1">
                <a:latin typeface="+mj-lt"/>
                <a:cs typeface="Times New Roman" panose="02020603050405020304" pitchFamily="18" charset="0"/>
              </a:rPr>
              <a:t>pré</a:t>
            </a:r>
            <a:r>
              <a:rPr lang="pt-BR" sz="2000" dirty="0">
                <a:latin typeface="+mj-lt"/>
                <a:cs typeface="Times New Roman" panose="02020603050405020304" pitchFamily="18" charset="0"/>
              </a:rPr>
              <a:t>-refeições, até 200 mg/</a:t>
            </a:r>
            <a:r>
              <a:rPr lang="pt-BR" sz="2000" dirty="0" err="1">
                <a:latin typeface="+mj-lt"/>
                <a:cs typeface="Times New Roman" panose="02020603050405020304" pitchFamily="18" charset="0"/>
              </a:rPr>
              <a:t>dL</a:t>
            </a:r>
            <a:r>
              <a:rPr lang="pt-BR" sz="2000" dirty="0">
                <a:latin typeface="+mj-lt"/>
                <a:cs typeface="Times New Roman" panose="02020603050405020304" pitchFamily="18" charset="0"/>
              </a:rPr>
              <a:t> 2 h pós-refeições e HbA1c 2% acima do limite superior da normalidade.</a:t>
            </a:r>
          </a:p>
          <a:p>
            <a:r>
              <a:rPr lang="pt-BR" sz="2000" dirty="0">
                <a:latin typeface="+mj-lt"/>
                <a:cs typeface="Times New Roman" panose="02020603050405020304" pitchFamily="18" charset="0"/>
              </a:rPr>
              <a:t> Mulheres grávidas devem ter glicemias inferiores: jejum e </a:t>
            </a:r>
            <a:r>
              <a:rPr lang="pt-BR" sz="2000" dirty="0" err="1">
                <a:latin typeface="+mj-lt"/>
                <a:cs typeface="Times New Roman" panose="02020603050405020304" pitchFamily="18" charset="0"/>
              </a:rPr>
              <a:t>pré</a:t>
            </a:r>
            <a:r>
              <a:rPr lang="pt-BR" sz="2000" dirty="0">
                <a:latin typeface="+mj-lt"/>
                <a:cs typeface="Times New Roman" panose="02020603050405020304" pitchFamily="18" charset="0"/>
              </a:rPr>
              <a:t>-refeições entre 60 e 90 mg/ </a:t>
            </a:r>
            <a:r>
              <a:rPr lang="pt-BR" sz="2000" dirty="0" err="1">
                <a:latin typeface="+mj-lt"/>
                <a:cs typeface="Times New Roman" panose="02020603050405020304" pitchFamily="18" charset="0"/>
              </a:rPr>
              <a:t>dL</a:t>
            </a:r>
            <a:r>
              <a:rPr lang="pt-BR" sz="2000" dirty="0">
                <a:latin typeface="+mj-lt"/>
                <a:cs typeface="Times New Roman" panose="02020603050405020304" pitchFamily="18" charset="0"/>
              </a:rPr>
              <a:t>, duas horas pós-refeições &lt; 120 mg/</a:t>
            </a:r>
            <a:r>
              <a:rPr lang="pt-BR" sz="2000" dirty="0" err="1">
                <a:latin typeface="+mj-lt"/>
                <a:cs typeface="Times New Roman" panose="02020603050405020304" pitchFamily="18" charset="0"/>
              </a:rPr>
              <a:t>dL</a:t>
            </a:r>
            <a:r>
              <a:rPr lang="pt-BR" sz="2000" dirty="0">
                <a:latin typeface="+mj-lt"/>
                <a:cs typeface="Times New Roman" panose="02020603050405020304" pitchFamily="18" charset="0"/>
              </a:rPr>
              <a:t> e HbA1c normal</a:t>
            </a:r>
            <a:r>
              <a:rPr lang="pt-BR" sz="2000" dirty="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40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Benefícios do Tratamento com Insulina</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709116" y="1554741"/>
            <a:ext cx="5892724" cy="4357109"/>
          </a:xfrm>
          <a:prstGeom prst="rect">
            <a:avLst/>
          </a:prstGeom>
        </p:spPr>
      </p:pic>
    </p:spTree>
    <p:extLst>
      <p:ext uri="{BB962C8B-B14F-4D97-AF65-F5344CB8AC3E}">
        <p14:creationId xmlns:p14="http://schemas.microsoft.com/office/powerpoint/2010/main" val="3484652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Complicações da </a:t>
            </a:r>
            <a:r>
              <a:rPr lang="pt-BR" dirty="0" err="1" smtClean="0"/>
              <a:t>insulinoterapia</a:t>
            </a:r>
            <a:endParaRPr lang="pt-BR" dirty="0"/>
          </a:p>
        </p:txBody>
      </p:sp>
      <p:sp>
        <p:nvSpPr>
          <p:cNvPr id="3" name="Espaço Reservado para Conteúdo 2"/>
          <p:cNvSpPr>
            <a:spLocks noGrp="1"/>
          </p:cNvSpPr>
          <p:nvPr>
            <p:ph idx="1"/>
          </p:nvPr>
        </p:nvSpPr>
        <p:spPr/>
        <p:txBody>
          <a:bodyPr>
            <a:noAutofit/>
          </a:bodyPr>
          <a:lstStyle/>
          <a:p>
            <a:r>
              <a:rPr lang="pt-BR" sz="2000" dirty="0"/>
              <a:t>Hipoglicemia ( mais comum)</a:t>
            </a:r>
          </a:p>
          <a:p>
            <a:pPr lvl="1"/>
            <a:r>
              <a:rPr lang="pt-BR" sz="2000" dirty="0"/>
              <a:t>Resulta de um consumo inadequado de carboidratos, de esforço físico incomum ou de uma dose de insulina demasiadamente grande.</a:t>
            </a:r>
          </a:p>
          <a:p>
            <a:pPr lvl="1"/>
            <a:r>
              <a:rPr lang="pt-BR" sz="2000" dirty="0"/>
              <a:t>Os sintomas será causado pela hiperatividade autônoma- simpáticos: taquicardia, palpitações, sudorese, tremor; e parassimpático: náusea e fome; podendo evoluir para convulsões e coma se o paciente não for tratado. </a:t>
            </a:r>
          </a:p>
          <a:p>
            <a:pPr lvl="1"/>
            <a:r>
              <a:rPr lang="pt-BR" sz="2000" dirty="0"/>
              <a:t>Todas as manifestações da hipoglicemia são aliviadas com a administração da glicose. </a:t>
            </a:r>
          </a:p>
          <a:p>
            <a:pPr lvl="1"/>
            <a:r>
              <a:rPr lang="pt-BR" sz="2000" dirty="0"/>
              <a:t>Orientado: VO; Inconsciente: IV</a:t>
            </a:r>
            <a:endParaRPr lang="pt-BR" sz="2000" dirty="0"/>
          </a:p>
        </p:txBody>
      </p:sp>
    </p:spTree>
    <p:extLst>
      <p:ext uri="{BB962C8B-B14F-4D97-AF65-F5344CB8AC3E}">
        <p14:creationId xmlns:p14="http://schemas.microsoft.com/office/powerpoint/2010/main" val="59953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cs typeface="Times New Roman" panose="02020603050405020304" pitchFamily="18" charset="0"/>
              </a:rPr>
              <a:t>Diabetes mellitus tipo 1</a:t>
            </a:r>
            <a:endParaRPr lang="pt-BR" sz="4000" dirty="0">
              <a:cs typeface="Times New Roman" panose="02020603050405020304" pitchFamily="18" charset="0"/>
            </a:endParaRPr>
          </a:p>
        </p:txBody>
      </p:sp>
      <p:sp>
        <p:nvSpPr>
          <p:cNvPr id="3" name="Espaço Reservado para Conteúdo 2"/>
          <p:cNvSpPr>
            <a:spLocks noGrp="1"/>
          </p:cNvSpPr>
          <p:nvPr>
            <p:ph idx="1"/>
          </p:nvPr>
        </p:nvSpPr>
        <p:spPr/>
        <p:txBody>
          <a:bodyPr>
            <a:normAutofit fontScale="92500" lnSpcReduction="20000"/>
          </a:bodyPr>
          <a:lstStyle/>
          <a:p>
            <a:r>
              <a:rPr lang="pt-BR" sz="2800" b="1" dirty="0" err="1" smtClean="0">
                <a:latin typeface="+mj-lt"/>
                <a:cs typeface="Times New Roman" panose="02020603050405020304" pitchFamily="18" charset="0"/>
              </a:rPr>
              <a:t>Hipoinsulinismo</a:t>
            </a:r>
            <a:r>
              <a:rPr lang="pt-BR" sz="2800" b="1" dirty="0" smtClean="0">
                <a:latin typeface="+mj-lt"/>
                <a:cs typeface="Times New Roman" panose="02020603050405020304" pitchFamily="18" charset="0"/>
              </a:rPr>
              <a:t> Absoluto: </a:t>
            </a:r>
            <a:r>
              <a:rPr lang="pt-BR" sz="2800" dirty="0" smtClean="0">
                <a:latin typeface="+mj-lt"/>
                <a:cs typeface="Times New Roman" panose="02020603050405020304" pitchFamily="18" charset="0"/>
              </a:rPr>
              <a:t>destruição completa das células beta das ilhotas de </a:t>
            </a:r>
            <a:r>
              <a:rPr lang="pt-BR" sz="2800" dirty="0" err="1" smtClean="0">
                <a:latin typeface="+mj-lt"/>
                <a:cs typeface="Times New Roman" panose="02020603050405020304" pitchFamily="18" charset="0"/>
              </a:rPr>
              <a:t>langerhans</a:t>
            </a:r>
            <a:r>
              <a:rPr lang="pt-BR" sz="2800" dirty="0" smtClean="0">
                <a:latin typeface="+mj-lt"/>
                <a:cs typeface="Times New Roman" panose="02020603050405020304" pitchFamily="18" charset="0"/>
              </a:rPr>
              <a:t>.</a:t>
            </a:r>
          </a:p>
          <a:p>
            <a:endParaRPr lang="pt-BR" sz="2800" dirty="0" smtClean="0">
              <a:latin typeface="+mj-lt"/>
              <a:cs typeface="Times New Roman" panose="02020603050405020304" pitchFamily="18" charset="0"/>
            </a:endParaRPr>
          </a:p>
          <a:p>
            <a:r>
              <a:rPr lang="pt-BR" sz="2800" dirty="0" smtClean="0">
                <a:latin typeface="+mj-lt"/>
                <a:cs typeface="Times New Roman" panose="02020603050405020304" pitchFamily="18" charset="0"/>
              </a:rPr>
              <a:t>Estado </a:t>
            </a:r>
            <a:r>
              <a:rPr lang="pt-BR" sz="2800" dirty="0" err="1" smtClean="0">
                <a:latin typeface="+mj-lt"/>
                <a:cs typeface="Times New Roman" panose="02020603050405020304" pitchFamily="18" charset="0"/>
              </a:rPr>
              <a:t>catabólico</a:t>
            </a:r>
            <a:r>
              <a:rPr lang="pt-BR" sz="2800" dirty="0" smtClean="0">
                <a:latin typeface="+mj-lt"/>
                <a:cs typeface="Times New Roman" panose="02020603050405020304" pitchFamily="18" charset="0"/>
              </a:rPr>
              <a:t> excessivo.</a:t>
            </a:r>
          </a:p>
          <a:p>
            <a:endParaRPr lang="pt-BR" sz="2800" dirty="0" smtClean="0">
              <a:latin typeface="+mj-lt"/>
              <a:cs typeface="Times New Roman" panose="02020603050405020304" pitchFamily="18" charset="0"/>
            </a:endParaRPr>
          </a:p>
          <a:p>
            <a:r>
              <a:rPr lang="pt-BR" sz="2800" dirty="0" err="1" smtClean="0">
                <a:latin typeface="+mj-lt"/>
                <a:cs typeface="Times New Roman" panose="02020603050405020304" pitchFamily="18" charset="0"/>
              </a:rPr>
              <a:t>Gliconeogênese</a:t>
            </a:r>
            <a:r>
              <a:rPr lang="pt-BR" sz="2800" dirty="0" smtClean="0">
                <a:latin typeface="+mj-lt"/>
                <a:cs typeface="Times New Roman" panose="02020603050405020304" pitchFamily="18" charset="0"/>
              </a:rPr>
              <a:t> e lipólise </a:t>
            </a:r>
            <a:r>
              <a:rPr lang="pt-BR" sz="2800" dirty="0" err="1" smtClean="0">
                <a:latin typeface="+mj-lt"/>
                <a:cs typeface="Times New Roman" panose="02020603050405020304" pitchFamily="18" charset="0"/>
              </a:rPr>
              <a:t>exarcebadas</a:t>
            </a:r>
            <a:r>
              <a:rPr lang="pt-BR" sz="2800" dirty="0" smtClean="0">
                <a:latin typeface="+mj-lt"/>
                <a:cs typeface="Times New Roman" panose="02020603050405020304" pitchFamily="18" charset="0"/>
              </a:rPr>
              <a:t>, consequentemente leva a cetoacidose diabética.</a:t>
            </a:r>
          </a:p>
          <a:p>
            <a:endParaRPr lang="pt-BR" sz="2800" dirty="0">
              <a:latin typeface="+mj-lt"/>
              <a:cs typeface="Times New Roman" panose="02020603050405020304" pitchFamily="18" charset="0"/>
            </a:endParaRPr>
          </a:p>
          <a:p>
            <a:r>
              <a:rPr lang="pt-BR" sz="2800" dirty="0" smtClean="0">
                <a:latin typeface="+mj-lt"/>
                <a:cs typeface="Times New Roman" panose="02020603050405020304" pitchFamily="18" charset="0"/>
              </a:rPr>
              <a:t>Causa: autoimune ou desconhecida</a:t>
            </a:r>
          </a:p>
          <a:p>
            <a:endParaRPr lang="pt-BR" sz="2800" dirty="0">
              <a:latin typeface="+mj-lt"/>
              <a:cs typeface="Times New Roman" panose="02020603050405020304" pitchFamily="18" charset="0"/>
            </a:endParaRPr>
          </a:p>
        </p:txBody>
      </p:sp>
    </p:spTree>
    <p:extLst>
      <p:ext uri="{BB962C8B-B14F-4D97-AF65-F5344CB8AC3E}">
        <p14:creationId xmlns:p14="http://schemas.microsoft.com/office/powerpoint/2010/main" val="3098451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9212" y="1197735"/>
            <a:ext cx="8915400" cy="4713487"/>
          </a:xfrm>
        </p:spPr>
        <p:txBody>
          <a:bodyPr>
            <a:normAutofit/>
          </a:bodyPr>
          <a:lstStyle/>
          <a:p>
            <a:r>
              <a:rPr lang="pt-BR" sz="2000" dirty="0">
                <a:latin typeface="+mj-lt"/>
                <a:cs typeface="Times New Roman" panose="02020603050405020304" pitchFamily="18" charset="0"/>
              </a:rPr>
              <a:t>Imunologia da </a:t>
            </a:r>
            <a:r>
              <a:rPr lang="pt-BR" sz="2000" dirty="0" err="1">
                <a:latin typeface="+mj-lt"/>
                <a:cs typeface="Times New Roman" panose="02020603050405020304" pitchFamily="18" charset="0"/>
              </a:rPr>
              <a:t>insulinoterapia</a:t>
            </a:r>
            <a:r>
              <a:rPr lang="pt-BR" sz="2000" dirty="0">
                <a:latin typeface="+mj-lt"/>
                <a:cs typeface="Times New Roman" panose="02020603050405020304" pitchFamily="18" charset="0"/>
              </a:rPr>
              <a:t> </a:t>
            </a:r>
          </a:p>
          <a:p>
            <a:pPr lvl="1"/>
            <a:r>
              <a:rPr lang="pt-BR" sz="2000" dirty="0">
                <a:latin typeface="+mj-lt"/>
                <a:cs typeface="Times New Roman" panose="02020603050405020304" pitchFamily="18" charset="0"/>
              </a:rPr>
              <a:t>Durante a </a:t>
            </a:r>
            <a:r>
              <a:rPr lang="pt-BR" sz="2000" dirty="0" err="1">
                <a:latin typeface="+mj-lt"/>
                <a:cs typeface="Times New Roman" panose="02020603050405020304" pitchFamily="18" charset="0"/>
              </a:rPr>
              <a:t>insulinoterapia</a:t>
            </a:r>
            <a:r>
              <a:rPr lang="pt-BR" sz="2000" dirty="0">
                <a:latin typeface="+mj-lt"/>
                <a:cs typeface="Times New Roman" panose="02020603050405020304" pitchFamily="18" charset="0"/>
              </a:rPr>
              <a:t>, o paciente com diabetes pode produzir pelo menos cinco classe moleculares de anticorpos </a:t>
            </a:r>
            <a:r>
              <a:rPr lang="pt-BR" sz="2000" dirty="0" err="1">
                <a:latin typeface="+mj-lt"/>
                <a:cs typeface="Times New Roman" panose="02020603050405020304" pitchFamily="18" charset="0"/>
              </a:rPr>
              <a:t>anti-insulina</a:t>
            </a:r>
            <a:r>
              <a:rPr lang="pt-BR" sz="2000" dirty="0">
                <a:latin typeface="+mj-lt"/>
                <a:cs typeface="Times New Roman" panose="02020603050405020304" pitchFamily="18" charset="0"/>
              </a:rPr>
              <a:t>: </a:t>
            </a:r>
            <a:r>
              <a:rPr lang="pt-BR" sz="2000" dirty="0" err="1">
                <a:latin typeface="+mj-lt"/>
                <a:cs typeface="Times New Roman" panose="02020603050405020304" pitchFamily="18" charset="0"/>
              </a:rPr>
              <a:t>IgA</a:t>
            </a:r>
            <a:r>
              <a:rPr lang="pt-BR" sz="2000" dirty="0">
                <a:latin typeface="+mj-lt"/>
                <a:cs typeface="Times New Roman" panose="02020603050405020304" pitchFamily="18" charset="0"/>
              </a:rPr>
              <a:t>, </a:t>
            </a:r>
            <a:r>
              <a:rPr lang="pt-BR" sz="2000" dirty="0" err="1">
                <a:latin typeface="+mj-lt"/>
                <a:cs typeface="Times New Roman" panose="02020603050405020304" pitchFamily="18" charset="0"/>
              </a:rPr>
              <a:t>IgD</a:t>
            </a:r>
            <a:r>
              <a:rPr lang="pt-BR" sz="2000" dirty="0">
                <a:latin typeface="+mj-lt"/>
                <a:cs typeface="Times New Roman" panose="02020603050405020304" pitchFamily="18" charset="0"/>
              </a:rPr>
              <a:t>, IgE e </a:t>
            </a:r>
            <a:r>
              <a:rPr lang="pt-BR" sz="2000" dirty="0" err="1">
                <a:latin typeface="+mj-lt"/>
                <a:cs typeface="Times New Roman" panose="02020603050405020304" pitchFamily="18" charset="0"/>
              </a:rPr>
              <a:t>IgM</a:t>
            </a:r>
            <a:r>
              <a:rPr lang="pt-BR" sz="2000" dirty="0">
                <a:latin typeface="+mj-lt"/>
                <a:cs typeface="Times New Roman" panose="02020603050405020304" pitchFamily="18" charset="0"/>
              </a:rPr>
              <a:t>. Nesses pacientes, são observados dois tipos principais de distúrbios imunes: </a:t>
            </a:r>
          </a:p>
          <a:p>
            <a:pPr marL="457200" lvl="1" indent="0">
              <a:buNone/>
            </a:pPr>
            <a:r>
              <a:rPr lang="pt-BR" sz="2000" dirty="0">
                <a:latin typeface="+mj-lt"/>
                <a:cs typeface="Times New Roman" panose="02020603050405020304" pitchFamily="18" charset="0"/>
              </a:rPr>
              <a:t>1- Alergia à insulina</a:t>
            </a:r>
          </a:p>
          <a:p>
            <a:pPr marL="457200" lvl="1" indent="0">
              <a:buNone/>
            </a:pPr>
            <a:r>
              <a:rPr lang="pt-BR" sz="2000" dirty="0">
                <a:latin typeface="+mj-lt"/>
                <a:cs typeface="Times New Roman" panose="02020603050405020304" pitchFamily="18" charset="0"/>
              </a:rPr>
              <a:t>2- Resistencia imune à insulina </a:t>
            </a:r>
          </a:p>
          <a:p>
            <a:pPr marL="457200" lvl="1" indent="0">
              <a:buNone/>
            </a:pPr>
            <a:r>
              <a:rPr lang="pt-BR" sz="2000" dirty="0">
                <a:latin typeface="+mj-lt"/>
                <a:cs typeface="Times New Roman" panose="02020603050405020304" pitchFamily="18" charset="0"/>
              </a:rPr>
              <a:t>3- </a:t>
            </a:r>
            <a:r>
              <a:rPr lang="pt-BR" sz="2000" dirty="0" err="1">
                <a:latin typeface="+mj-lt"/>
                <a:cs typeface="Times New Roman" panose="02020603050405020304" pitchFamily="18" charset="0"/>
              </a:rPr>
              <a:t>Lipodistrofia</a:t>
            </a:r>
            <a:r>
              <a:rPr lang="pt-BR" sz="2000" dirty="0">
                <a:latin typeface="+mj-lt"/>
                <a:cs typeface="Times New Roman" panose="02020603050405020304" pitchFamily="18" charset="0"/>
              </a:rPr>
              <a:t> </a:t>
            </a:r>
          </a:p>
          <a:p>
            <a:pPr marL="457200" lvl="1" indent="0">
              <a:buNone/>
            </a:pPr>
            <a:r>
              <a:rPr lang="pt-BR" sz="2000" dirty="0">
                <a:latin typeface="+mj-lt"/>
                <a:cs typeface="Times New Roman" panose="02020603050405020304" pitchFamily="18" charset="0"/>
              </a:rPr>
              <a:t>4- Risco aumentado de câncer</a:t>
            </a:r>
          </a:p>
          <a:p>
            <a:r>
              <a:rPr lang="pt-BR" sz="2000" dirty="0">
                <a:latin typeface="+mj-lt"/>
                <a:cs typeface="Times New Roman" panose="02020603050405020304" pitchFamily="18" charset="0"/>
              </a:rPr>
              <a:t>Ganho de peso</a:t>
            </a:r>
          </a:p>
          <a:p>
            <a:pPr lvl="1"/>
            <a:r>
              <a:rPr lang="pt-BR" sz="2000" dirty="0" err="1">
                <a:latin typeface="+mj-lt"/>
                <a:cs typeface="Times New Roman" panose="02020603050405020304" pitchFamily="18" charset="0"/>
              </a:rPr>
              <a:t>Insulinoterapia</a:t>
            </a:r>
            <a:r>
              <a:rPr lang="pt-BR" sz="2000" dirty="0">
                <a:latin typeface="+mj-lt"/>
                <a:cs typeface="Times New Roman" panose="02020603050405020304" pitchFamily="18" charset="0"/>
              </a:rPr>
              <a:t> implica ganho de peso médio de 3 a 9%. Isto pode ser importante quando há sobrepeso ou obesidade.</a:t>
            </a:r>
          </a:p>
        </p:txBody>
      </p:sp>
    </p:spTree>
    <p:extLst>
      <p:ext uri="{BB962C8B-B14F-4D97-AF65-F5344CB8AC3E}">
        <p14:creationId xmlns:p14="http://schemas.microsoft.com/office/powerpoint/2010/main" val="3246620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cs typeface="Times New Roman" panose="02020603050405020304" pitchFamily="18" charset="0"/>
              </a:rPr>
              <a:t>Tratamento de situações especiais com insulina</a:t>
            </a:r>
            <a:endParaRPr lang="pt-BR" dirty="0"/>
          </a:p>
        </p:txBody>
      </p:sp>
      <p:sp>
        <p:nvSpPr>
          <p:cNvPr id="3" name="Espaço Reservado para Conteúdo 2"/>
          <p:cNvSpPr>
            <a:spLocks noGrp="1"/>
          </p:cNvSpPr>
          <p:nvPr>
            <p:ph idx="1"/>
          </p:nvPr>
        </p:nvSpPr>
        <p:spPr>
          <a:xfrm>
            <a:off x="2592924" y="2133600"/>
            <a:ext cx="8911687" cy="4177048"/>
          </a:xfrm>
        </p:spPr>
        <p:txBody>
          <a:bodyPr>
            <a:noAutofit/>
          </a:bodyPr>
          <a:lstStyle/>
          <a:p>
            <a:r>
              <a:rPr lang="pt-BR" sz="2400" dirty="0">
                <a:latin typeface="Times New Roman" panose="02020603050405020304" pitchFamily="18" charset="0"/>
                <a:cs typeface="Times New Roman" panose="02020603050405020304" pitchFamily="18" charset="0"/>
              </a:rPr>
              <a:t>Cetoacidose diabética </a:t>
            </a:r>
          </a:p>
          <a:p>
            <a:pPr lvl="1"/>
            <a:r>
              <a:rPr lang="pt-BR" sz="1800" dirty="0"/>
              <a:t>É uma emergência médica potencialmente fatal, causada por reposição inadequada ou ausente de insulina em indivíduos com diabetes tipo 1 e, raramente, naqueles com diabetes tipo 2. </a:t>
            </a:r>
          </a:p>
          <a:p>
            <a:pPr lvl="1"/>
            <a:r>
              <a:rPr lang="pt-BR" sz="1800" dirty="0"/>
              <a:t>Sinais e sintomas: náuseas, vômitos, dor abdominal, respiração profunda e lenta (</a:t>
            </a:r>
            <a:r>
              <a:rPr lang="pt-BR" sz="1800" dirty="0" err="1"/>
              <a:t>Kussmaul</a:t>
            </a:r>
            <a:r>
              <a:rPr lang="pt-BR" sz="1800" dirty="0"/>
              <a:t>), alteração do estado mental, elevação dos níveis sanguíneos e urinários de cetona e glicose, pH arterial inferior a 7,3 e baixo nível de bicarbonato (&lt;15mmol/L).</a:t>
            </a:r>
          </a:p>
          <a:p>
            <a:pPr lvl="1"/>
            <a:r>
              <a:rPr lang="pt-BR" sz="1800" dirty="0"/>
              <a:t>Tratamento:  hidratação IV agressiva e </a:t>
            </a:r>
            <a:r>
              <a:rPr lang="pt-BR" sz="1800" dirty="0" err="1"/>
              <a:t>insulinoterapia</a:t>
            </a:r>
            <a:r>
              <a:rPr lang="pt-BR" sz="1800" dirty="0"/>
              <a:t> e manutenção dos níveis de potássio e de outros eletrólitos. </a:t>
            </a:r>
          </a:p>
          <a:p>
            <a:pPr lvl="1"/>
            <a:r>
              <a:rPr lang="pt-BR" sz="1800" dirty="0"/>
              <a:t>A insulina humana regular deve ser </a:t>
            </a:r>
            <a:r>
              <a:rPr lang="pt-BR" sz="1800" dirty="0" err="1"/>
              <a:t>adm</a:t>
            </a:r>
            <a:r>
              <a:rPr lang="pt-BR" sz="1800" dirty="0"/>
              <a:t> por via IV com dose inicial habitual com cerca de 0,1 UI/Kg/h.</a:t>
            </a:r>
            <a:endParaRPr lang="pt-BR" sz="1800" dirty="0"/>
          </a:p>
        </p:txBody>
      </p:sp>
    </p:spTree>
    <p:extLst>
      <p:ext uri="{BB962C8B-B14F-4D97-AF65-F5344CB8AC3E}">
        <p14:creationId xmlns:p14="http://schemas.microsoft.com/office/powerpoint/2010/main" val="169480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9212" y="1339403"/>
            <a:ext cx="8915400" cy="5370490"/>
          </a:xfrm>
        </p:spPr>
        <p:txBody>
          <a:bodyPr>
            <a:normAutofit lnSpcReduction="10000"/>
          </a:bodyPr>
          <a:lstStyle/>
          <a:p>
            <a:r>
              <a:rPr lang="pt-BR" sz="2000" dirty="0">
                <a:latin typeface="+mj-lt"/>
                <a:cs typeface="Times New Roman" panose="02020603050405020304" pitchFamily="18" charset="0"/>
              </a:rPr>
              <a:t>Síndrome </a:t>
            </a:r>
            <a:r>
              <a:rPr lang="pt-BR" sz="2000" dirty="0" err="1">
                <a:latin typeface="+mj-lt"/>
                <a:cs typeface="Times New Roman" panose="02020603050405020304" pitchFamily="18" charset="0"/>
              </a:rPr>
              <a:t>hiperosmolar</a:t>
            </a:r>
            <a:r>
              <a:rPr lang="pt-BR" sz="2000" dirty="0">
                <a:latin typeface="+mj-lt"/>
                <a:cs typeface="Times New Roman" panose="02020603050405020304" pitchFamily="18" charset="0"/>
              </a:rPr>
              <a:t> hiperglicêmica </a:t>
            </a:r>
          </a:p>
          <a:p>
            <a:pPr lvl="1"/>
            <a:r>
              <a:rPr lang="pt-BR" sz="2000" dirty="0">
                <a:latin typeface="+mj-lt"/>
                <a:cs typeface="Times New Roman" panose="02020603050405020304" pitchFamily="18" charset="0"/>
              </a:rPr>
              <a:t>É diagnosticada em indivíduos com diabetes tipo 2 e caracteriza-se por hiperglicemia profunda e desidratação. </a:t>
            </a:r>
          </a:p>
          <a:p>
            <a:pPr lvl="1"/>
            <a:r>
              <a:rPr lang="pt-BR" sz="2000" dirty="0">
                <a:latin typeface="+mj-lt"/>
                <a:cs typeface="Times New Roman" panose="02020603050405020304" pitchFamily="18" charset="0"/>
              </a:rPr>
              <a:t>A SHH está associada a hidratação oral inadequada, particularmente em pacientes idosos, a outras doenças, uso de medicamentos que causam elevação do nível de glicemia ou desidratação, como </a:t>
            </a:r>
            <a:r>
              <a:rPr lang="pt-BR" sz="2000" dirty="0" err="1">
                <a:latin typeface="+mj-lt"/>
                <a:cs typeface="Times New Roman" panose="02020603050405020304" pitchFamily="18" charset="0"/>
              </a:rPr>
              <a:t>fenitoína</a:t>
            </a:r>
            <a:r>
              <a:rPr lang="pt-BR" sz="2000" dirty="0">
                <a:latin typeface="+mj-lt"/>
                <a:cs typeface="Times New Roman" panose="02020603050405020304" pitchFamily="18" charset="0"/>
              </a:rPr>
              <a:t>, esteroides, diuréticos e </a:t>
            </a:r>
            <a:r>
              <a:rPr lang="pt-BR" sz="2000" dirty="0" err="1">
                <a:latin typeface="+mj-lt"/>
                <a:cs typeface="Times New Roman" panose="02020603050405020304" pitchFamily="18" charset="0"/>
              </a:rPr>
              <a:t>beta-bloqueadores</a:t>
            </a:r>
            <a:r>
              <a:rPr lang="pt-BR" sz="2000" dirty="0">
                <a:latin typeface="+mj-lt"/>
                <a:cs typeface="Times New Roman" panose="02020603050405020304" pitchFamily="18" charset="0"/>
              </a:rPr>
              <a:t>, diálise peritoneal e hemodiálise. </a:t>
            </a:r>
          </a:p>
          <a:p>
            <a:pPr lvl="1"/>
            <a:r>
              <a:rPr lang="pt-BR" sz="2000" dirty="0">
                <a:latin typeface="+mj-lt"/>
                <a:cs typeface="Times New Roman" panose="02020603050405020304" pitchFamily="18" charset="0"/>
              </a:rPr>
              <a:t>Sinais e sintomas: declínio do estado mental e até mesmo crises convulsivas, nível plasmático de glicose acima de 600mg/</a:t>
            </a:r>
            <a:r>
              <a:rPr lang="pt-BR" sz="2000" dirty="0" err="1">
                <a:latin typeface="+mj-lt"/>
                <a:cs typeface="Times New Roman" panose="02020603050405020304" pitchFamily="18" charset="0"/>
              </a:rPr>
              <a:t>dL</a:t>
            </a:r>
            <a:r>
              <a:rPr lang="pt-BR" sz="2000" dirty="0">
                <a:latin typeface="+mj-lt"/>
                <a:cs typeface="Times New Roman" panose="02020603050405020304" pitchFamily="18" charset="0"/>
              </a:rPr>
              <a:t> e </a:t>
            </a:r>
            <a:r>
              <a:rPr lang="pt-BR" sz="2000" dirty="0" err="1">
                <a:latin typeface="+mj-lt"/>
                <a:cs typeface="Times New Roman" panose="02020603050405020304" pitchFamily="18" charset="0"/>
              </a:rPr>
              <a:t>osmolaridade</a:t>
            </a:r>
            <a:r>
              <a:rPr lang="pt-BR" sz="2000" dirty="0">
                <a:latin typeface="+mj-lt"/>
                <a:cs typeface="Times New Roman" panose="02020603050405020304" pitchFamily="18" charset="0"/>
              </a:rPr>
              <a:t> sérica calculada de mais de 320 </a:t>
            </a:r>
            <a:r>
              <a:rPr lang="pt-BR" sz="2000" dirty="0" err="1">
                <a:latin typeface="+mj-lt"/>
                <a:cs typeface="Times New Roman" panose="02020603050405020304" pitchFamily="18" charset="0"/>
              </a:rPr>
              <a:t>mmol</a:t>
            </a:r>
            <a:r>
              <a:rPr lang="pt-BR" sz="2000" dirty="0">
                <a:latin typeface="+mj-lt"/>
                <a:cs typeface="Times New Roman" panose="02020603050405020304" pitchFamily="18" charset="0"/>
              </a:rPr>
              <a:t>/L. Os indivíduos com SHH não apresentam acidose, e não ser que ocorra também CAD.</a:t>
            </a:r>
          </a:p>
          <a:p>
            <a:pPr lvl="1"/>
            <a:r>
              <a:rPr lang="pt-BR" sz="2000" dirty="0">
                <a:latin typeface="+mj-lt"/>
                <a:cs typeface="Times New Roman" panose="02020603050405020304" pitchFamily="18" charset="0"/>
              </a:rPr>
              <a:t>Tratamento: reidratação agressiva e restauração da glicose e dos eletrólitos; Pode haver necessidade de </a:t>
            </a:r>
            <a:r>
              <a:rPr lang="pt-BR" sz="2000" dirty="0" err="1">
                <a:latin typeface="+mj-lt"/>
                <a:cs typeface="Times New Roman" panose="02020603050405020304" pitchFamily="18" charset="0"/>
              </a:rPr>
              <a:t>insulinoterpaia</a:t>
            </a:r>
            <a:r>
              <a:rPr lang="pt-BR" sz="2000" dirty="0">
                <a:latin typeface="+mj-lt"/>
                <a:cs typeface="Times New Roman" panose="02020603050405020304" pitchFamily="18" charset="0"/>
              </a:rPr>
              <a:t> em baixas doses. </a:t>
            </a:r>
            <a:endParaRPr lang="pt-BR" sz="2000" dirty="0">
              <a:latin typeface="+mj-lt"/>
              <a:cs typeface="Times New Roman" panose="02020603050405020304" pitchFamily="18" charset="0"/>
            </a:endParaRPr>
          </a:p>
        </p:txBody>
      </p:sp>
    </p:spTree>
    <p:extLst>
      <p:ext uri="{BB962C8B-B14F-4D97-AF65-F5344CB8AC3E}">
        <p14:creationId xmlns:p14="http://schemas.microsoft.com/office/powerpoint/2010/main" val="2327815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09"/>
            <a:ext cx="8911687" cy="3870617"/>
          </a:xfrm>
        </p:spPr>
        <p:txBody>
          <a:bodyPr/>
          <a:lstStyle/>
          <a:p>
            <a:r>
              <a:rPr lang="pt-BR" dirty="0" smtClean="0"/>
              <a:t/>
            </a:r>
            <a:br>
              <a:rPr lang="pt-BR" dirty="0" smtClean="0"/>
            </a:br>
            <a:r>
              <a:rPr lang="pt-BR" dirty="0"/>
              <a:t/>
            </a:r>
            <a:br>
              <a:rPr lang="pt-BR" dirty="0"/>
            </a:br>
            <a:r>
              <a:rPr lang="pt-BR" dirty="0" smtClean="0"/>
              <a:t/>
            </a:r>
            <a:br>
              <a:rPr lang="pt-BR" dirty="0" smtClean="0"/>
            </a:br>
            <a:r>
              <a:rPr lang="pt-BR" sz="4000" b="1" dirty="0" smtClean="0"/>
              <a:t>TRATAMENTO DA OBESIDADE</a:t>
            </a:r>
            <a:endParaRPr lang="pt-BR" sz="4000" b="1" dirty="0"/>
          </a:p>
        </p:txBody>
      </p:sp>
    </p:spTree>
    <p:extLst>
      <p:ext uri="{BB962C8B-B14F-4D97-AF65-F5344CB8AC3E}">
        <p14:creationId xmlns:p14="http://schemas.microsoft.com/office/powerpoint/2010/main" val="3679881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latin typeface="Times New Roman" panose="02020603050405020304" pitchFamily="18" charset="0"/>
                <a:cs typeface="Times New Roman" panose="02020603050405020304" pitchFamily="18" charset="0"/>
              </a:rPr>
              <a:t>Obesidade</a:t>
            </a:r>
            <a:endParaRPr lang="pt-BR" sz="4000" dirty="0"/>
          </a:p>
        </p:txBody>
      </p:sp>
      <p:sp>
        <p:nvSpPr>
          <p:cNvPr id="3" name="Espaço Reservado para Conteúdo 2"/>
          <p:cNvSpPr>
            <a:spLocks noGrp="1"/>
          </p:cNvSpPr>
          <p:nvPr>
            <p:ph idx="1"/>
          </p:nvPr>
        </p:nvSpPr>
        <p:spPr>
          <a:xfrm>
            <a:off x="2592924" y="2133599"/>
            <a:ext cx="8911687" cy="4511899"/>
          </a:xfrm>
        </p:spPr>
        <p:txBody>
          <a:bodyPr/>
          <a:lstStyle/>
          <a:p>
            <a:r>
              <a:rPr lang="pt-BR" sz="2400" dirty="0">
                <a:latin typeface="+mj-lt"/>
                <a:cs typeface="Times New Roman" panose="02020603050405020304" pitchFamily="18" charset="0"/>
              </a:rPr>
              <a:t>É uma doença crônica multifatorial, que envolve a perda energética reduzida, o ganho excessivo de nutrientes ou os dois fatores associados.</a:t>
            </a:r>
          </a:p>
          <a:p>
            <a:r>
              <a:rPr lang="pt-BR" sz="2400" dirty="0">
                <a:latin typeface="+mj-lt"/>
                <a:cs typeface="Times New Roman" panose="02020603050405020304" pitchFamily="18" charset="0"/>
              </a:rPr>
              <a:t>A ocorrência da obesidade reflete a interação entre fatores dietéticos e ambientais com uma predisposição genética.</a:t>
            </a:r>
          </a:p>
          <a:p>
            <a:endParaRPr lang="pt-BR" dirty="0">
              <a:latin typeface="+mj-lt"/>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7598535" y="4473861"/>
            <a:ext cx="3107117" cy="1939818"/>
          </a:xfrm>
          <a:prstGeom prst="rect">
            <a:avLst/>
          </a:prstGeom>
        </p:spPr>
      </p:pic>
    </p:spTree>
    <p:extLst>
      <p:ext uri="{BB962C8B-B14F-4D97-AF65-F5344CB8AC3E}">
        <p14:creationId xmlns:p14="http://schemas.microsoft.com/office/powerpoint/2010/main" val="2626774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cs typeface="Times New Roman" panose="02020603050405020304" pitchFamily="18" charset="0"/>
              </a:rPr>
              <a:t>Fatores de risco para obesidade</a:t>
            </a:r>
            <a:endParaRPr lang="pt-BR" sz="4000" dirty="0"/>
          </a:p>
        </p:txBody>
      </p:sp>
      <p:sp>
        <p:nvSpPr>
          <p:cNvPr id="3" name="Espaço Reservado para Conteúdo 2"/>
          <p:cNvSpPr>
            <a:spLocks noGrp="1"/>
          </p:cNvSpPr>
          <p:nvPr>
            <p:ph idx="1"/>
          </p:nvPr>
        </p:nvSpPr>
        <p:spPr/>
        <p:txBody>
          <a:bodyPr>
            <a:normAutofit/>
          </a:bodyPr>
          <a:lstStyle/>
          <a:p>
            <a:r>
              <a:rPr lang="pt-BR" sz="2000" dirty="0">
                <a:latin typeface="+mj-lt"/>
                <a:cs typeface="Times New Roman" panose="02020603050405020304" pitchFamily="18" charset="0"/>
              </a:rPr>
              <a:t>Idade</a:t>
            </a:r>
          </a:p>
          <a:p>
            <a:r>
              <a:rPr lang="pt-BR" sz="2000" dirty="0">
                <a:latin typeface="+mj-lt"/>
                <a:cs typeface="Times New Roman" panose="02020603050405020304" pitchFamily="18" charset="0"/>
              </a:rPr>
              <a:t>Gênero feminino </a:t>
            </a:r>
          </a:p>
          <a:p>
            <a:r>
              <a:rPr lang="pt-BR" sz="2000" dirty="0">
                <a:latin typeface="+mj-lt"/>
                <a:cs typeface="Times New Roman" panose="02020603050405020304" pitchFamily="18" charset="0"/>
              </a:rPr>
              <a:t>Privação do sono </a:t>
            </a:r>
          </a:p>
          <a:p>
            <a:r>
              <a:rPr lang="pt-BR" sz="2000" dirty="0">
                <a:latin typeface="+mj-lt"/>
                <a:cs typeface="Times New Roman" panose="02020603050405020304" pitchFamily="18" charset="0"/>
              </a:rPr>
              <a:t>Desordens endócrinas (</a:t>
            </a:r>
            <a:r>
              <a:rPr lang="pt-BR" sz="2000" dirty="0" err="1">
                <a:latin typeface="+mj-lt"/>
                <a:cs typeface="Times New Roman" panose="02020603050405020304" pitchFamily="18" charset="0"/>
              </a:rPr>
              <a:t>ex</a:t>
            </a:r>
            <a:r>
              <a:rPr lang="pt-BR" sz="2000" dirty="0">
                <a:latin typeface="+mj-lt"/>
                <a:cs typeface="Times New Roman" panose="02020603050405020304" pitchFamily="18" charset="0"/>
              </a:rPr>
              <a:t>: hipotireoidismo)</a:t>
            </a:r>
          </a:p>
          <a:p>
            <a:r>
              <a:rPr lang="pt-BR" sz="2000" dirty="0">
                <a:latin typeface="+mj-lt"/>
                <a:cs typeface="Times New Roman" panose="02020603050405020304" pitchFamily="18" charset="0"/>
              </a:rPr>
              <a:t>Alterações psicológicas (estresse, ansiedade, depressão, TOC)</a:t>
            </a:r>
          </a:p>
          <a:p>
            <a:r>
              <a:rPr lang="pt-BR" sz="2000" dirty="0">
                <a:latin typeface="+mj-lt"/>
                <a:cs typeface="Times New Roman" panose="02020603050405020304" pitchFamily="18" charset="0"/>
              </a:rPr>
              <a:t>Medicamentos (glicocorticoides, antidepressivos tricíclico – particularmente </a:t>
            </a:r>
            <a:r>
              <a:rPr lang="pt-BR" sz="2000" dirty="0" err="1">
                <a:latin typeface="+mj-lt"/>
                <a:cs typeface="Times New Roman" panose="02020603050405020304" pitchFamily="18" charset="0"/>
              </a:rPr>
              <a:t>amitriptilina</a:t>
            </a:r>
            <a:r>
              <a:rPr lang="pt-BR" sz="2000" dirty="0">
                <a:latin typeface="+mj-lt"/>
                <a:cs typeface="Times New Roman" panose="02020603050405020304" pitchFamily="18" charset="0"/>
              </a:rPr>
              <a:t> e </a:t>
            </a:r>
            <a:r>
              <a:rPr lang="pt-BR" sz="2000" dirty="0" err="1">
                <a:latin typeface="+mj-lt"/>
                <a:cs typeface="Times New Roman" panose="02020603050405020304" pitchFamily="18" charset="0"/>
              </a:rPr>
              <a:t>etc</a:t>
            </a:r>
            <a:r>
              <a:rPr lang="pt-BR" sz="2000" dirty="0">
                <a:latin typeface="+mj-lt"/>
                <a:cs typeface="Times New Roman" panose="02020603050405020304" pitchFamily="18" charset="0"/>
              </a:rPr>
              <a:t>) </a:t>
            </a:r>
          </a:p>
          <a:p>
            <a:r>
              <a:rPr lang="pt-BR" sz="2000" dirty="0">
                <a:latin typeface="+mj-lt"/>
                <a:cs typeface="Times New Roman" panose="02020603050405020304" pitchFamily="18" charset="0"/>
              </a:rPr>
              <a:t>Inatividade física </a:t>
            </a:r>
          </a:p>
          <a:p>
            <a:r>
              <a:rPr lang="pt-BR" sz="2000" dirty="0">
                <a:latin typeface="+mj-lt"/>
                <a:cs typeface="Times New Roman" panose="02020603050405020304" pitchFamily="18" charset="0"/>
              </a:rPr>
              <a:t>Alimentação inadequada </a:t>
            </a:r>
            <a:endParaRPr lang="pt-BR" sz="2000" dirty="0">
              <a:latin typeface="+mj-lt"/>
              <a:cs typeface="Times New Roman" panose="02020603050405020304" pitchFamily="18" charset="0"/>
            </a:endParaRPr>
          </a:p>
        </p:txBody>
      </p:sp>
    </p:spTree>
    <p:extLst>
      <p:ext uri="{BB962C8B-B14F-4D97-AF65-F5344CB8AC3E}">
        <p14:creationId xmlns:p14="http://schemas.microsoft.com/office/powerpoint/2010/main" val="1918659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cs typeface="Times New Roman" panose="02020603050405020304" pitchFamily="18" charset="0"/>
              </a:rPr>
              <a:t>Consequências da Obesidade</a:t>
            </a:r>
            <a:endParaRPr lang="pt-BR" sz="4000" dirty="0"/>
          </a:p>
        </p:txBody>
      </p:sp>
      <p:sp>
        <p:nvSpPr>
          <p:cNvPr id="3" name="Espaço Reservado para Conteúdo 2"/>
          <p:cNvSpPr>
            <a:spLocks noGrp="1"/>
          </p:cNvSpPr>
          <p:nvPr>
            <p:ph idx="1"/>
          </p:nvPr>
        </p:nvSpPr>
        <p:spPr/>
        <p:txBody>
          <a:bodyPr>
            <a:normAutofit/>
          </a:bodyPr>
          <a:lstStyle/>
          <a:p>
            <a:r>
              <a:rPr lang="pt-BR" sz="2800" dirty="0">
                <a:latin typeface="+mj-lt"/>
                <a:cs typeface="Times New Roman" panose="02020603050405020304" pitchFamily="18" charset="0"/>
              </a:rPr>
              <a:t>A obesidade é a forma mais comum de má-nutrição</a:t>
            </a:r>
          </a:p>
          <a:p>
            <a:r>
              <a:rPr lang="pt-BR" sz="2800" dirty="0">
                <a:latin typeface="+mj-lt"/>
                <a:cs typeface="Times New Roman" panose="02020603050405020304" pitchFamily="18" charset="0"/>
              </a:rPr>
              <a:t>Diabetes mellitus, resistência insulínica, doenças cardiovasculares, hipertensão arterial sistêmica, dislipidemias, doenças da vesícula biliar, osteoporose, distúrbios reprodutivos em mulheres, alguns tipos de câncer, problemas respiratórios, entre outras.</a:t>
            </a:r>
          </a:p>
        </p:txBody>
      </p:sp>
    </p:spTree>
    <p:extLst>
      <p:ext uri="{BB962C8B-B14F-4D97-AF65-F5344CB8AC3E}">
        <p14:creationId xmlns:p14="http://schemas.microsoft.com/office/powerpoint/2010/main" val="7079567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800" dirty="0">
                <a:latin typeface="Times New Roman" panose="02020603050405020304" pitchFamily="18" charset="0"/>
                <a:cs typeface="Times New Roman" panose="02020603050405020304" pitchFamily="18" charset="0"/>
              </a:rPr>
              <a:t>Síndrome metabólica </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A base da síndrome é a resistência a insulina</a:t>
            </a:r>
            <a:br>
              <a:rPr lang="pt-BR" sz="2800" dirty="0">
                <a:latin typeface="Times New Roman" panose="02020603050405020304" pitchFamily="18" charset="0"/>
                <a:cs typeface="Times New Roman" panose="02020603050405020304" pitchFamily="18" charset="0"/>
              </a:rPr>
            </a:br>
            <a:endParaRPr lang="pt-BR" sz="2800" dirty="0"/>
          </a:p>
        </p:txBody>
      </p:sp>
      <p:pic>
        <p:nvPicPr>
          <p:cNvPr id="5" name="Imagem 4"/>
          <p:cNvPicPr>
            <a:picLocks noChangeAspect="1"/>
          </p:cNvPicPr>
          <p:nvPr/>
        </p:nvPicPr>
        <p:blipFill>
          <a:blip r:embed="rId2"/>
          <a:stretch>
            <a:fillRect/>
          </a:stretch>
        </p:blipFill>
        <p:spPr>
          <a:xfrm>
            <a:off x="3244272" y="3243736"/>
            <a:ext cx="5986791" cy="3487214"/>
          </a:xfrm>
          <a:prstGeom prst="rect">
            <a:avLst/>
          </a:prstGeom>
        </p:spPr>
      </p:pic>
    </p:spTree>
    <p:extLst>
      <p:ext uri="{BB962C8B-B14F-4D97-AF65-F5344CB8AC3E}">
        <p14:creationId xmlns:p14="http://schemas.microsoft.com/office/powerpoint/2010/main" val="2744507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Diagnóstico</a:t>
            </a:r>
            <a:endParaRPr lang="pt-BR" dirty="0"/>
          </a:p>
        </p:txBody>
      </p:sp>
      <p:sp>
        <p:nvSpPr>
          <p:cNvPr id="3" name="Espaço Reservado para Conteúdo 2"/>
          <p:cNvSpPr>
            <a:spLocks noGrp="1"/>
          </p:cNvSpPr>
          <p:nvPr>
            <p:ph idx="1"/>
          </p:nvPr>
        </p:nvSpPr>
        <p:spPr/>
        <p:txBody>
          <a:bodyPr/>
          <a:lstStyle/>
          <a:p>
            <a:r>
              <a:rPr lang="pt-BR" dirty="0">
                <a:latin typeface="+mj-lt"/>
                <a:cs typeface="Times New Roman" panose="02020603050405020304" pitchFamily="18" charset="0"/>
              </a:rPr>
              <a:t>O diagnóstico é dado quando três ou mais fatores de risco estiverem presentes numa mesma pessoa: </a:t>
            </a:r>
          </a:p>
          <a:p>
            <a:pPr lvl="0"/>
            <a:r>
              <a:rPr lang="pt-BR" dirty="0">
                <a:latin typeface="+mj-lt"/>
                <a:cs typeface="Times New Roman" panose="02020603050405020304" pitchFamily="18" charset="0"/>
              </a:rPr>
              <a:t>Grande quantidade de gordura abdominal - Em homens cintura com mais de 102cm e nas mulheres maior que 88cm.</a:t>
            </a:r>
          </a:p>
          <a:p>
            <a:pPr lvl="0"/>
            <a:r>
              <a:rPr lang="pt-BR" dirty="0">
                <a:latin typeface="+mj-lt"/>
                <a:cs typeface="Times New Roman" panose="02020603050405020304" pitchFamily="18" charset="0"/>
              </a:rPr>
              <a:t>Baixo HDL ("bom colesterol") - Em homens menos que 40mg/dl e nas mulheres menos do que 50mg/dl.</a:t>
            </a:r>
          </a:p>
          <a:p>
            <a:pPr lvl="0"/>
            <a:r>
              <a:rPr lang="pt-BR" dirty="0">
                <a:latin typeface="+mj-lt"/>
                <a:cs typeface="Times New Roman" panose="02020603050405020304" pitchFamily="18" charset="0"/>
              </a:rPr>
              <a:t>Triglicerídeos elevado (nível de gordura no sangue) - 150mg/dl ou superior</a:t>
            </a:r>
          </a:p>
          <a:p>
            <a:pPr lvl="0"/>
            <a:r>
              <a:rPr lang="pt-BR" dirty="0">
                <a:latin typeface="+mj-lt"/>
                <a:cs typeface="Times New Roman" panose="02020603050405020304" pitchFamily="18" charset="0"/>
              </a:rPr>
              <a:t>Pressão sanguínea alta - 135/85 mmHg ou superior ou se está utilizando algum medicamento para reduzir a pressão</a:t>
            </a:r>
          </a:p>
          <a:p>
            <a:pPr lvl="0"/>
            <a:r>
              <a:rPr lang="pt-BR" dirty="0">
                <a:latin typeface="+mj-lt"/>
                <a:cs typeface="Times New Roman" panose="02020603050405020304" pitchFamily="18" charset="0"/>
              </a:rPr>
              <a:t>Glicose elevada - 110mg/dl ou superior.</a:t>
            </a:r>
            <a:endParaRPr lang="pt-BR" dirty="0">
              <a:latin typeface="+mj-lt"/>
              <a:cs typeface="Times New Roman" panose="02020603050405020304" pitchFamily="18" charset="0"/>
            </a:endParaRPr>
          </a:p>
        </p:txBody>
      </p:sp>
    </p:spTree>
    <p:extLst>
      <p:ext uri="{BB962C8B-B14F-4D97-AF65-F5344CB8AC3E}">
        <p14:creationId xmlns:p14="http://schemas.microsoft.com/office/powerpoint/2010/main" val="480774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da obesidade</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592926" y="1375226"/>
            <a:ext cx="7632134" cy="4536624"/>
          </a:xfrm>
          <a:prstGeom prst="rect">
            <a:avLst/>
          </a:prstGeom>
        </p:spPr>
      </p:pic>
    </p:spTree>
    <p:extLst>
      <p:ext uri="{BB962C8B-B14F-4D97-AF65-F5344CB8AC3E}">
        <p14:creationId xmlns:p14="http://schemas.microsoft.com/office/powerpoint/2010/main" val="330239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cs typeface="Times New Roman" panose="02020603050405020304" pitchFamily="18" charset="0"/>
              </a:rPr>
              <a:t>Quadro clínico DM 1</a:t>
            </a:r>
            <a:endParaRPr lang="pt-BR" sz="4000" dirty="0">
              <a:cs typeface="Times New Roman" panose="02020603050405020304" pitchFamily="18" charset="0"/>
            </a:endParaRPr>
          </a:p>
        </p:txBody>
      </p:sp>
      <p:sp>
        <p:nvSpPr>
          <p:cNvPr id="3" name="Espaço Reservado para Conteúdo 2"/>
          <p:cNvSpPr>
            <a:spLocks noGrp="1"/>
          </p:cNvSpPr>
          <p:nvPr>
            <p:ph idx="1"/>
          </p:nvPr>
        </p:nvSpPr>
        <p:spPr/>
        <p:txBody>
          <a:bodyPr>
            <a:normAutofit fontScale="77500" lnSpcReduction="20000"/>
          </a:bodyPr>
          <a:lstStyle/>
          <a:p>
            <a:r>
              <a:rPr lang="pt-BR" sz="2800" dirty="0" smtClean="0">
                <a:cs typeface="Times New Roman" panose="02020603050405020304" pitchFamily="18" charset="0"/>
              </a:rPr>
              <a:t>Poliúria, </a:t>
            </a:r>
            <a:r>
              <a:rPr lang="pt-BR" sz="2800" dirty="0" err="1" smtClean="0">
                <a:cs typeface="Times New Roman" panose="02020603050405020304" pitchFamily="18" charset="0"/>
              </a:rPr>
              <a:t>polidipsia</a:t>
            </a:r>
            <a:r>
              <a:rPr lang="pt-BR" sz="2800" dirty="0" smtClean="0">
                <a:cs typeface="Times New Roman" panose="02020603050405020304" pitchFamily="18" charset="0"/>
              </a:rPr>
              <a:t>, emagrecimento, </a:t>
            </a:r>
            <a:r>
              <a:rPr lang="pt-BR" sz="2800" dirty="0" err="1" smtClean="0">
                <a:cs typeface="Times New Roman" panose="02020603050405020304" pitchFamily="18" charset="0"/>
              </a:rPr>
              <a:t>polifagia</a:t>
            </a:r>
            <a:r>
              <a:rPr lang="pt-BR" sz="2800" dirty="0" smtClean="0">
                <a:cs typeface="Times New Roman" panose="02020603050405020304" pitchFamily="18" charset="0"/>
              </a:rPr>
              <a:t>.</a:t>
            </a:r>
          </a:p>
          <a:p>
            <a:endParaRPr lang="pt-BR" sz="2800" dirty="0" smtClean="0">
              <a:cs typeface="Times New Roman" panose="02020603050405020304" pitchFamily="18" charset="0"/>
            </a:endParaRPr>
          </a:p>
          <a:p>
            <a:r>
              <a:rPr lang="pt-BR" sz="2800" dirty="0" smtClean="0">
                <a:cs typeface="Times New Roman" panose="02020603050405020304" pitchFamily="18" charset="0"/>
              </a:rPr>
              <a:t>É mais comum em crianças tendo como sintomas, </a:t>
            </a:r>
            <a:r>
              <a:rPr lang="pt-BR" sz="2800" dirty="0" err="1" smtClean="0">
                <a:cs typeface="Times New Roman" panose="02020603050405020304" pitchFamily="18" charset="0"/>
              </a:rPr>
              <a:t>noctúria</a:t>
            </a:r>
            <a:r>
              <a:rPr lang="pt-BR" sz="2800" dirty="0" smtClean="0">
                <a:cs typeface="Times New Roman" panose="02020603050405020304" pitchFamily="18" charset="0"/>
              </a:rPr>
              <a:t> ou enurese noturna.</a:t>
            </a:r>
          </a:p>
          <a:p>
            <a:endParaRPr lang="pt-BR" sz="2800" dirty="0">
              <a:cs typeface="Times New Roman" panose="02020603050405020304" pitchFamily="18" charset="0"/>
            </a:endParaRPr>
          </a:p>
          <a:p>
            <a:r>
              <a:rPr lang="pt-BR" sz="2800" dirty="0" smtClean="0">
                <a:cs typeface="Times New Roman" panose="02020603050405020304" pitchFamily="18" charset="0"/>
              </a:rPr>
              <a:t>Cetoacidose diabética: náuseas, vômitos, dor </a:t>
            </a:r>
            <a:r>
              <a:rPr lang="pt-BR" sz="2800" dirty="0" err="1" smtClean="0">
                <a:cs typeface="Times New Roman" panose="02020603050405020304" pitchFamily="18" charset="0"/>
              </a:rPr>
              <a:t>abdominal,desidratação</a:t>
            </a:r>
            <a:r>
              <a:rPr lang="pt-BR" sz="2800" dirty="0" smtClean="0">
                <a:cs typeface="Times New Roman" panose="02020603050405020304" pitchFamily="18" charset="0"/>
              </a:rPr>
              <a:t>.</a:t>
            </a:r>
          </a:p>
          <a:p>
            <a:endParaRPr lang="pt-BR" sz="2800" dirty="0" smtClean="0">
              <a:cs typeface="Times New Roman" panose="02020603050405020304" pitchFamily="18" charset="0"/>
            </a:endParaRPr>
          </a:p>
          <a:p>
            <a:pPr marL="0" indent="0">
              <a:buNone/>
            </a:pPr>
            <a:endParaRPr lang="pt-BR" sz="2800" dirty="0" smtClean="0">
              <a:cs typeface="Times New Roman" panose="02020603050405020304" pitchFamily="18" charset="0"/>
            </a:endParaRPr>
          </a:p>
          <a:p>
            <a:pPr marL="0" indent="0">
              <a:buNone/>
            </a:pPr>
            <a:r>
              <a:rPr lang="pt-BR" sz="2800" dirty="0" smtClean="0">
                <a:latin typeface="Times New Roman" panose="02020603050405020304" pitchFamily="18" charset="0"/>
                <a:cs typeface="Times New Roman" panose="02020603050405020304" pitchFamily="18" charset="0"/>
              </a:rPr>
              <a:t>    </a:t>
            </a:r>
            <a:endParaRPr lang="pt-BR" sz="2800" dirty="0">
              <a:latin typeface="Times New Roman" panose="02020603050405020304" pitchFamily="18" charset="0"/>
              <a:cs typeface="Times New Roman" panose="02020603050405020304" pitchFamily="18" charset="0"/>
            </a:endParaRPr>
          </a:p>
          <a:p>
            <a:pPr marL="0" indent="0">
              <a:buNone/>
            </a:pPr>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098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Tratamento da Obesidade</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279561" y="1401454"/>
            <a:ext cx="8912179" cy="5205856"/>
          </a:xfrm>
          <a:prstGeom prst="rect">
            <a:avLst/>
          </a:prstGeom>
        </p:spPr>
      </p:pic>
    </p:spTree>
    <p:extLst>
      <p:ext uri="{BB962C8B-B14F-4D97-AF65-F5344CB8AC3E}">
        <p14:creationId xmlns:p14="http://schemas.microsoft.com/office/powerpoint/2010/main" val="3967742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215166" y="824247"/>
            <a:ext cx="8873544" cy="5769735"/>
          </a:xfrm>
          <a:prstGeom prst="rect">
            <a:avLst/>
          </a:prstGeom>
        </p:spPr>
      </p:pic>
    </p:spTree>
    <p:extLst>
      <p:ext uri="{BB962C8B-B14F-4D97-AF65-F5344CB8AC3E}">
        <p14:creationId xmlns:p14="http://schemas.microsoft.com/office/powerpoint/2010/main" val="32187552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TRATAMENTO MULTIDISCIPLINAR</a:t>
            </a:r>
            <a:endParaRPr lang="pt-BR" dirty="0"/>
          </a:p>
        </p:txBody>
      </p:sp>
      <p:sp>
        <p:nvSpPr>
          <p:cNvPr id="3" name="Espaço Reservado para Conteúdo 2"/>
          <p:cNvSpPr>
            <a:spLocks noGrp="1"/>
          </p:cNvSpPr>
          <p:nvPr>
            <p:ph idx="1"/>
          </p:nvPr>
        </p:nvSpPr>
        <p:spPr/>
        <p:txBody>
          <a:bodyPr/>
          <a:lstStyle/>
          <a:p>
            <a:r>
              <a:rPr lang="pt-BR" dirty="0"/>
              <a:t>O tratamento é multidisciplinar envolvendo educador físico, nutricionista, médicos, psicólogos e outros profissionais de acordo com a necessidade de cada paciente. </a:t>
            </a:r>
          </a:p>
          <a:p>
            <a:r>
              <a:rPr lang="pt-BR" dirty="0"/>
              <a:t>Como toda doença crônica o tratamento farmacológico inicia-se na prevenção secundária para impedir a progressão da doença para um estágio mais grave e prevenir complicações e deterioração posterior e deve ser mantido para evitar a recuperação do peso. </a:t>
            </a:r>
          </a:p>
          <a:p>
            <a:r>
              <a:rPr lang="pt-BR" dirty="0"/>
              <a:t>Não deve ser usado tratamento farmacológico sem medidas não farmacológicas.</a:t>
            </a:r>
          </a:p>
          <a:p>
            <a:endParaRPr lang="pt-BR" dirty="0"/>
          </a:p>
        </p:txBody>
      </p:sp>
    </p:spTree>
    <p:extLst>
      <p:ext uri="{BB962C8B-B14F-4D97-AF65-F5344CB8AC3E}">
        <p14:creationId xmlns:p14="http://schemas.microsoft.com/office/powerpoint/2010/main" val="3778395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9212" y="1339403"/>
            <a:ext cx="8915400" cy="5087155"/>
          </a:xfrm>
        </p:spPr>
        <p:txBody>
          <a:bodyPr>
            <a:noAutofit/>
          </a:bodyPr>
          <a:lstStyle/>
          <a:p>
            <a:r>
              <a:rPr lang="pt-BR" sz="3200" b="1" dirty="0">
                <a:latin typeface="+mj-lt"/>
                <a:cs typeface="Times New Roman" panose="02020603050405020304" pitchFamily="18" charset="0"/>
              </a:rPr>
              <a:t>Indicações do tratamento farmacológico </a:t>
            </a:r>
          </a:p>
          <a:p>
            <a:r>
              <a:rPr lang="pt-BR" sz="2000" dirty="0">
                <a:latin typeface="+mj-lt"/>
                <a:cs typeface="Times New Roman" panose="02020603050405020304" pitchFamily="18" charset="0"/>
              </a:rPr>
              <a:t>IMC maior ou igual a 30 kg/m2 ; ou </a:t>
            </a:r>
          </a:p>
          <a:p>
            <a:r>
              <a:rPr lang="pt-BR" sz="2000" dirty="0">
                <a:latin typeface="+mj-lt"/>
                <a:cs typeface="Times New Roman" panose="02020603050405020304" pitchFamily="18" charset="0"/>
              </a:rPr>
              <a:t>IMC maior ou igual a 25 ou 27 kg/m² na presença de </a:t>
            </a:r>
            <a:r>
              <a:rPr lang="pt-BR" sz="2000" dirty="0" err="1">
                <a:latin typeface="+mj-lt"/>
                <a:cs typeface="Times New Roman" panose="02020603050405020304" pitchFamily="18" charset="0"/>
              </a:rPr>
              <a:t>comorbidades</a:t>
            </a:r>
            <a:r>
              <a:rPr lang="pt-BR" sz="2000" dirty="0">
                <a:latin typeface="+mj-lt"/>
                <a:cs typeface="Times New Roman" panose="02020603050405020304" pitchFamily="18" charset="0"/>
              </a:rPr>
              <a:t> (dependendo do medicamento); Além de</a:t>
            </a:r>
          </a:p>
          <a:p>
            <a:r>
              <a:rPr lang="pt-BR" sz="2000" dirty="0">
                <a:latin typeface="+mj-lt"/>
                <a:cs typeface="Times New Roman" panose="02020603050405020304" pitchFamily="18" charset="0"/>
              </a:rPr>
              <a:t> Falha em perder peso com o tratamento não farmacológico. A história prévia de falência com tentativa com dieta com restrição calórica é suficiente. </a:t>
            </a:r>
          </a:p>
          <a:p>
            <a:r>
              <a:rPr lang="pt-BR" sz="2000" dirty="0">
                <a:latin typeface="+mj-lt"/>
                <a:cs typeface="Times New Roman" panose="02020603050405020304" pitchFamily="18" charset="0"/>
              </a:rPr>
              <a:t>Indivíduos com IMC normal e aumento da circunferência abdominal são considerados obesos viscerais e devem ser tratados na presença de </a:t>
            </a:r>
            <a:r>
              <a:rPr lang="pt-BR" sz="2000" dirty="0" err="1">
                <a:latin typeface="+mj-lt"/>
                <a:cs typeface="Times New Roman" panose="02020603050405020304" pitchFamily="18" charset="0"/>
              </a:rPr>
              <a:t>comorbidades</a:t>
            </a:r>
            <a:r>
              <a:rPr lang="pt-BR" sz="2000" dirty="0">
                <a:latin typeface="+mj-lt"/>
                <a:cs typeface="Times New Roman" panose="02020603050405020304" pitchFamily="18" charset="0"/>
              </a:rPr>
              <a:t> (associadas à obesidade e síndrome metabólica).</a:t>
            </a:r>
            <a:endParaRPr lang="pt-BR" sz="2000" dirty="0">
              <a:latin typeface="+mj-lt"/>
              <a:cs typeface="Times New Roman" panose="02020603050405020304" pitchFamily="18" charset="0"/>
            </a:endParaRPr>
          </a:p>
        </p:txBody>
      </p:sp>
    </p:spTree>
    <p:extLst>
      <p:ext uri="{BB962C8B-B14F-4D97-AF65-F5344CB8AC3E}">
        <p14:creationId xmlns:p14="http://schemas.microsoft.com/office/powerpoint/2010/main" val="2986854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smtClean="0"/>
          </a:p>
          <a:p>
            <a:pPr marL="0" indent="0">
              <a:buNone/>
            </a:pPr>
            <a:r>
              <a:rPr lang="pt-BR" sz="4000" b="1" dirty="0" smtClean="0">
                <a:latin typeface="+mj-lt"/>
              </a:rPr>
              <a:t>Tratamento Farmacológico da Obesidade</a:t>
            </a:r>
            <a:endParaRPr lang="pt-BR" sz="4000" b="1" dirty="0">
              <a:latin typeface="+mj-lt"/>
            </a:endParaRPr>
          </a:p>
        </p:txBody>
      </p:sp>
    </p:spTree>
    <p:extLst>
      <p:ext uri="{BB962C8B-B14F-4D97-AF65-F5344CB8AC3E}">
        <p14:creationId xmlns:p14="http://schemas.microsoft.com/office/powerpoint/2010/main" val="28494944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sz="3200" b="1" dirty="0">
                <a:latin typeface="Times New Roman" panose="02020603050405020304" pitchFamily="18" charset="0"/>
                <a:cs typeface="Times New Roman" panose="02020603050405020304" pitchFamily="18" charset="0"/>
              </a:rPr>
              <a:t>Medicamentos aprovados pela ANVISA no Brasil</a:t>
            </a:r>
            <a:r>
              <a:rPr lang="pt-BR" sz="3200" dirty="0">
                <a:latin typeface="Times New Roman" panose="02020603050405020304" pitchFamily="18" charset="0"/>
                <a:cs typeface="Times New Roman" panose="02020603050405020304" pitchFamily="18" charset="0"/>
              </a:rPr>
              <a:t>: </a:t>
            </a:r>
          </a:p>
          <a:p>
            <a:r>
              <a:rPr lang="pt-BR" sz="3200" dirty="0">
                <a:latin typeface="Times New Roman" panose="02020603050405020304" pitchFamily="18" charset="0"/>
                <a:cs typeface="Times New Roman" panose="02020603050405020304" pitchFamily="18" charset="0"/>
              </a:rPr>
              <a:t>Sibutramina</a:t>
            </a:r>
          </a:p>
          <a:p>
            <a:r>
              <a:rPr lang="pt-BR" sz="3200" dirty="0" err="1">
                <a:latin typeface="Times New Roman" panose="02020603050405020304" pitchFamily="18" charset="0"/>
                <a:cs typeface="Times New Roman" panose="02020603050405020304" pitchFamily="18" charset="0"/>
              </a:rPr>
              <a:t>Orlistate</a:t>
            </a:r>
            <a:endParaRPr lang="pt-BR"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Cloridrato de </a:t>
            </a:r>
            <a:r>
              <a:rPr lang="pt-BR" sz="3200" dirty="0" err="1">
                <a:latin typeface="Times New Roman" panose="02020603050405020304" pitchFamily="18" charset="0"/>
                <a:cs typeface="Times New Roman" panose="02020603050405020304" pitchFamily="18" charset="0"/>
              </a:rPr>
              <a:t>lorcasserina</a:t>
            </a:r>
            <a:r>
              <a:rPr lang="pt-BR" sz="3200" dirty="0">
                <a:latin typeface="Times New Roman" panose="02020603050405020304" pitchFamily="18" charset="0"/>
                <a:cs typeface="Times New Roman" panose="02020603050405020304" pitchFamily="18" charset="0"/>
              </a:rPr>
              <a:t> (2016)</a:t>
            </a:r>
          </a:p>
          <a:p>
            <a:r>
              <a:rPr lang="pt-BR" sz="3200" dirty="0" err="1">
                <a:latin typeface="Times New Roman" panose="02020603050405020304" pitchFamily="18" charset="0"/>
                <a:cs typeface="Times New Roman" panose="02020603050405020304" pitchFamily="18" charset="0"/>
              </a:rPr>
              <a:t>Liraglutida</a:t>
            </a:r>
            <a:r>
              <a:rPr lang="pt-BR" sz="3200" dirty="0">
                <a:latin typeface="Times New Roman" panose="02020603050405020304" pitchFamily="18" charset="0"/>
                <a:cs typeface="Times New Roman" panose="02020603050405020304" pitchFamily="18" charset="0"/>
              </a:rPr>
              <a:t>(2016)</a:t>
            </a:r>
            <a:endParaRPr lang="pt-B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995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latin typeface="+mn-lt"/>
              </a:rPr>
              <a:t>              </a:t>
            </a:r>
            <a:r>
              <a:rPr lang="pt-BR" sz="4000" b="1" dirty="0" smtClean="0">
                <a:latin typeface="+mn-lt"/>
              </a:rPr>
              <a:t>SIBUTRAMINA</a:t>
            </a:r>
            <a:endParaRPr lang="pt-BR" sz="4000" b="1" dirty="0">
              <a:latin typeface="+mn-lt"/>
            </a:endParaRPr>
          </a:p>
        </p:txBody>
      </p:sp>
      <p:sp>
        <p:nvSpPr>
          <p:cNvPr id="3" name="Espaço Reservado para Conteúdo 2"/>
          <p:cNvSpPr>
            <a:spLocks noGrp="1"/>
          </p:cNvSpPr>
          <p:nvPr>
            <p:ph idx="1"/>
          </p:nvPr>
        </p:nvSpPr>
        <p:spPr/>
        <p:txBody>
          <a:bodyPr>
            <a:normAutofit/>
          </a:bodyPr>
          <a:lstStyle/>
          <a:p>
            <a:r>
              <a:rPr lang="pt-BR" sz="2800" dirty="0">
                <a:latin typeface="Times New Roman" panose="02020603050405020304" pitchFamily="18" charset="0"/>
                <a:cs typeface="Times New Roman" panose="02020603050405020304" pitchFamily="18" charset="0"/>
              </a:rPr>
              <a:t>Indicações: </a:t>
            </a:r>
          </a:p>
          <a:p>
            <a:pPr marL="0" indent="0">
              <a:buNone/>
            </a:pPr>
            <a:r>
              <a:rPr lang="pt-BR" sz="2800" dirty="0">
                <a:latin typeface="Times New Roman" panose="02020603050405020304" pitchFamily="18" charset="0"/>
                <a:cs typeface="Times New Roman" panose="02020603050405020304" pitchFamily="18" charset="0"/>
              </a:rPr>
              <a:t>Terapia adjuvante no tratamento de pacientes obesos com IMC &gt;/= 30 Kg/m².</a:t>
            </a:r>
          </a:p>
          <a:p>
            <a:pPr marL="0" indent="0">
              <a:buNone/>
            </a:pPr>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Administração:</a:t>
            </a:r>
          </a:p>
          <a:p>
            <a:pPr marL="0" indent="0">
              <a:buNone/>
            </a:pPr>
            <a:r>
              <a:rPr lang="pt-BR" sz="2800" dirty="0">
                <a:latin typeface="Times New Roman" panose="02020603050405020304" pitchFamily="18" charset="0"/>
                <a:cs typeface="Times New Roman" panose="02020603050405020304" pitchFamily="18" charset="0"/>
              </a:rPr>
              <a:t>Via oral </a:t>
            </a:r>
          </a:p>
        </p:txBody>
      </p:sp>
    </p:spTree>
    <p:extLst>
      <p:ext uri="{BB962C8B-B14F-4D97-AF65-F5344CB8AC3E}">
        <p14:creationId xmlns:p14="http://schemas.microsoft.com/office/powerpoint/2010/main" val="17186301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400" dirty="0">
                <a:latin typeface="+mj-lt"/>
                <a:cs typeface="Times New Roman" panose="02020603050405020304" pitchFamily="18" charset="0"/>
              </a:rPr>
              <a:t>Posologia  </a:t>
            </a:r>
          </a:p>
          <a:p>
            <a:pPr marL="0" indent="0">
              <a:buNone/>
            </a:pPr>
            <a:r>
              <a:rPr lang="pt-BR" sz="2400" dirty="0">
                <a:latin typeface="+mj-lt"/>
                <a:cs typeface="Times New Roman" panose="02020603050405020304" pitchFamily="18" charset="0"/>
              </a:rPr>
              <a:t>10mg/dia pela manhã independente da alimentação;</a:t>
            </a:r>
          </a:p>
          <a:p>
            <a:pPr marL="0" indent="0">
              <a:buNone/>
            </a:pPr>
            <a:r>
              <a:rPr lang="pt-BR" sz="2400" dirty="0">
                <a:latin typeface="+mj-lt"/>
                <a:cs typeface="Times New Roman" panose="02020603050405020304" pitchFamily="18" charset="0"/>
              </a:rPr>
              <a:t>Se em 4 semanas não ocorrer a perda mínima de 2kg, pode-se aumentar a dose do medicamento para 15 mg/dia; caso continue sendo ineficaz deve-se parar com a droga.</a:t>
            </a:r>
          </a:p>
          <a:p>
            <a:pPr marL="0" indent="0">
              <a:buNone/>
            </a:pPr>
            <a:r>
              <a:rPr lang="pt-BR" sz="2400" dirty="0">
                <a:latin typeface="+mj-lt"/>
                <a:cs typeface="Times New Roman" panose="02020603050405020304" pitchFamily="18" charset="0"/>
              </a:rPr>
              <a:t>A sibutramina deve ser usada apenas por no máximo 2 anos.</a:t>
            </a:r>
          </a:p>
          <a:p>
            <a:pPr marL="0" indent="0">
              <a:buNone/>
            </a:pP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1486845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r>
              <a:rPr lang="pt-BR" sz="2800" b="1" dirty="0">
                <a:latin typeface="+mj-lt"/>
                <a:cs typeface="Times New Roman" panose="02020603050405020304" pitchFamily="18" charset="0"/>
              </a:rPr>
              <a:t>Mecanismo de ação:</a:t>
            </a:r>
          </a:p>
          <a:p>
            <a:pPr marL="0" indent="0">
              <a:buNone/>
            </a:pPr>
            <a:r>
              <a:rPr lang="pt-BR" sz="2800" dirty="0">
                <a:latin typeface="+mj-lt"/>
                <a:cs typeface="Times New Roman" panose="02020603050405020304" pitchFamily="18" charset="0"/>
              </a:rPr>
              <a:t>A sibutramina exerce seus efeitos terapêuticos através da inibição da </a:t>
            </a:r>
            <a:r>
              <a:rPr lang="pt-BR" sz="2800" dirty="0" err="1">
                <a:latin typeface="+mj-lt"/>
                <a:cs typeface="Times New Roman" panose="02020603050405020304" pitchFamily="18" charset="0"/>
              </a:rPr>
              <a:t>recaptação</a:t>
            </a:r>
            <a:r>
              <a:rPr lang="pt-BR" sz="2800" dirty="0">
                <a:latin typeface="+mj-lt"/>
                <a:cs typeface="Times New Roman" panose="02020603050405020304" pitchFamily="18" charset="0"/>
              </a:rPr>
              <a:t> da noradrenalina, serotonina e dopamina, por meio de seus metabólitos ativos M1 e M2. Esses neurotransmissores agem no centro da fome no hipotálamo provocando maior sensação de saciedade, e especialmente a serotonina provoca uma saciedade maior quanto a carboidratos (doces).</a:t>
            </a:r>
          </a:p>
          <a:p>
            <a:pPr marL="0" indent="0">
              <a:buNone/>
            </a:pPr>
            <a:endParaRPr lang="pt-BR"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1410470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65926" y="2133599"/>
            <a:ext cx="8838685" cy="4318715"/>
          </a:xfrm>
        </p:spPr>
        <p:txBody>
          <a:bodyPr>
            <a:noAutofit/>
          </a:bodyPr>
          <a:lstStyle/>
          <a:p>
            <a:r>
              <a:rPr lang="pt-BR" sz="2800" b="1" dirty="0" smtClean="0">
                <a:latin typeface="+mj-lt"/>
                <a:cs typeface="Times New Roman" panose="02020603050405020304" pitchFamily="18" charset="0"/>
              </a:rPr>
              <a:t>Farmacocinética: </a:t>
            </a:r>
            <a:endParaRPr lang="pt-BR" sz="2800" b="1" dirty="0">
              <a:latin typeface="+mj-lt"/>
              <a:cs typeface="Times New Roman" panose="02020603050405020304" pitchFamily="18" charset="0"/>
            </a:endParaRPr>
          </a:p>
          <a:p>
            <a:pPr marL="0" indent="0">
              <a:buNone/>
            </a:pPr>
            <a:r>
              <a:rPr lang="pt-BR" sz="2800" dirty="0">
                <a:latin typeface="+mj-lt"/>
                <a:cs typeface="Times New Roman" panose="02020603050405020304" pitchFamily="18" charset="0"/>
              </a:rPr>
              <a:t>Possui boa absorção via oral e sofre extenso metabolismo de primeira passagem;</a:t>
            </a:r>
          </a:p>
          <a:p>
            <a:pPr marL="0" indent="0">
              <a:buNone/>
            </a:pPr>
            <a:r>
              <a:rPr lang="pt-BR" sz="2800" dirty="0">
                <a:latin typeface="+mj-lt"/>
                <a:cs typeface="Times New Roman" panose="02020603050405020304" pitchFamily="18" charset="0"/>
              </a:rPr>
              <a:t>Possui intensa ligação com as proteínas plasmáticas;</a:t>
            </a:r>
          </a:p>
          <a:p>
            <a:pPr marL="0" indent="0">
              <a:buNone/>
            </a:pPr>
            <a:r>
              <a:rPr lang="pt-BR" sz="2800" dirty="0">
                <a:latin typeface="+mj-lt"/>
                <a:cs typeface="Times New Roman" panose="02020603050405020304" pitchFamily="18" charset="0"/>
              </a:rPr>
              <a:t>O metabolismo hepático é a principal via de eliminação da sibutramina e de seus metabólitos ativos M1 e M2; é metabolizada pelo complexo P450;</a:t>
            </a:r>
            <a:endParaRPr lang="pt-BR" sz="2800" dirty="0">
              <a:latin typeface="+mj-lt"/>
              <a:cs typeface="Times New Roman" panose="02020603050405020304" pitchFamily="18" charset="0"/>
            </a:endParaRPr>
          </a:p>
        </p:txBody>
      </p:sp>
    </p:spTree>
    <p:extLst>
      <p:ext uri="{BB962C8B-B14F-4D97-AF65-F5344CB8AC3E}">
        <p14:creationId xmlns:p14="http://schemas.microsoft.com/office/powerpoint/2010/main" val="313390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latin typeface="+mn-lt"/>
                <a:cs typeface="Times New Roman" panose="02020603050405020304" pitchFamily="18" charset="0"/>
              </a:rPr>
              <a:t>Diabetes Mellitus Tipo 2</a:t>
            </a:r>
            <a:endParaRPr lang="pt-BR" sz="4000" dirty="0">
              <a:latin typeface="+mn-lt"/>
              <a:cs typeface="Times New Roman" panose="02020603050405020304" pitchFamily="18" charset="0"/>
            </a:endParaRPr>
          </a:p>
        </p:txBody>
      </p:sp>
      <p:sp>
        <p:nvSpPr>
          <p:cNvPr id="3" name="Espaço Reservado para Conteúdo 2"/>
          <p:cNvSpPr>
            <a:spLocks noGrp="1"/>
          </p:cNvSpPr>
          <p:nvPr>
            <p:ph idx="1"/>
          </p:nvPr>
        </p:nvSpPr>
        <p:spPr/>
        <p:txBody>
          <a:bodyPr>
            <a:normAutofit fontScale="25000" lnSpcReduction="20000"/>
          </a:bodyPr>
          <a:lstStyle/>
          <a:p>
            <a:r>
              <a:rPr lang="pt-BR" sz="11200" b="1" dirty="0" err="1" smtClean="0">
                <a:latin typeface="+mj-lt"/>
                <a:cs typeface="Times New Roman" panose="02020603050405020304" pitchFamily="18" charset="0"/>
              </a:rPr>
              <a:t>Hipoinsulismo</a:t>
            </a:r>
            <a:r>
              <a:rPr lang="pt-BR" sz="11200" b="1" dirty="0" smtClean="0">
                <a:latin typeface="+mj-lt"/>
                <a:cs typeface="Times New Roman" panose="02020603050405020304" pitchFamily="18" charset="0"/>
              </a:rPr>
              <a:t> Relativo: NÃO </a:t>
            </a:r>
            <a:r>
              <a:rPr lang="pt-BR" sz="11200" dirty="0" smtClean="0">
                <a:latin typeface="+mj-lt"/>
                <a:cs typeface="Times New Roman" panose="02020603050405020304" pitchFamily="18" charset="0"/>
              </a:rPr>
              <a:t>há destruição das células beta das ilhotas de </a:t>
            </a:r>
            <a:r>
              <a:rPr lang="pt-BR" sz="11200" dirty="0" err="1" smtClean="0">
                <a:latin typeface="+mj-lt"/>
                <a:cs typeface="Times New Roman" panose="02020603050405020304" pitchFamily="18" charset="0"/>
              </a:rPr>
              <a:t>langerhans</a:t>
            </a:r>
            <a:r>
              <a:rPr lang="pt-BR" sz="11200" dirty="0" smtClean="0">
                <a:latin typeface="+mj-lt"/>
                <a:cs typeface="Times New Roman" panose="02020603050405020304" pitchFamily="18" charset="0"/>
              </a:rPr>
              <a:t>, apenas uma sensibilidade reduzida dessas células à insulina.</a:t>
            </a:r>
          </a:p>
          <a:p>
            <a:endParaRPr lang="pt-BR" sz="11200" dirty="0" smtClean="0">
              <a:latin typeface="+mj-lt"/>
              <a:cs typeface="Times New Roman" panose="02020603050405020304" pitchFamily="18" charset="0"/>
            </a:endParaRPr>
          </a:p>
          <a:p>
            <a:r>
              <a:rPr lang="pt-BR" sz="11200" dirty="0" smtClean="0">
                <a:latin typeface="+mj-lt"/>
                <a:cs typeface="Times New Roman" panose="02020603050405020304" pitchFamily="18" charset="0"/>
              </a:rPr>
              <a:t>Resistência periférica à ação da insulina</a:t>
            </a:r>
          </a:p>
          <a:p>
            <a:endParaRPr lang="pt-BR" sz="11200" dirty="0">
              <a:latin typeface="+mj-lt"/>
              <a:cs typeface="Times New Roman" panose="02020603050405020304" pitchFamily="18" charset="0"/>
            </a:endParaRPr>
          </a:p>
          <a:p>
            <a:r>
              <a:rPr lang="pt-BR" sz="11200" dirty="0" err="1" smtClean="0">
                <a:latin typeface="+mj-lt"/>
                <a:cs typeface="Times New Roman" panose="02020603050405020304" pitchFamily="18" charset="0"/>
              </a:rPr>
              <a:t>Gliconeogênese</a:t>
            </a:r>
            <a:r>
              <a:rPr lang="pt-BR" sz="11200" dirty="0" smtClean="0">
                <a:latin typeface="+mj-lt"/>
                <a:cs typeface="Times New Roman" panose="02020603050405020304" pitchFamily="18" charset="0"/>
              </a:rPr>
              <a:t> exacerbada e captação de glicose periférica reduzida.</a:t>
            </a:r>
          </a:p>
          <a:p>
            <a:endParaRPr lang="pt-BR" sz="11200" dirty="0" smtClean="0">
              <a:latin typeface="+mj-lt"/>
              <a:cs typeface="Times New Roman" panose="02020603050405020304" pitchFamily="18" charset="0"/>
            </a:endParaRPr>
          </a:p>
          <a:p>
            <a:r>
              <a:rPr lang="pt-BR" sz="11200" dirty="0" smtClean="0">
                <a:latin typeface="+mj-lt"/>
                <a:cs typeface="Times New Roman" panose="02020603050405020304" pitchFamily="18" charset="0"/>
              </a:rPr>
              <a:t>Causa: Obesidade</a:t>
            </a:r>
          </a:p>
          <a:p>
            <a:endParaRPr lang="pt-BR" sz="11200" dirty="0" smtClean="0">
              <a:latin typeface="Times New Roman" panose="02020603050405020304" pitchFamily="18" charset="0"/>
              <a:cs typeface="Times New Roman" panose="02020603050405020304" pitchFamily="18" charset="0"/>
            </a:endParaRPr>
          </a:p>
          <a:p>
            <a:pPr marL="0" indent="0">
              <a:buNone/>
            </a:pPr>
            <a:endParaRPr lang="pt-B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4534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9212" y="2133600"/>
            <a:ext cx="8915400" cy="4357352"/>
          </a:xfrm>
        </p:spPr>
        <p:txBody>
          <a:bodyPr>
            <a:noAutofit/>
          </a:bodyPr>
          <a:lstStyle/>
          <a:p>
            <a:r>
              <a:rPr lang="pt-BR" sz="2800" b="1" dirty="0">
                <a:latin typeface="+mj-lt"/>
                <a:cs typeface="Times New Roman" panose="02020603050405020304" pitchFamily="18" charset="0"/>
              </a:rPr>
              <a:t>Contraindicações </a:t>
            </a:r>
          </a:p>
          <a:p>
            <a:pPr marL="0" indent="0">
              <a:buNone/>
            </a:pPr>
            <a:r>
              <a:rPr lang="pt-BR" sz="2400" dirty="0">
                <a:latin typeface="+mj-lt"/>
                <a:cs typeface="Times New Roman" panose="02020603050405020304" pitchFamily="18" charset="0"/>
              </a:rPr>
              <a:t>- Pacientes com histórico de diabetes mellitus tipo 2 com pelo menos 1 outro fator de risco, isto é, hipertensão controlada por medicação, dislipidemia, prática atual do tabagismo ou </a:t>
            </a:r>
            <a:r>
              <a:rPr lang="pt-BR" sz="2400" dirty="0" err="1">
                <a:latin typeface="+mj-lt"/>
                <a:cs typeface="Times New Roman" panose="02020603050405020304" pitchFamily="18" charset="0"/>
              </a:rPr>
              <a:t>nefropatia</a:t>
            </a:r>
            <a:r>
              <a:rPr lang="pt-BR" sz="2400" dirty="0">
                <a:latin typeface="+mj-lt"/>
                <a:cs typeface="Times New Roman" panose="02020603050405020304" pitchFamily="18" charset="0"/>
              </a:rPr>
              <a:t> diabética com evidência de </a:t>
            </a:r>
            <a:r>
              <a:rPr lang="pt-BR" sz="2400" dirty="0" err="1">
                <a:latin typeface="+mj-lt"/>
                <a:cs typeface="Times New Roman" panose="02020603050405020304" pitchFamily="18" charset="0"/>
              </a:rPr>
              <a:t>microalbuminúria</a:t>
            </a:r>
            <a:r>
              <a:rPr lang="pt-BR" sz="2400" dirty="0">
                <a:latin typeface="+mj-lt"/>
                <a:cs typeface="Times New Roman" panose="02020603050405020304" pitchFamily="18" charset="0"/>
              </a:rPr>
              <a:t>; (Em um estudo os indivíduos tratados com sibutramina, observou-se aumento de 16% no risco de infarto do miocárdio não fatal, acidente vascular cerebral não fatal, parada cardíaca ou morte cardiovascular, comparados com indivíduos tratados com placebo)</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21713658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r>
              <a:rPr lang="pt-BR" sz="2400" dirty="0">
                <a:latin typeface="+mj-lt"/>
                <a:cs typeface="Times New Roman" panose="02020603050405020304" pitchFamily="18" charset="0"/>
              </a:rPr>
              <a:t>Pacientes com hipertensão controlada inadequadamente (&gt; 145/90 mmHg) (em alguns pacientes a sibutramina aumenta substancialmente a pressão arterial e/ou FC)</a:t>
            </a:r>
          </a:p>
          <a:p>
            <a:pPr marL="0" indent="0">
              <a:buNone/>
            </a:pPr>
            <a:r>
              <a:rPr lang="pt-BR" sz="2400" dirty="0">
                <a:latin typeface="+mj-lt"/>
                <a:cs typeface="Times New Roman" panose="02020603050405020304" pitchFamily="18" charset="0"/>
              </a:rPr>
              <a:t>- Pacientes com história ou presença de transtornos alimentares, como bulimia e anorexia;</a:t>
            </a:r>
          </a:p>
          <a:p>
            <a:pPr marL="0" indent="0">
              <a:buNone/>
            </a:pPr>
            <a:r>
              <a:rPr lang="pt-BR" sz="2400" dirty="0">
                <a:latin typeface="+mj-lt"/>
                <a:cs typeface="Times New Roman" panose="02020603050405020304" pitchFamily="18" charset="0"/>
              </a:rPr>
              <a:t> - Pacientes recebendo outros medicamentos de ação central para a redução de peso ou tratamento de transtornos psiquiátricos;</a:t>
            </a:r>
          </a:p>
          <a:p>
            <a:pPr marL="0" indent="0">
              <a:buNone/>
            </a:pPr>
            <a:endParaRPr lang="pt-BR" dirty="0">
              <a:latin typeface="+mj-lt"/>
              <a:cs typeface="Times New Roman" panose="02020603050405020304" pitchFamily="18" charset="0"/>
            </a:endParaRPr>
          </a:p>
        </p:txBody>
      </p:sp>
    </p:spTree>
    <p:extLst>
      <p:ext uri="{BB962C8B-B14F-4D97-AF65-F5344CB8AC3E}">
        <p14:creationId xmlns:p14="http://schemas.microsoft.com/office/powerpoint/2010/main" val="3787021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pPr marL="0" indent="0">
              <a:buNone/>
            </a:pPr>
            <a:r>
              <a:rPr lang="pt-BR" sz="2400" dirty="0">
                <a:cs typeface="Times New Roman" panose="02020603050405020304" pitchFamily="18" charset="0"/>
              </a:rPr>
              <a:t>Pacientes recebendo inibidores da </a:t>
            </a:r>
            <a:r>
              <a:rPr lang="pt-BR" sz="2400" dirty="0" err="1">
                <a:cs typeface="Times New Roman" panose="02020603050405020304" pitchFamily="18" charset="0"/>
              </a:rPr>
              <a:t>monoaminoxidase</a:t>
            </a:r>
            <a:r>
              <a:rPr lang="pt-BR" sz="2400" dirty="0">
                <a:cs typeface="Times New Roman" panose="02020603050405020304" pitchFamily="18" charset="0"/>
              </a:rPr>
              <a:t>. É recomendado um intervalo de pelo menos duas semanas após a interrupção dos </a:t>
            </a:r>
            <a:r>
              <a:rPr lang="pt-BR" sz="2400" dirty="0" err="1">
                <a:cs typeface="Times New Roman" panose="02020603050405020304" pitchFamily="18" charset="0"/>
              </a:rPr>
              <a:t>IMAOs</a:t>
            </a:r>
            <a:r>
              <a:rPr lang="pt-BR" sz="2400" dirty="0">
                <a:cs typeface="Times New Roman" panose="02020603050405020304" pitchFamily="18" charset="0"/>
              </a:rPr>
              <a:t> antes de iniciar o tratamento com sibutramina;</a:t>
            </a:r>
          </a:p>
          <a:p>
            <a:pPr marL="0" indent="0">
              <a:buNone/>
            </a:pPr>
            <a:r>
              <a:rPr lang="pt-BR" sz="2400" dirty="0">
                <a:cs typeface="Times New Roman" panose="02020603050405020304" pitchFamily="18" charset="0"/>
              </a:rPr>
              <a:t>- insuficiência hepática grave </a:t>
            </a:r>
          </a:p>
          <a:p>
            <a:pPr marL="0" indent="0">
              <a:buNone/>
            </a:pPr>
            <a:r>
              <a:rPr lang="pt-BR" sz="2400" dirty="0">
                <a:cs typeface="Times New Roman" panose="02020603050405020304" pitchFamily="18" charset="0"/>
              </a:rPr>
              <a:t>- não deve ser usada em crianças e nem idosos;</a:t>
            </a:r>
          </a:p>
          <a:p>
            <a:pPr marL="0" indent="0">
              <a:buNone/>
            </a:pPr>
            <a:r>
              <a:rPr lang="pt-BR" sz="2400" dirty="0">
                <a:cs typeface="Times New Roman" panose="02020603050405020304" pitchFamily="18" charset="0"/>
              </a:rPr>
              <a:t>- Não tem estudos de seu uso durante a amamentação, não sendo indicada.</a:t>
            </a:r>
          </a:p>
          <a:p>
            <a:pPr marL="0" indent="0">
              <a:buNone/>
            </a:pPr>
            <a:r>
              <a:rPr lang="pt-BR" sz="2400" dirty="0">
                <a:cs typeface="Times New Roman" panose="02020603050405020304" pitchFamily="18" charset="0"/>
              </a:rPr>
              <a:t>- não é indicado o uso de sibutramina associado ao uso de álcool;</a:t>
            </a:r>
          </a:p>
          <a:p>
            <a:pPr marL="0" indent="0">
              <a:buNone/>
            </a:pPr>
            <a:endParaRPr lang="pt-BR" sz="2400" dirty="0">
              <a:cs typeface="Times New Roman" panose="02020603050405020304" pitchFamily="18" charset="0"/>
            </a:endParaRPr>
          </a:p>
        </p:txBody>
      </p:sp>
    </p:spTree>
    <p:extLst>
      <p:ext uri="{BB962C8B-B14F-4D97-AF65-F5344CB8AC3E}">
        <p14:creationId xmlns:p14="http://schemas.microsoft.com/office/powerpoint/2010/main" val="2644533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Efeitos Adversos</a:t>
            </a:r>
            <a:endParaRPr lang="pt-BR" dirty="0"/>
          </a:p>
        </p:txBody>
      </p:sp>
      <p:sp>
        <p:nvSpPr>
          <p:cNvPr id="3" name="Espaço Reservado para Conteúdo 2"/>
          <p:cNvSpPr>
            <a:spLocks noGrp="1"/>
          </p:cNvSpPr>
          <p:nvPr>
            <p:ph idx="1"/>
          </p:nvPr>
        </p:nvSpPr>
        <p:spPr/>
        <p:txBody>
          <a:bodyPr/>
          <a:lstStyle/>
          <a:p>
            <a:pPr marL="0" indent="0">
              <a:buNone/>
            </a:pPr>
            <a:r>
              <a:rPr lang="pt-BR" dirty="0">
                <a:latin typeface="Times New Roman" panose="02020603050405020304" pitchFamily="18" charset="0"/>
                <a:cs typeface="Times New Roman" panose="02020603050405020304" pitchFamily="18" charset="0"/>
              </a:rPr>
              <a:t>- </a:t>
            </a:r>
            <a:r>
              <a:rPr lang="pt-BR" dirty="0">
                <a:latin typeface="+mj-lt"/>
                <a:cs typeface="Times New Roman" panose="02020603050405020304" pitchFamily="18" charset="0"/>
              </a:rPr>
              <a:t>Reação muito comum (≥ 1/10): constipação, boca seca e insônia.</a:t>
            </a:r>
          </a:p>
          <a:p>
            <a:pPr marL="0" indent="0">
              <a:buNone/>
            </a:pPr>
            <a:r>
              <a:rPr lang="pt-BR" dirty="0">
                <a:latin typeface="+mj-lt"/>
                <a:cs typeface="Times New Roman" panose="02020603050405020304" pitchFamily="18" charset="0"/>
              </a:rPr>
              <a:t> - Reação comum (≥ 1/100 e &lt; 1/10): taquicardia, palpitações, aumento da pressão arterial/hipertensão, vasodilatação (ondas de calor), náuseas, piora da hemorroida, delírios/tonturas, </a:t>
            </a:r>
            <a:r>
              <a:rPr lang="pt-BR" dirty="0" err="1">
                <a:latin typeface="+mj-lt"/>
                <a:cs typeface="Times New Roman" panose="02020603050405020304" pitchFamily="18" charset="0"/>
              </a:rPr>
              <a:t>parestesia</a:t>
            </a:r>
            <a:r>
              <a:rPr lang="pt-BR" dirty="0">
                <a:latin typeface="+mj-lt"/>
                <a:cs typeface="Times New Roman" panose="02020603050405020304" pitchFamily="18" charset="0"/>
              </a:rPr>
              <a:t>, cefaleia, ansiedade, sudorese e alterações do paladar.</a:t>
            </a:r>
          </a:p>
          <a:p>
            <a:pPr marL="0" indent="0">
              <a:buNone/>
            </a:pPr>
            <a:r>
              <a:rPr lang="pt-BR" dirty="0">
                <a:latin typeface="+mj-lt"/>
                <a:cs typeface="Times New Roman" panose="02020603050405020304" pitchFamily="18" charset="0"/>
              </a:rPr>
              <a:t>O ABUSO DESTE MEDICAMENTO PODE CAUSAR DEPENDÊNCIA</a:t>
            </a:r>
            <a:r>
              <a:rPr lang="pt-BR" dirty="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686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err="1" smtClean="0"/>
              <a:t>Orlistate</a:t>
            </a:r>
            <a:endParaRPr lang="pt-BR" sz="4800" b="1" dirty="0"/>
          </a:p>
        </p:txBody>
      </p:sp>
      <p:sp>
        <p:nvSpPr>
          <p:cNvPr id="3" name="Espaço Reservado para Conteúdo 2"/>
          <p:cNvSpPr>
            <a:spLocks noGrp="1"/>
          </p:cNvSpPr>
          <p:nvPr>
            <p:ph idx="1"/>
          </p:nvPr>
        </p:nvSpPr>
        <p:spPr/>
        <p:txBody>
          <a:bodyPr>
            <a:normAutofit/>
          </a:bodyPr>
          <a:lstStyle/>
          <a:p>
            <a:r>
              <a:rPr lang="pt-BR" sz="2400" b="1" dirty="0" smtClean="0">
                <a:latin typeface="+mj-lt"/>
                <a:cs typeface="Times New Roman" panose="02020603050405020304" pitchFamily="18" charset="0"/>
              </a:rPr>
              <a:t>Indicações:</a:t>
            </a:r>
            <a:endParaRPr lang="pt-BR" sz="2400" b="1" dirty="0">
              <a:latin typeface="+mj-lt"/>
              <a:cs typeface="Times New Roman" panose="02020603050405020304" pitchFamily="18" charset="0"/>
            </a:endParaRPr>
          </a:p>
          <a:p>
            <a:pPr marL="0" indent="0">
              <a:buNone/>
            </a:pPr>
            <a:r>
              <a:rPr lang="pt-BR" sz="2400" dirty="0">
                <a:latin typeface="+mj-lt"/>
                <a:cs typeface="Times New Roman" panose="02020603050405020304" pitchFamily="18" charset="0"/>
              </a:rPr>
              <a:t>Pode ser usado na perda de peso e no DM tipo 2 associado a sobrepeso/obesidade </a:t>
            </a:r>
          </a:p>
          <a:p>
            <a:pPr marL="0" indent="0">
              <a:buNone/>
            </a:pPr>
            <a:r>
              <a:rPr lang="pt-BR" sz="2400" dirty="0">
                <a:latin typeface="+mj-lt"/>
                <a:cs typeface="Times New Roman" panose="02020603050405020304" pitchFamily="18" charset="0"/>
              </a:rPr>
              <a:t>Melhora os fatores de risco associados ao excesso de peso, como </a:t>
            </a:r>
            <a:r>
              <a:rPr lang="pt-BR" sz="2400" dirty="0" err="1">
                <a:latin typeface="+mj-lt"/>
                <a:cs typeface="Times New Roman" panose="02020603050405020304" pitchFamily="18" charset="0"/>
              </a:rPr>
              <a:t>hipercolesterolemia</a:t>
            </a:r>
            <a:r>
              <a:rPr lang="pt-BR" sz="2400" dirty="0">
                <a:latin typeface="+mj-lt"/>
                <a:cs typeface="Times New Roman" panose="02020603050405020304" pitchFamily="18" charset="0"/>
              </a:rPr>
              <a:t>, intolerância à glicose, diabetes do tipo 2, </a:t>
            </a:r>
            <a:r>
              <a:rPr lang="pt-BR" sz="2400" dirty="0" err="1">
                <a:latin typeface="+mj-lt"/>
                <a:cs typeface="Times New Roman" panose="02020603050405020304" pitchFamily="18" charset="0"/>
              </a:rPr>
              <a:t>hiperinsulinemia</a:t>
            </a:r>
            <a:r>
              <a:rPr lang="pt-BR" sz="2400" dirty="0">
                <a:latin typeface="+mj-lt"/>
                <a:cs typeface="Times New Roman" panose="02020603050405020304" pitchFamily="18" charset="0"/>
              </a:rPr>
              <a:t>, hipertensão arterial e promove também a redução da gordura visceral (localizada entre os órgãos abdominais).  </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23292421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400" dirty="0">
                <a:latin typeface="+mj-lt"/>
                <a:cs typeface="Times New Roman" panose="02020603050405020304" pitchFamily="18" charset="0"/>
              </a:rPr>
              <a:t>Administração </a:t>
            </a:r>
          </a:p>
          <a:p>
            <a:pPr marL="0" indent="0">
              <a:buNone/>
            </a:pPr>
            <a:r>
              <a:rPr lang="pt-BR" sz="2400" dirty="0">
                <a:latin typeface="+mj-lt"/>
                <a:cs typeface="Times New Roman" panose="02020603050405020304" pitchFamily="18" charset="0"/>
              </a:rPr>
              <a:t>Via oral </a:t>
            </a:r>
          </a:p>
          <a:p>
            <a:pPr marL="0" indent="0">
              <a:buNone/>
            </a:pPr>
            <a:endParaRPr lang="pt-BR" sz="2400" dirty="0">
              <a:latin typeface="+mj-lt"/>
              <a:cs typeface="Times New Roman" panose="02020603050405020304" pitchFamily="18" charset="0"/>
            </a:endParaRPr>
          </a:p>
          <a:p>
            <a:r>
              <a:rPr lang="pt-BR" sz="2400" dirty="0">
                <a:latin typeface="+mj-lt"/>
                <a:cs typeface="Times New Roman" panose="02020603050405020304" pitchFamily="18" charset="0"/>
              </a:rPr>
              <a:t>Posologia </a:t>
            </a:r>
          </a:p>
          <a:p>
            <a:pPr marL="0" indent="0">
              <a:buNone/>
            </a:pPr>
            <a:r>
              <a:rPr lang="pt-BR" sz="2400" dirty="0">
                <a:latin typeface="+mj-lt"/>
                <a:cs typeface="Times New Roman" panose="02020603050405020304" pitchFamily="18" charset="0"/>
              </a:rPr>
              <a:t>120mg,  durante ou até uma hora após cada uma das três refeições principais. </a:t>
            </a:r>
          </a:p>
          <a:p>
            <a:pPr marL="0" indent="0">
              <a:buNone/>
            </a:pPr>
            <a:r>
              <a:rPr lang="pt-BR" sz="2400" dirty="0">
                <a:latin typeface="+mj-lt"/>
                <a:cs typeface="Times New Roman" panose="02020603050405020304" pitchFamily="18" charset="0"/>
              </a:rPr>
              <a:t>Caso você não faça uma refeição ou sua refeição não contenha gordura, você não precisará tomar </a:t>
            </a:r>
            <a:r>
              <a:rPr lang="pt-BR" sz="2400" dirty="0" err="1">
                <a:latin typeface="+mj-lt"/>
                <a:cs typeface="Times New Roman" panose="02020603050405020304" pitchFamily="18" charset="0"/>
              </a:rPr>
              <a:t>orlistate</a:t>
            </a:r>
            <a:r>
              <a:rPr lang="pt-BR" sz="2400" dirty="0">
                <a:latin typeface="+mj-lt"/>
                <a:cs typeface="Times New Roman" panose="02020603050405020304" pitchFamily="18" charset="0"/>
              </a:rPr>
              <a:t>.</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1532635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b="1" dirty="0">
                <a:cs typeface="Times New Roman" panose="02020603050405020304" pitchFamily="18" charset="0"/>
              </a:rPr>
              <a:t>Mecanismo de ação:</a:t>
            </a:r>
          </a:p>
          <a:p>
            <a:pPr marL="0" indent="0">
              <a:buNone/>
            </a:pPr>
            <a:r>
              <a:rPr lang="pt-BR" dirty="0">
                <a:cs typeface="Times New Roman" panose="02020603050405020304" pitchFamily="18" charset="0"/>
              </a:rPr>
              <a:t>O </a:t>
            </a:r>
            <a:r>
              <a:rPr lang="pt-BR" dirty="0" err="1">
                <a:cs typeface="Times New Roman" panose="02020603050405020304" pitchFamily="18" charset="0"/>
              </a:rPr>
              <a:t>orlistate</a:t>
            </a:r>
            <a:r>
              <a:rPr lang="pt-BR" dirty="0">
                <a:cs typeface="Times New Roman" panose="02020603050405020304" pitchFamily="18" charset="0"/>
              </a:rPr>
              <a:t> é um análogo da </a:t>
            </a:r>
            <a:r>
              <a:rPr lang="pt-BR" dirty="0" err="1">
                <a:cs typeface="Times New Roman" panose="02020603050405020304" pitchFamily="18" charset="0"/>
              </a:rPr>
              <a:t>lipstatina</a:t>
            </a:r>
            <a:r>
              <a:rPr lang="pt-BR" dirty="0">
                <a:cs typeface="Times New Roman" panose="02020603050405020304" pitchFamily="18" charset="0"/>
              </a:rPr>
              <a:t> inibidor de lipases gastrintestinais (GI) que se liga no sítio ativo da enzima através de ligação covalente, fazendo com que cerca de um terço dos triglicérides ingeridos permanecem não digeridos e não sejam absorvidos pelo intestino, sendo eliminados nas fezes. O </a:t>
            </a:r>
            <a:r>
              <a:rPr lang="pt-BR" dirty="0" err="1">
                <a:cs typeface="Times New Roman" panose="02020603050405020304" pitchFamily="18" charset="0"/>
              </a:rPr>
              <a:t>orlistate</a:t>
            </a:r>
            <a:r>
              <a:rPr lang="pt-BR" dirty="0">
                <a:cs typeface="Times New Roman" panose="02020603050405020304" pitchFamily="18" charset="0"/>
              </a:rPr>
              <a:t> não possui atividade sistêmica, tendo absorção desprezível.</a:t>
            </a:r>
          </a:p>
          <a:p>
            <a:pPr marL="0" indent="0">
              <a:buNone/>
            </a:pPr>
            <a:r>
              <a:rPr lang="pt-BR" dirty="0">
                <a:cs typeface="Times New Roman" panose="02020603050405020304" pitchFamily="18" charset="0"/>
              </a:rPr>
              <a:t>O efeito de </a:t>
            </a:r>
            <a:r>
              <a:rPr lang="pt-BR" dirty="0" err="1">
                <a:cs typeface="Times New Roman" panose="02020603050405020304" pitchFamily="18" charset="0"/>
              </a:rPr>
              <a:t>orlistate</a:t>
            </a:r>
            <a:r>
              <a:rPr lang="pt-BR" dirty="0">
                <a:cs typeface="Times New Roman" panose="02020603050405020304" pitchFamily="18" charset="0"/>
              </a:rPr>
              <a:t> pode ser verificado em 24 a 48 horas após sua administração. A perda de peso e os benefícios decorrentes do uso de </a:t>
            </a:r>
            <a:r>
              <a:rPr lang="pt-BR" dirty="0" err="1">
                <a:cs typeface="Times New Roman" panose="02020603050405020304" pitchFamily="18" charset="0"/>
              </a:rPr>
              <a:t>orlistate</a:t>
            </a:r>
            <a:r>
              <a:rPr lang="pt-BR" dirty="0">
                <a:cs typeface="Times New Roman" panose="02020603050405020304" pitchFamily="18" charset="0"/>
              </a:rPr>
              <a:t> começam, geralmente, dentro das primeiras duas semanas de tratamento.</a:t>
            </a:r>
            <a:endParaRPr lang="pt-BR" dirty="0">
              <a:cs typeface="Times New Roman" panose="02020603050405020304" pitchFamily="18" charset="0"/>
            </a:endParaRPr>
          </a:p>
        </p:txBody>
      </p:sp>
    </p:spTree>
    <p:extLst>
      <p:ext uri="{BB962C8B-B14F-4D97-AF65-F5344CB8AC3E}">
        <p14:creationId xmlns:p14="http://schemas.microsoft.com/office/powerpoint/2010/main" val="1134145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800" dirty="0">
                <a:latin typeface="+mj-lt"/>
                <a:cs typeface="Times New Roman" panose="02020603050405020304" pitchFamily="18" charset="0"/>
              </a:rPr>
              <a:t>Contraindicações:</a:t>
            </a:r>
          </a:p>
          <a:p>
            <a:pPr marL="0" indent="0">
              <a:buNone/>
            </a:pPr>
            <a:r>
              <a:rPr lang="pt-BR" sz="2800" dirty="0">
                <a:latin typeface="+mj-lt"/>
                <a:cs typeface="Times New Roman" panose="02020603050405020304" pitchFamily="18" charset="0"/>
              </a:rPr>
              <a:t>Este medicamento é contraindicado a pacientes com síndrome da má absorção crônica, </a:t>
            </a:r>
            <a:r>
              <a:rPr lang="pt-BR" sz="2800" dirty="0" err="1">
                <a:latin typeface="+mj-lt"/>
                <a:cs typeface="Times New Roman" panose="02020603050405020304" pitchFamily="18" charset="0"/>
              </a:rPr>
              <a:t>colestase</a:t>
            </a:r>
            <a:r>
              <a:rPr lang="pt-BR" sz="2800" dirty="0">
                <a:latin typeface="+mj-lt"/>
                <a:cs typeface="Times New Roman" panose="02020603050405020304" pitchFamily="18" charset="0"/>
              </a:rPr>
              <a:t> (redução do fluxo biliar) ou hipersensibilidade conhecida ao </a:t>
            </a:r>
            <a:r>
              <a:rPr lang="pt-BR" sz="2800" dirty="0" err="1">
                <a:latin typeface="+mj-lt"/>
                <a:cs typeface="Times New Roman" panose="02020603050405020304" pitchFamily="18" charset="0"/>
              </a:rPr>
              <a:t>orlistate</a:t>
            </a:r>
            <a:r>
              <a:rPr lang="pt-BR" sz="2800" dirty="0">
                <a:latin typeface="+mj-lt"/>
                <a:cs typeface="Times New Roman" panose="02020603050405020304" pitchFamily="18" charset="0"/>
              </a:rPr>
              <a:t> ou a qualquer um dos componentes de sua </a:t>
            </a:r>
            <a:r>
              <a:rPr lang="pt-BR" sz="2800" dirty="0" smtClean="0">
                <a:latin typeface="+mj-lt"/>
                <a:cs typeface="Times New Roman" panose="02020603050405020304" pitchFamily="18" charset="0"/>
              </a:rPr>
              <a:t>formulação.</a:t>
            </a:r>
            <a:endParaRPr lang="pt-BR" sz="2800" dirty="0">
              <a:latin typeface="+mj-lt"/>
            </a:endParaRPr>
          </a:p>
        </p:txBody>
      </p:sp>
    </p:spTree>
    <p:extLst>
      <p:ext uri="{BB962C8B-B14F-4D97-AF65-F5344CB8AC3E}">
        <p14:creationId xmlns:p14="http://schemas.microsoft.com/office/powerpoint/2010/main" val="12249129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2000" b="1" dirty="0">
                <a:latin typeface="+mj-lt"/>
                <a:cs typeface="Times New Roman" panose="02020603050405020304" pitchFamily="18" charset="0"/>
              </a:rPr>
              <a:t>Efeitos adversos:</a:t>
            </a:r>
          </a:p>
          <a:p>
            <a:pPr marL="0" indent="0">
              <a:buNone/>
            </a:pPr>
            <a:r>
              <a:rPr lang="pt-BR" dirty="0">
                <a:latin typeface="+mj-lt"/>
                <a:cs typeface="Times New Roman" panose="02020603050405020304" pitchFamily="18" charset="0"/>
              </a:rPr>
              <a:t>Reações muito comuns (ocorrem em &gt;10% dos pacientes que utilizam este medicamento): perdas ou evacuações oleosas, flatulência com perdas oleosas, urgência para evacuar, aumento das evacuações, desconforto/dor abdominal, gases, fezes líquidas, infecções do trato respiratório superior (como resfriado e dor de garganta), gripe, dor de cabeça e hipoglicemia.</a:t>
            </a:r>
          </a:p>
          <a:p>
            <a:pPr marL="0" indent="0">
              <a:buNone/>
            </a:pPr>
            <a:r>
              <a:rPr lang="pt-BR" dirty="0">
                <a:latin typeface="+mj-lt"/>
                <a:cs typeface="Times New Roman" panose="02020603050405020304" pitchFamily="18" charset="0"/>
              </a:rPr>
              <a:t>Reações comuns (ocorrem entre 1% e 10% dos pacientes que utilizam este medicamento): perda do controle das evacuações, fezes amolecidas, desconforto/dor retal, distúrbios dentais ou gengivais, infecções do trato respiratório inferior (como traqueobronquite ou broncopneumonia), irregularidades menstruais, ansiedade, fadiga, infecção urinária e distensão abdominal.</a:t>
            </a:r>
            <a:endParaRPr lang="pt-BR" dirty="0">
              <a:latin typeface="+mj-lt"/>
              <a:cs typeface="Times New Roman" panose="02020603050405020304" pitchFamily="18" charset="0"/>
            </a:endParaRPr>
          </a:p>
        </p:txBody>
      </p:sp>
    </p:spTree>
    <p:extLst>
      <p:ext uri="{BB962C8B-B14F-4D97-AF65-F5344CB8AC3E}">
        <p14:creationId xmlns:p14="http://schemas.microsoft.com/office/powerpoint/2010/main" val="6049678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r>
              <a:rPr lang="pt-BR" sz="2400" b="1" dirty="0">
                <a:latin typeface="+mj-lt"/>
                <a:cs typeface="Times New Roman" panose="02020603050405020304" pitchFamily="18" charset="0"/>
              </a:rPr>
              <a:t>Interação medicamentosa </a:t>
            </a:r>
          </a:p>
          <a:p>
            <a:pPr marL="0" indent="0">
              <a:buNone/>
            </a:pPr>
            <a:r>
              <a:rPr lang="pt-BR" dirty="0">
                <a:latin typeface="+mj-lt"/>
                <a:cs typeface="Times New Roman" panose="02020603050405020304" pitchFamily="18" charset="0"/>
              </a:rPr>
              <a:t>-Redução dos níveis sanguíneos de ciclosporina </a:t>
            </a:r>
          </a:p>
          <a:p>
            <a:pPr marL="0" indent="0">
              <a:buNone/>
            </a:pPr>
            <a:r>
              <a:rPr lang="pt-BR" dirty="0">
                <a:latin typeface="+mj-lt"/>
                <a:cs typeface="Times New Roman" panose="02020603050405020304" pitchFamily="18" charset="0"/>
              </a:rPr>
              <a:t>-Redução do efeito terapêutico da </a:t>
            </a:r>
            <a:r>
              <a:rPr lang="pt-BR" dirty="0" err="1">
                <a:latin typeface="+mj-lt"/>
                <a:cs typeface="Times New Roman" panose="02020603050405020304" pitchFamily="18" charset="0"/>
              </a:rPr>
              <a:t>amiodarona</a:t>
            </a:r>
            <a:endParaRPr lang="pt-BR" dirty="0">
              <a:latin typeface="+mj-lt"/>
              <a:cs typeface="Times New Roman" panose="02020603050405020304" pitchFamily="18" charset="0"/>
            </a:endParaRPr>
          </a:p>
          <a:p>
            <a:pPr marL="0" indent="0">
              <a:buNone/>
            </a:pPr>
            <a:r>
              <a:rPr lang="pt-BR" dirty="0">
                <a:latin typeface="+mj-lt"/>
                <a:cs typeface="Times New Roman" panose="02020603050405020304" pitchFamily="18" charset="0"/>
              </a:rPr>
              <a:t>- Alguns casos de convulsão foram relatados em pacientes em tratamento concomitante de </a:t>
            </a:r>
            <a:r>
              <a:rPr lang="pt-BR" dirty="0" err="1">
                <a:latin typeface="+mj-lt"/>
                <a:cs typeface="Times New Roman" panose="02020603050405020304" pitchFamily="18" charset="0"/>
              </a:rPr>
              <a:t>orlistate</a:t>
            </a:r>
            <a:r>
              <a:rPr lang="pt-BR" dirty="0">
                <a:latin typeface="+mj-lt"/>
                <a:cs typeface="Times New Roman" panose="02020603050405020304" pitchFamily="18" charset="0"/>
              </a:rPr>
              <a:t> e medicamentos antiepilépticos.</a:t>
            </a:r>
          </a:p>
          <a:p>
            <a:pPr marL="0" indent="0">
              <a:buNone/>
            </a:pPr>
            <a:r>
              <a:rPr lang="pt-BR" dirty="0">
                <a:latin typeface="+mj-lt"/>
                <a:cs typeface="Times New Roman" panose="02020603050405020304" pitchFamily="18" charset="0"/>
              </a:rPr>
              <a:t>- Diminuição da absorção das vitaminas D, E </a:t>
            </a:r>
            <a:r>
              <a:rPr lang="pt-BR" dirty="0" err="1">
                <a:latin typeface="+mj-lt"/>
                <a:cs typeface="Times New Roman" panose="02020603050405020304" pitchFamily="18" charset="0"/>
              </a:rPr>
              <a:t>e</a:t>
            </a:r>
            <a:r>
              <a:rPr lang="pt-BR" dirty="0">
                <a:latin typeface="+mj-lt"/>
                <a:cs typeface="Times New Roman" panose="02020603050405020304" pitchFamily="18" charset="0"/>
              </a:rPr>
              <a:t> betacaroteno foi observada quando administradas em conjunto com </a:t>
            </a:r>
            <a:r>
              <a:rPr lang="pt-BR" dirty="0" err="1">
                <a:latin typeface="+mj-lt"/>
                <a:cs typeface="Times New Roman" panose="02020603050405020304" pitchFamily="18" charset="0"/>
              </a:rPr>
              <a:t>orlistate</a:t>
            </a:r>
            <a:r>
              <a:rPr lang="pt-BR" dirty="0">
                <a:latin typeface="+mj-lt"/>
                <a:cs typeface="Times New Roman" panose="02020603050405020304" pitchFamily="18" charset="0"/>
              </a:rPr>
              <a:t>. Se um suplemento multivitamínico for recomendado, deve ser tomado pelo menos duas horas depois da administração de </a:t>
            </a:r>
            <a:r>
              <a:rPr lang="pt-BR" dirty="0" err="1">
                <a:latin typeface="+mj-lt"/>
                <a:cs typeface="Times New Roman" panose="02020603050405020304" pitchFamily="18" charset="0"/>
              </a:rPr>
              <a:t>orlistate</a:t>
            </a:r>
            <a:r>
              <a:rPr lang="pt-BR" dirty="0">
                <a:latin typeface="+mj-lt"/>
                <a:cs typeface="Times New Roman" panose="02020603050405020304" pitchFamily="18" charset="0"/>
              </a:rPr>
              <a:t> ou na hora de dormir.</a:t>
            </a:r>
            <a:endParaRPr lang="pt-BR" dirty="0">
              <a:latin typeface="+mj-lt"/>
              <a:cs typeface="Times New Roman" panose="02020603050405020304" pitchFamily="18" charset="0"/>
            </a:endParaRPr>
          </a:p>
        </p:txBody>
      </p:sp>
    </p:spTree>
    <p:extLst>
      <p:ext uri="{BB962C8B-B14F-4D97-AF65-F5344CB8AC3E}">
        <p14:creationId xmlns:p14="http://schemas.microsoft.com/office/powerpoint/2010/main" val="175675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cs typeface="Times New Roman" panose="02020603050405020304" pitchFamily="18" charset="0"/>
              </a:rPr>
              <a:t>Quadro clínico DM2</a:t>
            </a:r>
            <a:endParaRPr lang="pt-BR" sz="4000" dirty="0">
              <a:cs typeface="Times New Roman" panose="02020603050405020304" pitchFamily="18" charset="0"/>
            </a:endParaRPr>
          </a:p>
        </p:txBody>
      </p:sp>
      <p:sp>
        <p:nvSpPr>
          <p:cNvPr id="3" name="Espaço Reservado para Conteúdo 2"/>
          <p:cNvSpPr>
            <a:spLocks noGrp="1"/>
          </p:cNvSpPr>
          <p:nvPr>
            <p:ph idx="1"/>
          </p:nvPr>
        </p:nvSpPr>
        <p:spPr/>
        <p:txBody>
          <a:bodyPr>
            <a:normAutofit/>
          </a:bodyPr>
          <a:lstStyle/>
          <a:p>
            <a:r>
              <a:rPr lang="pt-BR" sz="2800" dirty="0" smtClean="0">
                <a:latin typeface="+mj-lt"/>
                <a:cs typeface="Times New Roman" panose="02020603050405020304" pitchFamily="18" charset="0"/>
              </a:rPr>
              <a:t>Prevalece em pacientes adultos acima de 40 anos.</a:t>
            </a:r>
          </a:p>
          <a:p>
            <a:endParaRPr lang="pt-BR" sz="2800" dirty="0">
              <a:latin typeface="+mj-lt"/>
              <a:cs typeface="Times New Roman" panose="02020603050405020304" pitchFamily="18" charset="0"/>
            </a:endParaRPr>
          </a:p>
          <a:p>
            <a:r>
              <a:rPr lang="pt-BR" sz="2800" dirty="0" smtClean="0">
                <a:latin typeface="+mj-lt"/>
                <a:cs typeface="Times New Roman" panose="02020603050405020304" pitchFamily="18" charset="0"/>
              </a:rPr>
              <a:t>Hiperglicemia assintomática, ou</a:t>
            </a:r>
          </a:p>
          <a:p>
            <a:endParaRPr lang="pt-BR" sz="2800" dirty="0" smtClean="0">
              <a:latin typeface="+mj-lt"/>
              <a:cs typeface="Times New Roman" panose="02020603050405020304" pitchFamily="18" charset="0"/>
            </a:endParaRPr>
          </a:p>
          <a:p>
            <a:r>
              <a:rPr lang="pt-BR" sz="2800" dirty="0" smtClean="0">
                <a:latin typeface="+mj-lt"/>
                <a:cs typeface="Times New Roman" panose="02020603050405020304" pitchFamily="18" charset="0"/>
              </a:rPr>
              <a:t>Poliúria, </a:t>
            </a:r>
            <a:r>
              <a:rPr lang="pt-BR" sz="2800" dirty="0" err="1" smtClean="0">
                <a:latin typeface="+mj-lt"/>
                <a:cs typeface="Times New Roman" panose="02020603050405020304" pitchFamily="18" charset="0"/>
              </a:rPr>
              <a:t>noctúria</a:t>
            </a:r>
            <a:r>
              <a:rPr lang="pt-BR" sz="2800" dirty="0" smtClean="0">
                <a:latin typeface="+mj-lt"/>
                <a:cs typeface="Times New Roman" panose="02020603050405020304" pitchFamily="18" charset="0"/>
              </a:rPr>
              <a:t>, </a:t>
            </a:r>
            <a:r>
              <a:rPr lang="pt-BR" sz="2800" dirty="0" err="1" smtClean="0">
                <a:latin typeface="+mj-lt"/>
                <a:cs typeface="Times New Roman" panose="02020603050405020304" pitchFamily="18" charset="0"/>
              </a:rPr>
              <a:t>polidpsia</a:t>
            </a:r>
            <a:r>
              <a:rPr lang="pt-BR" sz="2800" dirty="0" smtClean="0">
                <a:latin typeface="+mj-lt"/>
                <a:cs typeface="Times New Roman" panose="02020603050405020304" pitchFamily="18" charset="0"/>
              </a:rPr>
              <a:t>.</a:t>
            </a:r>
          </a:p>
          <a:p>
            <a:pPr marL="0" indent="0">
              <a:buNone/>
            </a:pPr>
            <a:endParaRPr lang="pt-BR" sz="2800" dirty="0" smtClean="0">
              <a:latin typeface="+mj-lt"/>
              <a:cs typeface="Times New Roman" panose="02020603050405020304" pitchFamily="18" charset="0"/>
            </a:endParaRPr>
          </a:p>
          <a:p>
            <a:pPr marL="0" indent="0">
              <a:buNone/>
            </a:pPr>
            <a:endParaRPr lang="pt-BR" sz="2800" dirty="0">
              <a:latin typeface="+mj-lt"/>
              <a:cs typeface="Times New Roman" panose="02020603050405020304" pitchFamily="18" charset="0"/>
            </a:endParaRPr>
          </a:p>
          <a:p>
            <a:pPr marL="0" indent="0">
              <a:buNone/>
            </a:pPr>
            <a:endParaRPr lang="pt-BR" sz="2800" dirty="0">
              <a:latin typeface="+mj-lt"/>
              <a:cs typeface="Times New Roman" panose="02020603050405020304" pitchFamily="18" charset="0"/>
            </a:endParaRPr>
          </a:p>
        </p:txBody>
      </p:sp>
    </p:spTree>
    <p:extLst>
      <p:ext uri="{BB962C8B-B14F-4D97-AF65-F5344CB8AC3E}">
        <p14:creationId xmlns:p14="http://schemas.microsoft.com/office/powerpoint/2010/main" val="11765160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latin typeface="+mj-lt"/>
                <a:cs typeface="Times New Roman" panose="02020603050405020304" pitchFamily="18" charset="0"/>
              </a:rPr>
              <a:t>Associação de sibutramina e </a:t>
            </a:r>
            <a:r>
              <a:rPr lang="pt-BR" b="1" dirty="0" err="1">
                <a:latin typeface="+mj-lt"/>
                <a:cs typeface="Times New Roman" panose="02020603050405020304" pitchFamily="18" charset="0"/>
              </a:rPr>
              <a:t>Orlistate</a:t>
            </a:r>
            <a:endParaRPr lang="pt-BR" b="1" dirty="0">
              <a:latin typeface="+mj-lt"/>
              <a:cs typeface="Times New Roman" panose="02020603050405020304" pitchFamily="18" charset="0"/>
            </a:endParaRPr>
          </a:p>
          <a:p>
            <a:pPr marL="0" indent="0">
              <a:buNone/>
            </a:pPr>
            <a:r>
              <a:rPr lang="pt-BR" sz="2400" dirty="0">
                <a:latin typeface="+mj-lt"/>
                <a:cs typeface="Times New Roman" panose="02020603050405020304" pitchFamily="18" charset="0"/>
              </a:rPr>
              <a:t>A perda de peso relacionada ao uso de sibutramina e </a:t>
            </a:r>
            <a:r>
              <a:rPr lang="pt-BR" sz="2400" dirty="0" err="1">
                <a:latin typeface="+mj-lt"/>
                <a:cs typeface="Times New Roman" panose="02020603050405020304" pitchFamily="18" charset="0"/>
              </a:rPr>
              <a:t>orlistate</a:t>
            </a:r>
            <a:r>
              <a:rPr lang="pt-BR" sz="2400" dirty="0">
                <a:latin typeface="+mj-lt"/>
                <a:cs typeface="Times New Roman" panose="02020603050405020304" pitchFamily="18" charset="0"/>
              </a:rPr>
              <a:t> levou à redução da resistência à insulina, com melhora dos marcadores bioquímicos e achados ultrassonográficos em pacientes com </a:t>
            </a:r>
            <a:r>
              <a:rPr lang="pt-BR" sz="2400" dirty="0" err="1">
                <a:latin typeface="+mj-lt"/>
                <a:cs typeface="Times New Roman" panose="02020603050405020304" pitchFamily="18" charset="0"/>
              </a:rPr>
              <a:t>esteato</a:t>
            </a:r>
            <a:r>
              <a:rPr lang="pt-BR" sz="2400" dirty="0">
                <a:latin typeface="+mj-lt"/>
                <a:cs typeface="Times New Roman" panose="02020603050405020304" pitchFamily="18" charset="0"/>
              </a:rPr>
              <a:t>-hepatite não alcoólica.</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4907335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cs typeface="Times New Roman" panose="02020603050405020304" pitchFamily="18" charset="0"/>
              </a:rPr>
              <a:t>Liraglutida</a:t>
            </a:r>
            <a:r>
              <a:rPr lang="pt-BR" dirty="0">
                <a:cs typeface="Times New Roman" panose="02020603050405020304" pitchFamily="18" charset="0"/>
              </a:rPr>
              <a:t> (aprovada no final de 2016)</a:t>
            </a:r>
            <a:endParaRPr lang="pt-BR" dirty="0"/>
          </a:p>
        </p:txBody>
      </p:sp>
      <p:sp>
        <p:nvSpPr>
          <p:cNvPr id="3" name="Espaço Reservado para Conteúdo 2"/>
          <p:cNvSpPr>
            <a:spLocks noGrp="1"/>
          </p:cNvSpPr>
          <p:nvPr>
            <p:ph idx="1"/>
          </p:nvPr>
        </p:nvSpPr>
        <p:spPr/>
        <p:txBody>
          <a:bodyPr>
            <a:normAutofit/>
          </a:bodyPr>
          <a:lstStyle/>
          <a:p>
            <a:r>
              <a:rPr lang="pt-BR" sz="2400" b="1" dirty="0" smtClean="0">
                <a:latin typeface="+mj-lt"/>
                <a:cs typeface="Times New Roman" panose="02020603050405020304" pitchFamily="18" charset="0"/>
              </a:rPr>
              <a:t>Indicações: </a:t>
            </a:r>
            <a:endParaRPr lang="pt-BR" sz="2400" b="1" dirty="0">
              <a:latin typeface="+mj-lt"/>
              <a:cs typeface="Times New Roman" panose="02020603050405020304" pitchFamily="18" charset="0"/>
            </a:endParaRPr>
          </a:p>
          <a:p>
            <a:pPr marL="0" indent="0">
              <a:buNone/>
            </a:pPr>
            <a:r>
              <a:rPr lang="pt-BR" sz="2400" dirty="0">
                <a:latin typeface="+mj-lt"/>
                <a:cs typeface="Times New Roman" panose="02020603050405020304" pitchFamily="18" charset="0"/>
              </a:rPr>
              <a:t>É usado para tratar diabetes mellitus tipo 2 quando dieta e exercício sozinhos já não conseguem controlar seu nível de açúcar no sangue. E pode ser usado associado a outros medicamentos antidiabéticos orais. (</a:t>
            </a:r>
            <a:r>
              <a:rPr lang="pt-BR" sz="2400" dirty="0" err="1">
                <a:latin typeface="+mj-lt"/>
                <a:cs typeface="Times New Roman" panose="02020603050405020304" pitchFamily="18" charset="0"/>
              </a:rPr>
              <a:t>Victoza</a:t>
            </a:r>
            <a:r>
              <a:rPr lang="pt-BR" sz="2400" dirty="0">
                <a:latin typeface="+mj-lt"/>
                <a:cs typeface="Times New Roman" panose="02020603050405020304" pitchFamily="18" charset="0"/>
              </a:rPr>
              <a:t>).</a:t>
            </a:r>
          </a:p>
          <a:p>
            <a:pPr marL="0" indent="0">
              <a:buNone/>
            </a:pPr>
            <a:r>
              <a:rPr lang="pt-BR" sz="2400" dirty="0">
                <a:latin typeface="+mj-lt"/>
                <a:cs typeface="Times New Roman" panose="02020603050405020304" pitchFamily="18" charset="0"/>
              </a:rPr>
              <a:t>A dose de 3,0 mg de </a:t>
            </a:r>
            <a:r>
              <a:rPr lang="pt-BR" sz="2400" dirty="0" err="1">
                <a:latin typeface="+mj-lt"/>
                <a:cs typeface="Times New Roman" panose="02020603050405020304" pitchFamily="18" charset="0"/>
              </a:rPr>
              <a:t>liraglutida</a:t>
            </a:r>
            <a:r>
              <a:rPr lang="pt-BR" sz="2400" dirty="0">
                <a:latin typeface="+mj-lt"/>
                <a:cs typeface="Times New Roman" panose="02020603050405020304" pitchFamily="18" charset="0"/>
              </a:rPr>
              <a:t> (</a:t>
            </a:r>
            <a:r>
              <a:rPr lang="pt-BR" sz="2400" dirty="0" err="1">
                <a:latin typeface="+mj-lt"/>
                <a:cs typeface="Times New Roman" panose="02020603050405020304" pitchFamily="18" charset="0"/>
              </a:rPr>
              <a:t>saxenda</a:t>
            </a:r>
            <a:r>
              <a:rPr lang="pt-BR" sz="2400" dirty="0">
                <a:latin typeface="+mj-lt"/>
                <a:cs typeface="Times New Roman" panose="02020603050405020304" pitchFamily="18" charset="0"/>
              </a:rPr>
              <a:t>) foi aprovada para o tratamento da obesidade por ser uma dose mais elevada do mesmo medicamento já aprovado para o tratamento do diabetes tipo 2 em dose de até 1,8 mg.</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29436373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r>
              <a:rPr lang="pt-BR" sz="2400" b="1" dirty="0">
                <a:latin typeface="+mj-lt"/>
                <a:cs typeface="Times New Roman" panose="02020603050405020304" pitchFamily="18" charset="0"/>
              </a:rPr>
              <a:t>Indicações:</a:t>
            </a:r>
          </a:p>
          <a:p>
            <a:pPr marL="0" indent="0">
              <a:buNone/>
            </a:pPr>
            <a:r>
              <a:rPr lang="pt-BR" sz="2400" dirty="0">
                <a:latin typeface="+mj-lt"/>
                <a:cs typeface="Times New Roman" panose="02020603050405020304" pitchFamily="18" charset="0"/>
              </a:rPr>
              <a:t>É indicado em associação a uma dieta hipocalórica e aumento do exercício físico para controle crônico de peso em adultos com Índice de Massa Corporal (IMC) de: </a:t>
            </a:r>
          </a:p>
          <a:p>
            <a:pPr marL="0" indent="0">
              <a:buNone/>
            </a:pPr>
            <a:r>
              <a:rPr lang="pt-BR" sz="2400" dirty="0">
                <a:latin typeface="+mj-lt"/>
                <a:cs typeface="Times New Roman" panose="02020603050405020304" pitchFamily="18" charset="0"/>
              </a:rPr>
              <a:t>• IMC de 30 Kg/m2 ou mais (obeso – muito acima do peso) ou; </a:t>
            </a:r>
          </a:p>
          <a:p>
            <a:pPr marL="0" indent="0">
              <a:buNone/>
            </a:pPr>
            <a:r>
              <a:rPr lang="pt-BR" sz="2400" dirty="0">
                <a:latin typeface="+mj-lt"/>
                <a:cs typeface="Times New Roman" panose="02020603050405020304" pitchFamily="18" charset="0"/>
              </a:rPr>
              <a:t>• IMC de 27 Kg/m2 ou mais (sobrepeso) e problemas de saúde relacionados ao peso (como diabetes, pressão arterial elevada ou níveis anormais de gorduras no sangue).</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6314768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2400" dirty="0">
                <a:latin typeface="+mj-lt"/>
                <a:cs typeface="Times New Roman" panose="02020603050405020304" pitchFamily="18" charset="0"/>
              </a:rPr>
              <a:t>Administração </a:t>
            </a:r>
          </a:p>
          <a:p>
            <a:pPr marL="0" indent="0">
              <a:buNone/>
            </a:pPr>
            <a:r>
              <a:rPr lang="pt-BR" sz="2400" dirty="0">
                <a:latin typeface="+mj-lt"/>
                <a:cs typeface="Times New Roman" panose="02020603050405020304" pitchFamily="18" charset="0"/>
              </a:rPr>
              <a:t>Solução injetável via subcutânea </a:t>
            </a:r>
          </a:p>
          <a:p>
            <a:r>
              <a:rPr lang="pt-BR" sz="2400" dirty="0">
                <a:latin typeface="+mj-lt"/>
                <a:cs typeface="Times New Roman" panose="02020603050405020304" pitchFamily="18" charset="0"/>
              </a:rPr>
              <a:t>Posologia </a:t>
            </a:r>
          </a:p>
          <a:p>
            <a:pPr marL="0" indent="0">
              <a:buNone/>
            </a:pPr>
            <a:r>
              <a:rPr lang="pt-BR" sz="2400" dirty="0">
                <a:latin typeface="+mj-lt"/>
                <a:cs typeface="Times New Roman" panose="02020603050405020304" pitchFamily="18" charset="0"/>
              </a:rPr>
              <a:t>Quando começar a utilizar </a:t>
            </a:r>
            <a:r>
              <a:rPr lang="pt-BR" sz="2400" dirty="0" err="1">
                <a:latin typeface="+mj-lt"/>
                <a:cs typeface="Times New Roman" panose="02020603050405020304" pitchFamily="18" charset="0"/>
              </a:rPr>
              <a:t>Saxenda</a:t>
            </a:r>
            <a:r>
              <a:rPr lang="pt-BR" sz="2400" dirty="0">
                <a:latin typeface="+mj-lt"/>
                <a:cs typeface="Times New Roman" panose="02020603050405020304" pitchFamily="18" charset="0"/>
              </a:rPr>
              <a:t>™, a dose inicial é de 0,6 mg uma vez ao dia, por pelo menos uma semana.  Você poderá aumentar a dose em 0,6 mg a cada semana até atingir a dose recomendada de 3,0 mg uma vez ao dia.</a:t>
            </a:r>
          </a:p>
          <a:p>
            <a:pPr marL="0" indent="0">
              <a:buNone/>
            </a:pPr>
            <a:r>
              <a:rPr lang="pt-BR" sz="2400" dirty="0">
                <a:latin typeface="+mj-lt"/>
                <a:cs typeface="Times New Roman" panose="02020603050405020304" pitchFamily="18" charset="0"/>
              </a:rPr>
              <a:t>Deve-se tentar usar na mesma hora todos os dias; </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35538245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000" b="1" dirty="0">
                <a:latin typeface="+mj-lt"/>
                <a:cs typeface="Times New Roman" panose="02020603050405020304" pitchFamily="18" charset="0"/>
              </a:rPr>
              <a:t>Posologia:</a:t>
            </a:r>
          </a:p>
          <a:p>
            <a:pPr marL="0" indent="0">
              <a:buNone/>
            </a:pPr>
            <a:r>
              <a:rPr lang="pt-BR" sz="2000" dirty="0">
                <a:latin typeface="+mj-lt"/>
                <a:cs typeface="Times New Roman" panose="02020603050405020304" pitchFamily="18" charset="0"/>
              </a:rPr>
              <a:t>Assim que você atingir a dose recomendada de 3,0 mg na quinta semana de tratamento, continue utilizando esta dose até o final do tratamento. </a:t>
            </a:r>
          </a:p>
          <a:p>
            <a:pPr marL="0" indent="0">
              <a:buNone/>
            </a:pPr>
            <a:r>
              <a:rPr lang="pt-BR" sz="2000" dirty="0">
                <a:latin typeface="+mj-lt"/>
                <a:cs typeface="Times New Roman" panose="02020603050405020304" pitchFamily="18" charset="0"/>
              </a:rPr>
              <a:t>Não aumente mais a dose. </a:t>
            </a:r>
          </a:p>
          <a:p>
            <a:pPr marL="0" indent="0">
              <a:buNone/>
            </a:pPr>
            <a:r>
              <a:rPr lang="pt-BR" sz="2000" dirty="0">
                <a:latin typeface="+mj-lt"/>
                <a:cs typeface="Times New Roman" panose="02020603050405020304" pitchFamily="18" charset="0"/>
              </a:rPr>
              <a:t>O tratamento com </a:t>
            </a:r>
            <a:r>
              <a:rPr lang="pt-BR" sz="2000" dirty="0" err="1">
                <a:latin typeface="+mj-lt"/>
                <a:cs typeface="Times New Roman" panose="02020603050405020304" pitchFamily="18" charset="0"/>
              </a:rPr>
              <a:t>Saxenda</a:t>
            </a:r>
            <a:r>
              <a:rPr lang="pt-BR" sz="2000" dirty="0">
                <a:latin typeface="+mj-lt"/>
                <a:cs typeface="Times New Roman" panose="02020603050405020304" pitchFamily="18" charset="0"/>
              </a:rPr>
              <a:t>™ deve ser descontinuado após 12 semanas de tratamento na dose de 3.0 mg/dia se o paciente não apresentar perda ponderal ≥ 5% do peso inicial. A necessidade de continuar com o tratamento deve ser reavaliada anualmente</a:t>
            </a:r>
            <a:r>
              <a:rPr lang="pt-BR" sz="2000" dirty="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9888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02287" y="1584101"/>
            <a:ext cx="9302325" cy="4803819"/>
          </a:xfrm>
        </p:spPr>
        <p:txBody>
          <a:bodyPr>
            <a:noAutofit/>
          </a:bodyPr>
          <a:lstStyle/>
          <a:p>
            <a:r>
              <a:rPr lang="pt-BR" sz="2000" b="1" dirty="0">
                <a:latin typeface="+mj-lt"/>
                <a:cs typeface="Times New Roman" panose="02020603050405020304" pitchFamily="18" charset="0"/>
              </a:rPr>
              <a:t>Mecanismo de ação:</a:t>
            </a:r>
          </a:p>
          <a:p>
            <a:pPr marL="0" indent="0">
              <a:buNone/>
            </a:pPr>
            <a:r>
              <a:rPr lang="pt-BR" sz="2000" dirty="0">
                <a:latin typeface="+mj-lt"/>
                <a:cs typeface="Times New Roman" panose="02020603050405020304" pitchFamily="18" charset="0"/>
              </a:rPr>
              <a:t>A </a:t>
            </a:r>
            <a:r>
              <a:rPr lang="pt-BR" sz="2000" dirty="0" err="1">
                <a:latin typeface="+mj-lt"/>
                <a:cs typeface="Times New Roman" panose="02020603050405020304" pitchFamily="18" charset="0"/>
              </a:rPr>
              <a:t>liraglutida</a:t>
            </a:r>
            <a:r>
              <a:rPr lang="pt-BR" sz="2000" dirty="0">
                <a:latin typeface="+mj-lt"/>
                <a:cs typeface="Times New Roman" panose="02020603050405020304" pitchFamily="18" charset="0"/>
              </a:rPr>
              <a:t> é um agonista do peptídeo semelhante ao glucagon-1 (GLP-1) que compartilha 97% de homologia com o GLP-1 nativo, sendo a meia-vida de circulação do GLP-1 aumentada de 1-2 minutos para 13 horas e na dose de 3,0 mg, tem uma ação hipotalâmica em neurônios envolvidos no balanço energético, em centros ligados a prazer e recompensa e uma ação menor na velocidade de esvaziamento gástrico.</a:t>
            </a:r>
          </a:p>
          <a:p>
            <a:pPr marL="0" indent="0">
              <a:buNone/>
            </a:pPr>
            <a:r>
              <a:rPr lang="pt-BR" sz="2000" dirty="0">
                <a:latin typeface="+mj-lt"/>
                <a:cs typeface="Times New Roman" panose="02020603050405020304" pitchFamily="18" charset="0"/>
              </a:rPr>
              <a:t>Os efeitos positivos dessa classe de medicamentos devem-se ao seu potencial para indução da secreção de insulina de maneira dependente de glicose, redução da secreção de glucagon, aumento da saciedade, e esvaziamento gástrico retardado.</a:t>
            </a:r>
            <a:endParaRPr lang="pt-BR" sz="2000" dirty="0">
              <a:latin typeface="+mj-lt"/>
              <a:cs typeface="Times New Roman" panose="02020603050405020304" pitchFamily="18" charset="0"/>
            </a:endParaRPr>
          </a:p>
        </p:txBody>
      </p:sp>
    </p:spTree>
    <p:extLst>
      <p:ext uri="{BB962C8B-B14F-4D97-AF65-F5344CB8AC3E}">
        <p14:creationId xmlns:p14="http://schemas.microsoft.com/office/powerpoint/2010/main" val="12423455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92925" y="1425262"/>
            <a:ext cx="8915400" cy="4202806"/>
          </a:xfrm>
        </p:spPr>
        <p:txBody>
          <a:bodyPr>
            <a:normAutofit lnSpcReduction="10000"/>
          </a:bodyPr>
          <a:lstStyle/>
          <a:p>
            <a:r>
              <a:rPr lang="pt-BR" b="1" dirty="0">
                <a:latin typeface="+mj-lt"/>
                <a:cs typeface="Times New Roman" panose="02020603050405020304" pitchFamily="18" charset="0"/>
              </a:rPr>
              <a:t>Efeitos </a:t>
            </a:r>
            <a:r>
              <a:rPr lang="pt-BR" b="1" dirty="0" smtClean="0">
                <a:latin typeface="+mj-lt"/>
                <a:cs typeface="Times New Roman" panose="02020603050405020304" pitchFamily="18" charset="0"/>
              </a:rPr>
              <a:t>adversos: </a:t>
            </a:r>
            <a:endParaRPr lang="pt-BR" b="1" dirty="0">
              <a:latin typeface="+mj-lt"/>
              <a:cs typeface="Times New Roman" panose="02020603050405020304" pitchFamily="18" charset="0"/>
            </a:endParaRPr>
          </a:p>
          <a:p>
            <a:pPr marL="0" indent="0">
              <a:buNone/>
            </a:pPr>
            <a:r>
              <a:rPr lang="pt-BR" sz="2000" dirty="0">
                <a:latin typeface="+mj-lt"/>
                <a:cs typeface="Times New Roman" panose="02020603050405020304" pitchFamily="18" charset="0"/>
              </a:rPr>
              <a:t>Reação muito comum (pode ocorrer em mais de 1 em 10 pacientes):  Náusea (enjoo), vômito, diarreia, constipação. Estes sintomas normalmente desaparecem após alguns dias ou semanas. Perda de apetite.</a:t>
            </a:r>
          </a:p>
          <a:p>
            <a:pPr marL="0" indent="0">
              <a:buNone/>
            </a:pPr>
            <a:r>
              <a:rPr lang="pt-BR" sz="2000" dirty="0">
                <a:latin typeface="+mj-lt"/>
                <a:cs typeface="Times New Roman" panose="02020603050405020304" pitchFamily="18" charset="0"/>
              </a:rPr>
              <a:t>Reação comum (pode ocorrer em até 1 em 10 pacientes): Problemas que afetam o estômago e intestino, como: indigestão (dispepsia), inflamação gástrica (gastrite), desconforto gástrico, flatulência, eructação, boca seca; Sensação de fraqueza ou cansaço;  Paladar alterado; tontura; Cálculo biliar;  Reações no local da injeção (como hematoma, dor, irritação, coceira e erupção cutânea);  Hipoglicemia (baixo nível de açúcar no sangue); aumento de enzimas pancreáticas</a:t>
            </a:r>
            <a:r>
              <a:rPr lang="pt-BR" sz="2000" dirty="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0418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cs typeface="Times New Roman" panose="02020603050405020304" pitchFamily="18" charset="0"/>
              </a:rPr>
              <a:t>Cloridrato de </a:t>
            </a:r>
            <a:r>
              <a:rPr lang="pt-BR" sz="4000" dirty="0" err="1">
                <a:cs typeface="Times New Roman" panose="02020603050405020304" pitchFamily="18" charset="0"/>
              </a:rPr>
              <a:t>lorcasserina</a:t>
            </a:r>
            <a:endParaRPr lang="pt-BR" sz="4000" dirty="0"/>
          </a:p>
        </p:txBody>
      </p:sp>
      <p:sp>
        <p:nvSpPr>
          <p:cNvPr id="3" name="Espaço Reservado para Conteúdo 2"/>
          <p:cNvSpPr>
            <a:spLocks noGrp="1"/>
          </p:cNvSpPr>
          <p:nvPr>
            <p:ph idx="1"/>
          </p:nvPr>
        </p:nvSpPr>
        <p:spPr/>
        <p:txBody>
          <a:bodyPr>
            <a:normAutofit lnSpcReduction="10000"/>
          </a:bodyPr>
          <a:lstStyle/>
          <a:p>
            <a:r>
              <a:rPr lang="pt-BR" sz="2400" dirty="0">
                <a:latin typeface="+mj-lt"/>
                <a:cs typeface="Times New Roman" panose="02020603050405020304" pitchFamily="18" charset="0"/>
              </a:rPr>
              <a:t>Indicações </a:t>
            </a:r>
          </a:p>
          <a:p>
            <a:pPr marL="0" indent="0">
              <a:buNone/>
            </a:pPr>
            <a:r>
              <a:rPr lang="pt-BR" sz="2400" dirty="0">
                <a:latin typeface="+mj-lt"/>
                <a:cs typeface="Times New Roman" panose="02020603050405020304" pitchFamily="18" charset="0"/>
              </a:rPr>
              <a:t>Tratamento adjuvante de obesidade com (IMC) de: 30 kg/m² ou maior (obeso) ou 27 kg / M ou maior (excesso de peso) na presença de pelo menos uma condição </a:t>
            </a:r>
            <a:r>
              <a:rPr lang="pt-BR" sz="2400" dirty="0" err="1">
                <a:latin typeface="+mj-lt"/>
                <a:cs typeface="Times New Roman" panose="02020603050405020304" pitchFamily="18" charset="0"/>
              </a:rPr>
              <a:t>comórbida</a:t>
            </a:r>
            <a:r>
              <a:rPr lang="pt-BR" sz="2400" dirty="0">
                <a:latin typeface="+mj-lt"/>
                <a:cs typeface="Times New Roman" panose="02020603050405020304" pitchFamily="18" charset="0"/>
              </a:rPr>
              <a:t> relacionada ao peso (por exemplo, hipertensão, dislipidemia, diabetes tipo 2</a:t>
            </a:r>
            <a:r>
              <a:rPr lang="pt-BR" sz="2400" dirty="0" smtClean="0">
                <a:latin typeface="+mj-lt"/>
                <a:cs typeface="Times New Roman" panose="02020603050405020304" pitchFamily="18" charset="0"/>
              </a:rPr>
              <a:t>).</a:t>
            </a:r>
          </a:p>
          <a:p>
            <a:pPr marL="0" indent="0">
              <a:buNone/>
            </a:pPr>
            <a:endParaRPr lang="pt-BR" sz="2400" dirty="0">
              <a:latin typeface="+mj-lt"/>
              <a:cs typeface="Times New Roman" panose="02020603050405020304" pitchFamily="18" charset="0"/>
            </a:endParaRPr>
          </a:p>
          <a:p>
            <a:r>
              <a:rPr lang="pt-BR" sz="2400" dirty="0">
                <a:latin typeface="+mj-lt"/>
                <a:cs typeface="Times New Roman" panose="02020603050405020304" pitchFamily="18" charset="0"/>
              </a:rPr>
              <a:t>Administração </a:t>
            </a:r>
          </a:p>
          <a:p>
            <a:pPr marL="0" indent="0">
              <a:buNone/>
            </a:pPr>
            <a:r>
              <a:rPr lang="pt-BR" sz="2400" dirty="0">
                <a:latin typeface="+mj-lt"/>
                <a:cs typeface="Times New Roman" panose="02020603050405020304" pitchFamily="18" charset="0"/>
              </a:rPr>
              <a:t>Via oral</a:t>
            </a:r>
            <a:endParaRPr lang="pt-BR" sz="2400" dirty="0">
              <a:latin typeface="+mj-lt"/>
              <a:cs typeface="Times New Roman" panose="02020603050405020304" pitchFamily="18" charset="0"/>
            </a:endParaRPr>
          </a:p>
        </p:txBody>
      </p:sp>
    </p:spTree>
    <p:extLst>
      <p:ext uri="{BB962C8B-B14F-4D97-AF65-F5344CB8AC3E}">
        <p14:creationId xmlns:p14="http://schemas.microsoft.com/office/powerpoint/2010/main" val="17762219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18952" y="2133600"/>
            <a:ext cx="9585660" cy="4241442"/>
          </a:xfrm>
        </p:spPr>
        <p:txBody>
          <a:bodyPr>
            <a:noAutofit/>
          </a:bodyPr>
          <a:lstStyle/>
          <a:p>
            <a:r>
              <a:rPr lang="pt-BR" sz="2000" dirty="0">
                <a:latin typeface="+mj-lt"/>
                <a:cs typeface="Times New Roman" panose="02020603050405020304" pitchFamily="18" charset="0"/>
              </a:rPr>
              <a:t>Posologia </a:t>
            </a:r>
          </a:p>
          <a:p>
            <a:pPr marL="0" indent="0">
              <a:buNone/>
            </a:pPr>
            <a:r>
              <a:rPr lang="pt-BR" sz="2000" dirty="0">
                <a:latin typeface="+mj-lt"/>
                <a:cs typeface="Times New Roman" panose="02020603050405020304" pitchFamily="18" charset="0"/>
              </a:rPr>
              <a:t>A dosagem indicada de </a:t>
            </a:r>
            <a:r>
              <a:rPr lang="pt-BR" sz="2000" dirty="0" err="1">
                <a:latin typeface="+mj-lt"/>
                <a:cs typeface="Times New Roman" panose="02020603050405020304" pitchFamily="18" charset="0"/>
              </a:rPr>
              <a:t>Lorcaserina</a:t>
            </a:r>
            <a:r>
              <a:rPr lang="pt-BR" sz="2000" dirty="0">
                <a:latin typeface="+mj-lt"/>
                <a:cs typeface="Times New Roman" panose="02020603050405020304" pitchFamily="18" charset="0"/>
              </a:rPr>
              <a:t> é de 10mg 1 ou 2x dia.</a:t>
            </a:r>
          </a:p>
          <a:p>
            <a:pPr marL="0" indent="0">
              <a:buNone/>
            </a:pPr>
            <a:r>
              <a:rPr lang="pt-BR" sz="2000" dirty="0">
                <a:latin typeface="+mj-lt"/>
                <a:cs typeface="Times New Roman" panose="02020603050405020304" pitchFamily="18" charset="0"/>
              </a:rPr>
              <a:t> Efeitos evidentes após 12 semanas de uso (3 meses). Descontinuar o uso se não houver perda de peso de no mínimo 5% após 12 semanas.</a:t>
            </a:r>
          </a:p>
          <a:p>
            <a:pPr marL="0" indent="0">
              <a:buNone/>
            </a:pPr>
            <a:endParaRPr lang="pt-BR" sz="2000" dirty="0">
              <a:latin typeface="+mj-lt"/>
              <a:cs typeface="Times New Roman" panose="02020603050405020304" pitchFamily="18" charset="0"/>
            </a:endParaRPr>
          </a:p>
          <a:p>
            <a:r>
              <a:rPr lang="pt-BR" sz="2000" dirty="0">
                <a:latin typeface="+mj-lt"/>
                <a:cs typeface="Times New Roman" panose="02020603050405020304" pitchFamily="18" charset="0"/>
              </a:rPr>
              <a:t>Farmacocinética </a:t>
            </a:r>
          </a:p>
          <a:p>
            <a:pPr marL="0" indent="0">
              <a:buNone/>
            </a:pPr>
            <a:r>
              <a:rPr lang="pt-BR" sz="2000" dirty="0">
                <a:latin typeface="+mj-lt"/>
                <a:cs typeface="Times New Roman" panose="02020603050405020304" pitchFamily="18" charset="0"/>
              </a:rPr>
              <a:t>Meia vida de 11 </a:t>
            </a:r>
            <a:r>
              <a:rPr lang="pt-BR" sz="2000" dirty="0" err="1">
                <a:latin typeface="+mj-lt"/>
                <a:cs typeface="Times New Roman" panose="02020603050405020304" pitchFamily="18" charset="0"/>
              </a:rPr>
              <a:t>hrs</a:t>
            </a:r>
            <a:r>
              <a:rPr lang="pt-BR" sz="2000" dirty="0">
                <a:latin typeface="+mj-lt"/>
                <a:cs typeface="Times New Roman" panose="02020603050405020304" pitchFamily="18" charset="0"/>
              </a:rPr>
              <a:t>; </a:t>
            </a:r>
          </a:p>
          <a:p>
            <a:pPr marL="0" indent="0">
              <a:buNone/>
            </a:pPr>
            <a:r>
              <a:rPr lang="pt-BR" sz="2000" dirty="0">
                <a:latin typeface="+mj-lt"/>
                <a:cs typeface="Times New Roman" panose="02020603050405020304" pitchFamily="18" charset="0"/>
              </a:rPr>
              <a:t>70% se liga as proteínas plasmáticas</a:t>
            </a:r>
          </a:p>
          <a:p>
            <a:pPr marL="0" indent="0">
              <a:buNone/>
            </a:pPr>
            <a:r>
              <a:rPr lang="pt-BR" sz="2000" dirty="0">
                <a:latin typeface="+mj-lt"/>
                <a:cs typeface="Times New Roman" panose="02020603050405020304" pitchFamily="18" charset="0"/>
              </a:rPr>
              <a:t>E metabolizada pelo fígado; e eliminada principalmente pela urina e em pequena quantidade pelas fezes.</a:t>
            </a:r>
            <a:endParaRPr lang="pt-BR" sz="2000" dirty="0">
              <a:latin typeface="+mj-lt"/>
              <a:cs typeface="Times New Roman" panose="02020603050405020304" pitchFamily="18" charset="0"/>
            </a:endParaRPr>
          </a:p>
        </p:txBody>
      </p:sp>
    </p:spTree>
    <p:extLst>
      <p:ext uri="{BB962C8B-B14F-4D97-AF65-F5344CB8AC3E}">
        <p14:creationId xmlns:p14="http://schemas.microsoft.com/office/powerpoint/2010/main" val="20554488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9212" y="1210614"/>
            <a:ext cx="8915400" cy="4700608"/>
          </a:xfrm>
        </p:spPr>
        <p:txBody>
          <a:bodyPr/>
          <a:lstStyle/>
          <a:p>
            <a:r>
              <a:rPr lang="pt-BR" sz="2400" b="1" dirty="0">
                <a:latin typeface="+mj-lt"/>
                <a:cs typeface="Times New Roman" panose="02020603050405020304" pitchFamily="18" charset="0"/>
              </a:rPr>
              <a:t>Mecanismo de </a:t>
            </a:r>
            <a:r>
              <a:rPr lang="pt-BR" sz="2400" b="1" dirty="0" smtClean="0">
                <a:latin typeface="+mj-lt"/>
                <a:cs typeface="Times New Roman" panose="02020603050405020304" pitchFamily="18" charset="0"/>
              </a:rPr>
              <a:t>ação: </a:t>
            </a:r>
          </a:p>
          <a:p>
            <a:pPr marL="0" indent="0">
              <a:buNone/>
            </a:pPr>
            <a:endParaRPr lang="pt-BR" sz="2400" b="1" dirty="0">
              <a:latin typeface="+mj-lt"/>
              <a:cs typeface="Times New Roman" panose="02020603050405020304" pitchFamily="18" charset="0"/>
            </a:endParaRPr>
          </a:p>
          <a:p>
            <a:pPr marL="0" indent="0">
              <a:buNone/>
            </a:pPr>
            <a:r>
              <a:rPr lang="pt-BR" sz="2000" dirty="0">
                <a:latin typeface="+mj-lt"/>
                <a:cs typeface="Times New Roman" panose="02020603050405020304" pitchFamily="18" charset="0"/>
              </a:rPr>
              <a:t>A </a:t>
            </a:r>
            <a:r>
              <a:rPr lang="pt-BR" sz="2000" dirty="0" err="1">
                <a:latin typeface="+mj-lt"/>
                <a:cs typeface="Times New Roman" panose="02020603050405020304" pitchFamily="18" charset="0"/>
              </a:rPr>
              <a:t>lorcaserina</a:t>
            </a:r>
            <a:r>
              <a:rPr lang="pt-BR" sz="2000" dirty="0">
                <a:latin typeface="+mj-lt"/>
                <a:cs typeface="Times New Roman" panose="02020603050405020304" pitchFamily="18" charset="0"/>
              </a:rPr>
              <a:t> é uma molécula pequena com </a:t>
            </a:r>
            <a:r>
              <a:rPr lang="pt-BR" sz="2000" dirty="0" err="1">
                <a:latin typeface="+mj-lt"/>
                <a:cs typeface="Times New Roman" panose="02020603050405020304" pitchFamily="18" charset="0"/>
              </a:rPr>
              <a:t>agonismo</a:t>
            </a:r>
            <a:r>
              <a:rPr lang="pt-BR" sz="2000" dirty="0">
                <a:latin typeface="+mj-lt"/>
                <a:cs typeface="Times New Roman" panose="02020603050405020304" pitchFamily="18" charset="0"/>
              </a:rPr>
              <a:t> seletivo sobre o receptor serotoninérgico 5-HT2c.</a:t>
            </a:r>
          </a:p>
          <a:p>
            <a:pPr marL="0" indent="0">
              <a:buNone/>
            </a:pPr>
            <a:r>
              <a:rPr lang="pt-BR" sz="2000" dirty="0">
                <a:latin typeface="+mj-lt"/>
                <a:cs typeface="Times New Roman" panose="02020603050405020304" pitchFamily="18" charset="0"/>
              </a:rPr>
              <a:t>O aumento da atividade serotoninérgica no sistema nervoso central (SNC) por meio do estímulo do receptor 5-HT2c modula o balanço calórico por intermédio da ativação da via do sistema POMC (Pró-</a:t>
            </a:r>
            <a:r>
              <a:rPr lang="pt-BR" sz="2000" dirty="0" err="1">
                <a:latin typeface="+mj-lt"/>
                <a:cs typeface="Times New Roman" panose="02020603050405020304" pitchFamily="18" charset="0"/>
              </a:rPr>
              <a:t>opiomelanocortina</a:t>
            </a:r>
            <a:r>
              <a:rPr lang="pt-BR" sz="2000" dirty="0">
                <a:latin typeface="+mj-lt"/>
                <a:cs typeface="Times New Roman" panose="02020603050405020304" pitchFamily="18" charset="0"/>
              </a:rPr>
              <a:t>) no núcleo arqueado do hipotálamo, promovendo o aumento do catabolismo pelos efetores de segunda ordem, tais como TRH(hormônio liberador de TSH), CRH(hormônio liberador de </a:t>
            </a:r>
            <a:r>
              <a:rPr lang="pt-BR" sz="2000" dirty="0" err="1">
                <a:latin typeface="+mj-lt"/>
                <a:cs typeface="Times New Roman" panose="02020603050405020304" pitchFamily="18" charset="0"/>
              </a:rPr>
              <a:t>corticotrofina</a:t>
            </a:r>
            <a:r>
              <a:rPr lang="pt-BR" sz="2000" dirty="0">
                <a:latin typeface="+mj-lt"/>
                <a:cs typeface="Times New Roman" panose="02020603050405020304" pitchFamily="18" charset="0"/>
              </a:rPr>
              <a:t>), MC4R, entre outros. Isto resulta na diminuição da ingestão alimentar e na promoção da saciedade.</a:t>
            </a:r>
          </a:p>
          <a:p>
            <a:pPr marL="0" indent="0">
              <a:buNone/>
            </a:pPr>
            <a:endParaRPr lang="pt-BR" sz="2000" dirty="0">
              <a:latin typeface="+mj-lt"/>
              <a:cs typeface="Times New Roman" panose="02020603050405020304" pitchFamily="18" charset="0"/>
            </a:endParaRPr>
          </a:p>
        </p:txBody>
      </p:sp>
    </p:spTree>
    <p:extLst>
      <p:ext uri="{BB962C8B-B14F-4D97-AF65-F5344CB8AC3E}">
        <p14:creationId xmlns:p14="http://schemas.microsoft.com/office/powerpoint/2010/main" val="1394610809"/>
      </p:ext>
    </p:extLst>
  </p:cSld>
  <p:clrMapOvr>
    <a:masterClrMapping/>
  </p:clrMapOvr>
</p:sld>
</file>

<file path=ppt/theme/theme1.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1591</TotalTime>
  <Words>5507</Words>
  <Application>Microsoft Office PowerPoint</Application>
  <PresentationFormat>Widescreen</PresentationFormat>
  <Paragraphs>462</Paragraphs>
  <Slides>105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105</vt:i4>
      </vt:variant>
    </vt:vector>
  </HeadingPairs>
  <TitlesOfParts>
    <vt:vector size="111" baseType="lpstr">
      <vt:lpstr>Arial</vt:lpstr>
      <vt:lpstr>Century Gothic</vt:lpstr>
      <vt:lpstr>Times New Roman</vt:lpstr>
      <vt:lpstr>Wingdings 2</vt:lpstr>
      <vt:lpstr>Wingdings 3</vt:lpstr>
      <vt:lpstr>Cacho</vt:lpstr>
      <vt:lpstr>Apresentação do PowerPoint</vt:lpstr>
      <vt:lpstr>FARMACOTERAPIA DA DM E HIPOGLICEMIANTES</vt:lpstr>
      <vt:lpstr>Fisiopatologia  Do Diabetes Mellitus</vt:lpstr>
      <vt:lpstr>Diagnóstico Da Diabetes Mellitus</vt:lpstr>
      <vt:lpstr>Referências</vt:lpstr>
      <vt:lpstr>Diabetes mellitus tipo 1</vt:lpstr>
      <vt:lpstr>Quadro clínico DM 1</vt:lpstr>
      <vt:lpstr>Diabetes Mellitus Tipo 2</vt:lpstr>
      <vt:lpstr>Quadro clínico DM2</vt:lpstr>
      <vt:lpstr>Tratamento DM1</vt:lpstr>
      <vt:lpstr>Administração exógena de insulina</vt:lpstr>
      <vt:lpstr>Administração de insulina</vt:lpstr>
      <vt:lpstr>Reações adversas da insulinoterapia</vt:lpstr>
      <vt:lpstr>Tratamento DM2</vt:lpstr>
      <vt:lpstr>Sulfolinuréias</vt:lpstr>
      <vt:lpstr>Apresentação do PowerPoint</vt:lpstr>
      <vt:lpstr>Apresentação do PowerPoint</vt:lpstr>
      <vt:lpstr>Apresentação do PowerPoint</vt:lpstr>
      <vt:lpstr>Glinidas</vt:lpstr>
      <vt:lpstr>Apresentação do PowerPoint</vt:lpstr>
      <vt:lpstr>Apresentação do PowerPoint</vt:lpstr>
      <vt:lpstr>Apresentação do PowerPoint</vt:lpstr>
      <vt:lpstr>Metformina</vt:lpstr>
      <vt:lpstr>Apresentação do PowerPoint</vt:lpstr>
      <vt:lpstr>Apresentação do PowerPoint</vt:lpstr>
      <vt:lpstr>Apresentação do PowerPoint</vt:lpstr>
      <vt:lpstr>Tiazolidinedionas (Glitazonas) </vt:lpstr>
      <vt:lpstr>Apresentação do PowerPoint</vt:lpstr>
      <vt:lpstr>Agonista análogo do GLP-1 </vt:lpstr>
      <vt:lpstr>Apresentação do PowerPoint</vt:lpstr>
      <vt:lpstr> INIBIDORES DA DPP-IV  DPP- 4 = Dipeptidil PePtidase IV </vt:lpstr>
      <vt:lpstr>Apresentação do PowerPoint</vt:lpstr>
      <vt:lpstr>Inibidores da α-glicosidase </vt:lpstr>
      <vt:lpstr>Apresentação do PowerPoint</vt:lpstr>
      <vt:lpstr>Inibidores SGLT-2 </vt:lpstr>
      <vt:lpstr>Insulinoterapia </vt:lpstr>
      <vt:lpstr>Insulinoterapia</vt:lpstr>
      <vt:lpstr>Apresentação do PowerPoint</vt:lpstr>
      <vt:lpstr>Introdução</vt:lpstr>
      <vt:lpstr>Objetivo</vt:lpstr>
      <vt:lpstr>Análagos da insulina</vt:lpstr>
      <vt:lpstr>Apresentação do PowerPoint</vt:lpstr>
      <vt:lpstr>Insulina de ação rápida</vt:lpstr>
      <vt:lpstr>Apresentação do PowerPoint</vt:lpstr>
      <vt:lpstr>Apresentação do PowerPoint</vt:lpstr>
      <vt:lpstr>Insulina de ação ultra rápida</vt:lpstr>
      <vt:lpstr>Apresentação do PowerPoint</vt:lpstr>
      <vt:lpstr>Apresentação do PowerPoint</vt:lpstr>
      <vt:lpstr>Insulina de ação intermediária</vt:lpstr>
      <vt:lpstr>Apresentação do PowerPoint</vt:lpstr>
      <vt:lpstr>Insulina de ação lenta</vt:lpstr>
      <vt:lpstr>Apresentação do PowerPoint</vt:lpstr>
      <vt:lpstr>Apresentação do PowerPoint</vt:lpstr>
      <vt:lpstr>Apresentação do PowerPoint</vt:lpstr>
      <vt:lpstr>Misturas de insulina </vt:lpstr>
      <vt:lpstr>Formas de administração da insulina</vt:lpstr>
      <vt:lpstr>Objetivos do tratamento (American Diabetes Association – ADA-)</vt:lpstr>
      <vt:lpstr>Benefícios do Tratamento com Insulina</vt:lpstr>
      <vt:lpstr>Complicações da insulinoterapia</vt:lpstr>
      <vt:lpstr>Apresentação do PowerPoint</vt:lpstr>
      <vt:lpstr>Tratamento de situações especiais com insulina</vt:lpstr>
      <vt:lpstr>Apresentação do PowerPoint</vt:lpstr>
      <vt:lpstr>   TRATAMENTO DA OBESIDADE</vt:lpstr>
      <vt:lpstr>Obesidade</vt:lpstr>
      <vt:lpstr>Fatores de risco para obesidade</vt:lpstr>
      <vt:lpstr>Consequências da Obesidade</vt:lpstr>
      <vt:lpstr>Apresentação do PowerPoint</vt:lpstr>
      <vt:lpstr>Diagnóstico</vt:lpstr>
      <vt:lpstr>Classificação da obesidade</vt:lpstr>
      <vt:lpstr>Tratamento da Obesidade</vt:lpstr>
      <vt:lpstr>Apresentação do PowerPoint</vt:lpstr>
      <vt:lpstr>TRATAMENTO MULTIDISCIPLINAR</vt:lpstr>
      <vt:lpstr>Apresentação do PowerPoint</vt:lpstr>
      <vt:lpstr>Apresentação do PowerPoint</vt:lpstr>
      <vt:lpstr>Apresentação do PowerPoint</vt:lpstr>
      <vt:lpstr>              SIBUTRAMINA</vt:lpstr>
      <vt:lpstr>Apresentação do PowerPoint</vt:lpstr>
      <vt:lpstr>Apresentação do PowerPoint</vt:lpstr>
      <vt:lpstr>Apresentação do PowerPoint</vt:lpstr>
      <vt:lpstr>Apresentação do PowerPoint</vt:lpstr>
      <vt:lpstr>Apresentação do PowerPoint</vt:lpstr>
      <vt:lpstr>Apresentação do PowerPoint</vt:lpstr>
      <vt:lpstr>Efeitos Adversos</vt:lpstr>
      <vt:lpstr>Orlistate</vt:lpstr>
      <vt:lpstr>Apresentação do PowerPoint</vt:lpstr>
      <vt:lpstr>Apresentação do PowerPoint</vt:lpstr>
      <vt:lpstr>Apresentação do PowerPoint</vt:lpstr>
      <vt:lpstr>Apresentação do PowerPoint</vt:lpstr>
      <vt:lpstr>Apresentação do PowerPoint</vt:lpstr>
      <vt:lpstr>Apresentação do PowerPoint</vt:lpstr>
      <vt:lpstr>Liraglutida (aprovada no final de 2016)</vt:lpstr>
      <vt:lpstr>Apresentação do PowerPoint</vt:lpstr>
      <vt:lpstr>Apresentação do PowerPoint</vt:lpstr>
      <vt:lpstr>Apresentação do PowerPoint</vt:lpstr>
      <vt:lpstr>Apresentação do PowerPoint</vt:lpstr>
      <vt:lpstr>Apresentação do PowerPoint</vt:lpstr>
      <vt:lpstr>Cloridrato de lorcasserina</vt:lpstr>
      <vt:lpstr>Apresentação do PowerPoint</vt:lpstr>
      <vt:lpstr>Apresentação do PowerPoint</vt:lpstr>
      <vt:lpstr>Apresentação do PowerPoint</vt:lpstr>
      <vt:lpstr>Apresentação do PowerPoint</vt:lpstr>
      <vt:lpstr>CASO CLÍNICO</vt:lpstr>
      <vt:lpstr>Apresentação do PowerPoint</vt:lpstr>
      <vt:lpstr>Apresentação do PowerPoint</vt:lpstr>
      <vt:lpstr>Questões Tutoria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FARMACOTERAPIA DA DM E HIPOGLICEMIANTES</dc:title>
  <dc:creator>Ana Clara</dc:creator>
  <cp:lastModifiedBy>Ana Clara</cp:lastModifiedBy>
  <cp:revision>56</cp:revision>
  <dcterms:created xsi:type="dcterms:W3CDTF">2018-04-23T13:51:14Z</dcterms:created>
  <dcterms:modified xsi:type="dcterms:W3CDTF">2018-04-24T20:42:17Z</dcterms:modified>
</cp:coreProperties>
</file>