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4" r:id="rId1"/>
  </p:sldMasterIdLst>
  <p:sldIdLst>
    <p:sldId id="298" r:id="rId2"/>
    <p:sldId id="256" r:id="rId3"/>
    <p:sldId id="257" r:id="rId4"/>
    <p:sldId id="258" r:id="rId5"/>
    <p:sldId id="259" r:id="rId6"/>
    <p:sldId id="261" r:id="rId7"/>
    <p:sldId id="262" r:id="rId8"/>
    <p:sldId id="29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33" r:id="rId40"/>
    <p:sldId id="323" r:id="rId41"/>
    <p:sldId id="324" r:id="rId42"/>
    <p:sldId id="325" r:id="rId43"/>
    <p:sldId id="326" r:id="rId44"/>
    <p:sldId id="327" r:id="rId45"/>
    <p:sldId id="328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2" r:id="rId73"/>
    <p:sldId id="360" r:id="rId74"/>
    <p:sldId id="361" r:id="rId75"/>
    <p:sldId id="294" r:id="rId76"/>
    <p:sldId id="295" r:id="rId77"/>
    <p:sldId id="296" r:id="rId78"/>
    <p:sldId id="297" r:id="rId79"/>
    <p:sldId id="329" r:id="rId80"/>
    <p:sldId id="330" r:id="rId81"/>
    <p:sldId id="260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6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39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8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3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6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7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3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1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95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7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8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5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7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97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0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0CC980-4D42-40AB-9E82-5B86A3BB12F0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8CE4C4-83C5-4E6F-A659-6BFF8EDA0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9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402C0-0634-47FC-9D1B-5263485B5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366" y="1842051"/>
            <a:ext cx="4784036" cy="1739349"/>
          </a:xfrm>
        </p:spPr>
        <p:txBody>
          <a:bodyPr/>
          <a:lstStyle/>
          <a:p>
            <a:br>
              <a:rPr lang="pt-BR" sz="4800" dirty="0">
                <a:solidFill>
                  <a:srgbClr val="FF0000"/>
                </a:solidFill>
              </a:rPr>
            </a:br>
            <a:br>
              <a:rPr lang="pt-BR" sz="4800" dirty="0">
                <a:solidFill>
                  <a:srgbClr val="FF0000"/>
                </a:solidFill>
              </a:rPr>
            </a:br>
            <a:r>
              <a:rPr lang="pt-BR" sz="4700" dirty="0">
                <a:solidFill>
                  <a:schemeClr val="accent1">
                    <a:lumMod val="50000"/>
                  </a:schemeClr>
                </a:solidFill>
              </a:rPr>
              <a:t>Tratamento da </a:t>
            </a:r>
            <a:br>
              <a:rPr lang="pt-BR" sz="4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4700" dirty="0">
                <a:solidFill>
                  <a:schemeClr val="accent1">
                    <a:lumMod val="50000"/>
                  </a:schemeClr>
                </a:solidFill>
              </a:rPr>
              <a:t>dor, inflação e opioides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5B2721-1B8A-43EB-A222-B3BC1C643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0836" y="3657596"/>
            <a:ext cx="4784036" cy="1573701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2600" b="1" dirty="0"/>
              <a:t>Discente: </a:t>
            </a:r>
            <a:r>
              <a:rPr lang="pt-BR" sz="2600" dirty="0"/>
              <a:t>Amanda F. França e</a:t>
            </a:r>
          </a:p>
          <a:p>
            <a:r>
              <a:rPr lang="pt-BR" sz="2600" dirty="0"/>
              <a:t> </a:t>
            </a:r>
            <a:r>
              <a:rPr lang="pt-BR" sz="2600" dirty="0" err="1"/>
              <a:t>Geovanna</a:t>
            </a:r>
            <a:r>
              <a:rPr lang="pt-BR" sz="2600" dirty="0"/>
              <a:t> Borges</a:t>
            </a:r>
            <a:endParaRPr lang="pt-BR" sz="2600" b="1" dirty="0"/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9D6CC91F-D724-45E3-A67A-236FEA9B27C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>
          <a:xfrm>
            <a:off x="7010401" y="1626702"/>
            <a:ext cx="2955234" cy="3806689"/>
          </a:xfrm>
        </p:spPr>
      </p:pic>
      <p:sp>
        <p:nvSpPr>
          <p:cNvPr id="11" name="AutoShape 10" descr="Resultado de imagem para tratamento de dor">
            <a:extLst>
              <a:ext uri="{FF2B5EF4-FFF2-40B4-BE49-F238E27FC236}">
                <a16:creationId xmlns:a16="http://schemas.microsoft.com/office/drawing/2014/main" id="{E650AD88-AAEA-4FC8-92DE-031A26BF2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90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E080E-F631-4C76-B6CF-99805AAF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78226"/>
            <a:ext cx="9601196" cy="907773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pt-BR" sz="4900" b="1" dirty="0"/>
              <a:t>Agonistas potentes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6D643-E3BE-4108-BA63-0924A705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/>
              <a:t>MORFINA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MECANISMO DE AÇÃO: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morfina age nos receptores 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Ela também parece inibir a liberação de vários neurotransmissores excitatórias dos terminais nervosos que levam a estímulos nociceptivos (dolorosos). </a:t>
            </a:r>
          </a:p>
        </p:txBody>
      </p:sp>
    </p:spTree>
    <p:extLst>
      <p:ext uri="{BB962C8B-B14F-4D97-AF65-F5344CB8AC3E}">
        <p14:creationId xmlns:p14="http://schemas.microsoft.com/office/powerpoint/2010/main" val="4850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77EA80-958E-4871-A101-914E2267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90261"/>
            <a:ext cx="9601198" cy="106827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2700" dirty="0"/>
              <a:t>AÇÕES: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EC8210-DCC4-4E7D-979F-753F4A847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F37856-E341-4AE7-853F-396FE53E8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478158"/>
            <a:ext cx="4177749" cy="299499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Analgesia</a:t>
            </a:r>
          </a:p>
          <a:p>
            <a:r>
              <a:rPr lang="pt-BR" dirty="0"/>
              <a:t>Euforia e sedação</a:t>
            </a:r>
          </a:p>
          <a:p>
            <a:r>
              <a:rPr lang="pt-BR" dirty="0"/>
              <a:t>Respiração</a:t>
            </a:r>
          </a:p>
          <a:p>
            <a:r>
              <a:rPr lang="pt-BR" dirty="0"/>
              <a:t>Depressão do reflexo da tosse</a:t>
            </a:r>
          </a:p>
          <a:p>
            <a:r>
              <a:rPr lang="pt-BR" dirty="0"/>
              <a:t>Trato gastrintestinal</a:t>
            </a:r>
          </a:p>
          <a:p>
            <a:r>
              <a:rPr lang="pt-BR" dirty="0" err="1"/>
              <a:t>Miose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523F483-149E-4EEE-9BDE-EF0DE5102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DEC8313-FABF-4401-A3F1-2A48B88CF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852" y="2478158"/>
            <a:ext cx="4180122" cy="3397710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Êmese</a:t>
            </a:r>
            <a:endParaRPr lang="pt-BR" dirty="0"/>
          </a:p>
          <a:p>
            <a:r>
              <a:rPr lang="pt-BR" dirty="0"/>
              <a:t>Liberação de histamina</a:t>
            </a:r>
          </a:p>
          <a:p>
            <a:r>
              <a:rPr lang="pt-BR" dirty="0"/>
              <a:t>cardiovascular</a:t>
            </a:r>
          </a:p>
          <a:p>
            <a:r>
              <a:rPr lang="pt-BR" dirty="0"/>
              <a:t>Ações hormonais</a:t>
            </a:r>
          </a:p>
          <a:p>
            <a:r>
              <a:rPr lang="pt-BR" dirty="0"/>
              <a:t>Parto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32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D6E37-234F-49B9-A53A-AB93505D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10748"/>
            <a:ext cx="9601196" cy="775251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USOS TERAPÊUTICOS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346600-2785-4868-9915-3DE1B74B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69268"/>
          </a:xfrm>
        </p:spPr>
        <p:txBody>
          <a:bodyPr/>
          <a:lstStyle/>
          <a:p>
            <a:r>
              <a:rPr lang="pt-BR" dirty="0"/>
              <a:t>Analgesia</a:t>
            </a:r>
          </a:p>
          <a:p>
            <a:r>
              <a:rPr lang="pt-BR" dirty="0"/>
              <a:t>Tratamento da diarreia</a:t>
            </a:r>
          </a:p>
          <a:p>
            <a:r>
              <a:rPr lang="pt-BR" dirty="0"/>
              <a:t>Alívio da tosse</a:t>
            </a:r>
          </a:p>
          <a:p>
            <a:r>
              <a:rPr lang="pt-BR" dirty="0"/>
              <a:t>Tratamento do edema pulmonar agudo.</a:t>
            </a:r>
          </a:p>
        </p:txBody>
      </p:sp>
    </p:spTree>
    <p:extLst>
      <p:ext uri="{BB962C8B-B14F-4D97-AF65-F5344CB8AC3E}">
        <p14:creationId xmlns:p14="http://schemas.microsoft.com/office/powerpoint/2010/main" val="62852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5E4FB-5D3F-4CC6-A1DE-EF61A246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FARMACOCINÉTICA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047F4-AABB-4CE3-8757-5315F5394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Administração: De primeira passagem da morfina no fígado</a:t>
            </a:r>
          </a:p>
          <a:p>
            <a:r>
              <a:rPr lang="pt-BR" dirty="0"/>
              <a:t>Distribuição. A morfina entra rapidamente em todos os tecidos do organismo, inclusive no feto, e não deve ser utilizada para analgesia durante o trabalho de parto</a:t>
            </a:r>
          </a:p>
          <a:p>
            <a:r>
              <a:rPr lang="pt-BR" dirty="0"/>
              <a:t>Destino: Os conjugados são excretados primariamente na urina e pequenas quantidades aparecem na bile. A duração de ação da morfina é de 4 a 6 horas</a:t>
            </a:r>
          </a:p>
        </p:txBody>
      </p:sp>
    </p:spTree>
    <p:extLst>
      <p:ext uri="{BB962C8B-B14F-4D97-AF65-F5344CB8AC3E}">
        <p14:creationId xmlns:p14="http://schemas.microsoft.com/office/powerpoint/2010/main" val="286171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DD20D-2B1B-4396-891E-75EC2AF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EFEITOS ADVERSOS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FB08F4C4-C886-4830-9AD5-3B068D218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Pode ocorrer grave depressão respiratória e resultar em óbito o envenenamento agudo com opioides. Um efeito grave é a parada das trocas respiratórias em pacientes com enfisema ou cor </a:t>
            </a:r>
            <a:r>
              <a:rPr lang="pt-BR" dirty="0" err="1"/>
              <a:t>pulmonale</a:t>
            </a:r>
            <a:r>
              <a:rPr lang="pt-BR" dirty="0"/>
              <a:t>. Outros efeitos incluem </a:t>
            </a:r>
            <a:r>
              <a:rPr lang="pt-BR" dirty="0" err="1"/>
              <a:t>êmese</a:t>
            </a:r>
            <a:r>
              <a:rPr lang="pt-BR" dirty="0"/>
              <a:t>, disforia e efeitos hipotensivos acentuados por histamina. A elevação da pressão intracraniana, particularmente em lesões na cabeça, pode ser grave. A morfina aumenta a isquemia cerebral e espinal. Na hiperplasia prostática benigna, a morfina pode causar retenção urinária aguda. Pacientes com insuficiência suprarrenal ou </a:t>
            </a:r>
            <a:r>
              <a:rPr lang="pt-BR" dirty="0" err="1"/>
              <a:t>mixedema</a:t>
            </a:r>
            <a:r>
              <a:rPr lang="pt-BR" dirty="0"/>
              <a:t> podem apresentar efeitos dos opioides mais intensos ou prolongados. A morfina deve ser utilizada com cautela nos pacientes com asma brônquica, insuficiência hepática ou comprometimento da função renal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51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69B4D-62D1-41F5-8DB4-8DAC6616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Tolerância e dependência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1E650A-9E0D-4588-A470-0884ADEB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uso repetido da morfina produz tolerância aos seus efeitos depressor respiratório, analgésico, eufórico e sedativo. No entanto, normalmente não se desenvolve tolerância aos efeitos de constrição pupilar e de constipação. Dependência física e psicológica ocorre rapidamente com a morfina e com alguns dos outros agonistas. A retirada produz uma série de respostas autônomas, motoras e psicológicas que incapacitam o indivíduo e causam sintomas graves (quase insuportáveis). Entretanto, é muito raro que os efeitos sejam tão intensos a ponto de levar a óbito. </a:t>
            </a:r>
          </a:p>
        </p:txBody>
      </p:sp>
    </p:spTree>
    <p:extLst>
      <p:ext uri="{BB962C8B-B14F-4D97-AF65-F5344CB8AC3E}">
        <p14:creationId xmlns:p14="http://schemas.microsoft.com/office/powerpoint/2010/main" val="358466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9A538-A0F4-4934-8DEF-814890BA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err="1"/>
              <a:t>Meperidina</a:t>
            </a: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97D71-24AC-4F5D-8349-927301BD6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MECANISMO DE AÇÃO:  A </a:t>
            </a:r>
            <a:r>
              <a:rPr lang="pt-BR" dirty="0" err="1"/>
              <a:t>meperidina</a:t>
            </a:r>
            <a:r>
              <a:rPr lang="pt-BR" dirty="0"/>
              <a:t> se liga aos receptores de opioides, particularmente aos receptores µ.</a:t>
            </a:r>
          </a:p>
          <a:p>
            <a:r>
              <a:rPr lang="pt-BR" dirty="0"/>
              <a:t> Também se liga de modo eficaz aos receptores K. </a:t>
            </a:r>
          </a:p>
        </p:txBody>
      </p:sp>
    </p:spTree>
    <p:extLst>
      <p:ext uri="{BB962C8B-B14F-4D97-AF65-F5344CB8AC3E}">
        <p14:creationId xmlns:p14="http://schemas.microsoft.com/office/powerpoint/2010/main" val="108539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1C84C-3460-46C8-95EA-1DB56D42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014790" cy="1746999"/>
          </a:xfrm>
        </p:spPr>
        <p:txBody>
          <a:bodyPr>
            <a:normAutofit/>
          </a:bodyPr>
          <a:lstStyle/>
          <a:p>
            <a:r>
              <a:rPr lang="pt-BR" sz="2400" dirty="0"/>
              <a:t>AÇOES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40D3CD-D2D7-409C-8967-CC360F1F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Depressão da respiração </a:t>
            </a:r>
          </a:p>
          <a:p>
            <a:r>
              <a:rPr lang="pt-BR" dirty="0"/>
              <a:t>Cardiovascular </a:t>
            </a:r>
          </a:p>
          <a:p>
            <a:r>
              <a:rPr lang="pt-BR" dirty="0"/>
              <a:t>Dilata os vasos cerebrais</a:t>
            </a:r>
          </a:p>
          <a:p>
            <a:r>
              <a:rPr lang="pt-BR" dirty="0"/>
              <a:t>Mas dilatação das pupilas devido a uma ação anticolinérgica. </a:t>
            </a:r>
          </a:p>
        </p:txBody>
      </p:sp>
    </p:spTree>
    <p:extLst>
      <p:ext uri="{BB962C8B-B14F-4D97-AF65-F5344CB8AC3E}">
        <p14:creationId xmlns:p14="http://schemas.microsoft.com/office/powerpoint/2010/main" val="175912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BCC23-CEB9-4838-BB38-05C144AC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UTILIZAÇÃO TERAPÊUTICA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2AA01-0738-4B33-A45A-B411F0FC7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meperidina</a:t>
            </a:r>
            <a:r>
              <a:rPr lang="pt-BR" dirty="0"/>
              <a:t> produz analgesia</a:t>
            </a:r>
          </a:p>
          <a:p>
            <a:r>
              <a:rPr lang="pt-BR" dirty="0"/>
              <a:t>contrário da morfina, a </a:t>
            </a:r>
            <a:r>
              <a:rPr lang="pt-BR" dirty="0" err="1"/>
              <a:t>meperidina</a:t>
            </a:r>
            <a:r>
              <a:rPr lang="pt-BR" dirty="0"/>
              <a:t> não é útil clinicamente no tratamento da diarreia ou da tosse. Ela produz menos retenção urinária do que a morfina.</a:t>
            </a:r>
          </a:p>
        </p:txBody>
      </p:sp>
    </p:spTree>
    <p:extLst>
      <p:ext uri="{BB962C8B-B14F-4D97-AF65-F5344CB8AC3E}">
        <p14:creationId xmlns:p14="http://schemas.microsoft.com/office/powerpoint/2010/main" val="116198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5ED89-E0E2-423D-B700-40B01C82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FARMACOCINÉTICA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B6DF03-0749-45D4-99F8-90341869B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meperidina</a:t>
            </a:r>
            <a:r>
              <a:rPr lang="pt-BR" dirty="0"/>
              <a:t> é bem absorvida no TGI e está disponível para administração oral. No entanto, a </a:t>
            </a:r>
            <a:r>
              <a:rPr lang="pt-BR" dirty="0" err="1"/>
              <a:t>meperidina</a:t>
            </a:r>
            <a:r>
              <a:rPr lang="pt-BR" dirty="0"/>
              <a:t> é administrada com maior frequência por via parenteral. Sua duração de ação é de 2 a 4 horas, que é inferior à da morfina No fígado, a </a:t>
            </a:r>
            <a:r>
              <a:rPr lang="pt-BR" dirty="0" err="1"/>
              <a:t>meperidina</a:t>
            </a:r>
            <a:r>
              <a:rPr lang="pt-BR" dirty="0"/>
              <a:t> sofre N-</a:t>
            </a:r>
            <a:r>
              <a:rPr lang="pt-BR" dirty="0" err="1"/>
              <a:t>desmetilação</a:t>
            </a:r>
            <a:r>
              <a:rPr lang="pt-BR" dirty="0"/>
              <a:t> em </a:t>
            </a:r>
            <a:r>
              <a:rPr lang="pt-BR" dirty="0" err="1"/>
              <a:t>normeperidina</a:t>
            </a:r>
            <a:r>
              <a:rPr lang="pt-BR" dirty="0"/>
              <a:t> e é excretada na urina.</a:t>
            </a:r>
          </a:p>
        </p:txBody>
      </p:sp>
    </p:spTree>
    <p:extLst>
      <p:ext uri="{BB962C8B-B14F-4D97-AF65-F5344CB8AC3E}">
        <p14:creationId xmlns:p14="http://schemas.microsoft.com/office/powerpoint/2010/main" val="148286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or">
            <a:extLst>
              <a:ext uri="{FF2B5EF4-FFF2-40B4-BE49-F238E27FC236}">
                <a16:creationId xmlns:a16="http://schemas.microsoft.com/office/drawing/2014/main" id="{3C662CFD-B85E-4408-9828-BD4D22F6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2" y="3953023"/>
            <a:ext cx="2743199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909F02C3-F450-4DE5-B66B-C15010A8F2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60" y="3615396"/>
            <a:ext cx="3193366" cy="900333"/>
          </a:xfrm>
        </p:spPr>
        <p:txBody>
          <a:bodyPr>
            <a:noAutofit/>
          </a:bodyPr>
          <a:lstStyle/>
          <a:p>
            <a:r>
              <a:rPr lang="pt-BR" sz="9600" dirty="0">
                <a:solidFill>
                  <a:schemeClr val="accent1">
                    <a:lumMod val="50000"/>
                  </a:schemeClr>
                </a:solidFill>
              </a:rPr>
              <a:t>Dor... </a:t>
            </a:r>
            <a:r>
              <a:rPr lang="pt-BR" sz="9600" dirty="0">
                <a:solidFill>
                  <a:srgbClr val="FF0000"/>
                </a:solidFill>
              </a:rPr>
              <a:t>...</a:t>
            </a:r>
          </a:p>
        </p:txBody>
      </p:sp>
      <p:pic>
        <p:nvPicPr>
          <p:cNvPr id="1044" name="Picture 20" descr="Imagem relacionada">
            <a:extLst>
              <a:ext uri="{FF2B5EF4-FFF2-40B4-BE49-F238E27FC236}">
                <a16:creationId xmlns:a16="http://schemas.microsoft.com/office/drawing/2014/main" id="{A4652BE5-8AE5-4E05-88DD-AC816479F0D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777" y="3765185"/>
            <a:ext cx="3192462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m para dor">
            <a:extLst>
              <a:ext uri="{FF2B5EF4-FFF2-40B4-BE49-F238E27FC236}">
                <a16:creationId xmlns:a16="http://schemas.microsoft.com/office/drawing/2014/main" id="{6DB3ADE0-31C6-4332-B45F-E77EB6AD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77" y="675248"/>
            <a:ext cx="3193366" cy="24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dor">
            <a:extLst>
              <a:ext uri="{FF2B5EF4-FFF2-40B4-BE49-F238E27FC236}">
                <a16:creationId xmlns:a16="http://schemas.microsoft.com/office/drawing/2014/main" id="{8987BDDC-40B0-4943-9EDF-ABBBB0BA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61" y="3765185"/>
            <a:ext cx="3193366" cy="23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m para dor">
            <a:extLst>
              <a:ext uri="{FF2B5EF4-FFF2-40B4-BE49-F238E27FC236}">
                <a16:creationId xmlns:a16="http://schemas.microsoft.com/office/drawing/2014/main" id="{FB5B742A-D14B-47A8-9C6B-3E664658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1" y="675247"/>
            <a:ext cx="2743199" cy="24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m para dor">
            <a:extLst>
              <a:ext uri="{FF2B5EF4-FFF2-40B4-BE49-F238E27FC236}">
                <a16:creationId xmlns:a16="http://schemas.microsoft.com/office/drawing/2014/main" id="{537FE450-3D82-4A56-BCD1-44BA4002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18" y="675247"/>
            <a:ext cx="3949371" cy="19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4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A1FBB-7BE2-4056-B9A0-D60EB572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EFEITOS ADVERSOS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C17446-361C-42DF-84B0-EA8574453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 Doses elevadas ou repetidas de </a:t>
            </a:r>
            <a:r>
              <a:rPr lang="pt-BR" dirty="0" err="1"/>
              <a:t>meperidina</a:t>
            </a:r>
            <a:r>
              <a:rPr lang="pt-BR" dirty="0"/>
              <a:t> podem causar ansiedade, tremores, espasmos musculares e, raramente, convulsões devido ao acúmulo do metabólito </a:t>
            </a:r>
            <a:r>
              <a:rPr lang="pt-BR" dirty="0" err="1"/>
              <a:t>normeperidina</a:t>
            </a:r>
            <a:r>
              <a:rPr lang="pt-BR" dirty="0"/>
              <a:t>. O fármaco difere dos opioides porque, quando administrado em doses elevadas, dilata a pupila e causa reflexos hiperativos. Pode ocorrer hipotensão grave quando o fármaco é administrado no pós-operatório. Devido à sua ação </a:t>
            </a:r>
            <a:r>
              <a:rPr lang="pt-BR" dirty="0" err="1"/>
              <a:t>antimuscarínica</a:t>
            </a:r>
            <a:r>
              <a:rPr lang="pt-BR" dirty="0"/>
              <a:t> (anticolinérgica), os pacientes podem sentir a boca seca e a visão borrada.. A </a:t>
            </a:r>
            <a:r>
              <a:rPr lang="pt-BR" dirty="0" err="1"/>
              <a:t>meperidina</a:t>
            </a:r>
            <a:r>
              <a:rPr lang="pt-BR" dirty="0"/>
              <a:t> é considerada inadequada para uso em pacientes geriátricos e naqueles com função renal insuficiente devido ao acúmulo de </a:t>
            </a:r>
            <a:r>
              <a:rPr lang="pt-BR" dirty="0" err="1"/>
              <a:t>normeperidina</a:t>
            </a:r>
            <a:r>
              <a:rPr lang="pt-BR" dirty="0"/>
              <a:t>. Devido à toxicidade associada com o uso de </a:t>
            </a:r>
            <a:r>
              <a:rPr lang="pt-BR" dirty="0" err="1"/>
              <a:t>meperidina</a:t>
            </a:r>
            <a:r>
              <a:rPr lang="pt-BR" dirty="0"/>
              <a:t> em idosos, esta medicação foi </a:t>
            </a:r>
            <a:r>
              <a:rPr lang="pt-BR" dirty="0" err="1"/>
              <a:t>incluida</a:t>
            </a:r>
            <a:r>
              <a:rPr lang="pt-BR" dirty="0"/>
              <a:t> na relação de </a:t>
            </a:r>
            <a:r>
              <a:rPr lang="pt-BR" dirty="0" err="1"/>
              <a:t>Beers</a:t>
            </a:r>
            <a:r>
              <a:rPr lang="pt-BR" dirty="0"/>
              <a:t> desenvolvida para identificar os fármacos que devem ser evitados em pacientes idosos.</a:t>
            </a:r>
          </a:p>
        </p:txBody>
      </p:sp>
    </p:spTree>
    <p:extLst>
      <p:ext uri="{BB962C8B-B14F-4D97-AF65-F5344CB8AC3E}">
        <p14:creationId xmlns:p14="http://schemas.microsoft.com/office/powerpoint/2010/main" val="404748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05D61-3D15-4E1B-91C9-A5CC38BC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err="1"/>
              <a:t>Metadona</a:t>
            </a: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2C7BF3-7644-4255-A20B-753D84F7E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Mecanismo de ação: As ações da </a:t>
            </a:r>
            <a:r>
              <a:rPr lang="pt-BR" dirty="0" err="1"/>
              <a:t>metadona</a:t>
            </a:r>
            <a:r>
              <a:rPr lang="pt-BR" dirty="0"/>
              <a:t> são mediadas pelos receptores µ.</a:t>
            </a:r>
          </a:p>
          <a:p>
            <a:r>
              <a:rPr lang="pt-BR" dirty="0"/>
              <a:t>Além disso, a </a:t>
            </a:r>
            <a:r>
              <a:rPr lang="pt-BR" dirty="0" err="1"/>
              <a:t>metadona</a:t>
            </a:r>
            <a:r>
              <a:rPr lang="pt-BR" dirty="0"/>
              <a:t> é um antagonista do receptor NMDA, o que é útil no tratamento da dor neurogênica.</a:t>
            </a:r>
          </a:p>
        </p:txBody>
      </p:sp>
    </p:spTree>
    <p:extLst>
      <p:ext uri="{BB962C8B-B14F-4D97-AF65-F5344CB8AC3E}">
        <p14:creationId xmlns:p14="http://schemas.microsoft.com/office/powerpoint/2010/main" val="196992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142DD-6750-4CBB-A746-3DA74DA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D0E526-271B-472E-ABB1-C17130135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metadona</a:t>
            </a:r>
            <a:r>
              <a:rPr lang="pt-BR" dirty="0"/>
              <a:t> é bem absorvida quando administrada por via oral, diferente da morfina, que é apenas parcialmente absorvida no TGI. Como a </a:t>
            </a:r>
            <a:r>
              <a:rPr lang="pt-BR" dirty="0" err="1"/>
              <a:t>morfni</a:t>
            </a:r>
            <a:r>
              <a:rPr lang="pt-BR" dirty="0"/>
              <a:t> a, a </a:t>
            </a:r>
            <a:r>
              <a:rPr lang="pt-BR" dirty="0" err="1"/>
              <a:t>metadona</a:t>
            </a:r>
            <a:r>
              <a:rPr lang="pt-BR" dirty="0"/>
              <a:t> aumenta a pressão biliar e causa constipação (mas menos do que a morfina).</a:t>
            </a:r>
          </a:p>
        </p:txBody>
      </p:sp>
    </p:spTree>
    <p:extLst>
      <p:ext uri="{BB962C8B-B14F-4D97-AF65-F5344CB8AC3E}">
        <p14:creationId xmlns:p14="http://schemas.microsoft.com/office/powerpoint/2010/main" val="3154965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8F665-770C-4A4A-BA39-84DD8C72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UTILIZAÇÃO TERAPÊUTICA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E36F5-FD2D-4879-82BA-FD29D751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. A </a:t>
            </a:r>
            <a:r>
              <a:rPr lang="pt-BR" dirty="0" err="1"/>
              <a:t>metadona</a:t>
            </a:r>
            <a:r>
              <a:rPr lang="pt-BR" dirty="0"/>
              <a:t> é usada como analgésico nas dores nociceptivas e neurogênicas, bem como é usada na retirada controlada dos dependentes de heroína e morfina. Por via oral, ela substitui o opioide injetável. A </a:t>
            </a:r>
            <a:r>
              <a:rPr lang="pt-BR" dirty="0" err="1"/>
              <a:t>metadona</a:t>
            </a:r>
            <a:r>
              <a:rPr lang="pt-BR" dirty="0"/>
              <a:t> causa síndrome de abstinência mais suave, contudo mais longa (dias a semanas), do que a de outros opioides</a:t>
            </a:r>
          </a:p>
        </p:txBody>
      </p:sp>
    </p:spTree>
    <p:extLst>
      <p:ext uri="{BB962C8B-B14F-4D97-AF65-F5344CB8AC3E}">
        <p14:creationId xmlns:p14="http://schemas.microsoft.com/office/powerpoint/2010/main" val="130879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A620C-7A6A-424E-9C23-15F93E10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FARMACOCINÉTICA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3A82B-F633-4DA4-BD64-2EC694422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</a:t>
            </a:r>
            <a:r>
              <a:rPr lang="pt-BR" dirty="0" err="1"/>
              <a:t>metadona</a:t>
            </a:r>
            <a:r>
              <a:rPr lang="pt-BR" dirty="0"/>
              <a:t> é bem absorvida após a administração via oral. O fármaco é </a:t>
            </a:r>
            <a:r>
              <a:rPr lang="pt-BR" dirty="0" err="1"/>
              <a:t>biotransformado</a:t>
            </a:r>
            <a:r>
              <a:rPr lang="pt-BR" dirty="0"/>
              <a:t> no fígado e excretado , quase exclusivamente nas fezes. E importante entender a farmacocinética da </a:t>
            </a:r>
            <a:r>
              <a:rPr lang="pt-BR" dirty="0" err="1"/>
              <a:t>metadona</a:t>
            </a:r>
            <a:r>
              <a:rPr lang="pt-BR" dirty="0"/>
              <a:t> ao usar este fármaco devido às múltiplas variáveis associadas. A </a:t>
            </a:r>
            <a:r>
              <a:rPr lang="pt-BR" dirty="0" err="1"/>
              <a:t>metadona</a:t>
            </a:r>
            <a:r>
              <a:rPr lang="pt-BR" dirty="0"/>
              <a:t> é muito lipossolúvel, levando ao acúmulo nos tecidos gordurosos. A liberação lenta destes tecidos faz a meia-vida variar de 12 a 40 horas e foi registrado que pode se estender até 150 horas. A duração efetiva da analgesia varia de 4 a 8 horas. Após </a:t>
            </a:r>
            <a:r>
              <a:rPr lang="pt-BR" dirty="0" err="1"/>
              <a:t>dosificações</a:t>
            </a:r>
            <a:r>
              <a:rPr lang="pt-BR" dirty="0"/>
              <a:t> repetidas, os níveis de </a:t>
            </a:r>
            <a:r>
              <a:rPr lang="pt-BR" dirty="0" err="1"/>
              <a:t>metadona</a:t>
            </a:r>
            <a:r>
              <a:rPr lang="pt-BR" dirty="0"/>
              <a:t> podem acumular devido a longa meia-vida terminal, levando à toxicidade. </a:t>
            </a:r>
          </a:p>
        </p:txBody>
      </p:sp>
    </p:spTree>
    <p:extLst>
      <p:ext uri="{BB962C8B-B14F-4D97-AF65-F5344CB8AC3E}">
        <p14:creationId xmlns:p14="http://schemas.microsoft.com/office/powerpoint/2010/main" val="389737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9A25B-3AF7-4334-9A2C-391B5F43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EFEITOS ADVERSOS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AD9053-764A-432E-B11B-1FAA76A72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 </a:t>
            </a:r>
            <a:r>
              <a:rPr lang="pt-BR" dirty="0" err="1"/>
              <a:t>metadona</a:t>
            </a:r>
            <a:r>
              <a:rPr lang="pt-BR" dirty="0"/>
              <a:t> pode produzir dependência física, similar à da morfina, mas causa menos neurotoxicidade do que observado com morfina, porque não tem metabólitos ativos. A </a:t>
            </a:r>
            <a:r>
              <a:rPr lang="pt-BR" dirty="0" err="1"/>
              <a:t>metadona</a:t>
            </a:r>
            <a:r>
              <a:rPr lang="pt-BR" dirty="0"/>
              <a:t> pode causar </a:t>
            </a:r>
            <a:r>
              <a:rPr lang="pt-BR" dirty="0" err="1"/>
              <a:t>torsade</a:t>
            </a:r>
            <a:r>
              <a:rPr lang="pt-BR" dirty="0"/>
              <a:t> de </a:t>
            </a:r>
            <a:r>
              <a:rPr lang="pt-BR" dirty="0" err="1"/>
              <a:t>pointes</a:t>
            </a:r>
            <a:r>
              <a:rPr lang="pt-BR" dirty="0"/>
              <a:t> em certas situações. </a:t>
            </a:r>
          </a:p>
        </p:txBody>
      </p:sp>
    </p:spTree>
    <p:extLst>
      <p:ext uri="{BB962C8B-B14F-4D97-AF65-F5344CB8AC3E}">
        <p14:creationId xmlns:p14="http://schemas.microsoft.com/office/powerpoint/2010/main" val="247792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FAEB4-DF78-4C9F-AFAD-A6EC38DA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/>
              <a:t>FENTANILA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AE841-F1AA-476E-9DDA-1622CC58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A </a:t>
            </a:r>
            <a:r>
              <a:rPr lang="pt-BR" dirty="0" err="1"/>
              <a:t>fentanila</a:t>
            </a:r>
            <a:r>
              <a:rPr lang="pt-BR" dirty="0"/>
              <a:t>, quimicamente relacionada à </a:t>
            </a:r>
            <a:r>
              <a:rPr lang="pt-BR" dirty="0" err="1"/>
              <a:t>meperidina</a:t>
            </a:r>
            <a:r>
              <a:rPr lang="pt-BR" dirty="0"/>
              <a:t>, apresenta 100 vezes a potência analgésica da morfina, sendo utilizada na anestesia. </a:t>
            </a:r>
          </a:p>
          <a:p>
            <a:r>
              <a:rPr lang="pt-BR" dirty="0"/>
              <a:t>Ela é altamente lipofílica e apresenta rápido início de ação, mas curta duração (15 a 30 minutos). Normalmente ela é administrada por via IV, epidural ou </a:t>
            </a:r>
            <a:r>
              <a:rPr lang="pt-BR" dirty="0" err="1"/>
              <a:t>intratecal</a:t>
            </a:r>
            <a:r>
              <a:rPr lang="pt-BR" dirty="0"/>
              <a:t>. A </a:t>
            </a:r>
            <a:r>
              <a:rPr lang="pt-BR" dirty="0" err="1"/>
              <a:t>fentanila</a:t>
            </a:r>
            <a:r>
              <a:rPr lang="pt-BR" dirty="0"/>
              <a:t> é utilizada por via epidural para induzir anestesia (ver p. 146) e para analgesia pós-operatória e durante o parto. </a:t>
            </a:r>
          </a:p>
          <a:p>
            <a:r>
              <a:rPr lang="pt-BR" dirty="0"/>
              <a:t>Frequentemente a </a:t>
            </a:r>
            <a:r>
              <a:rPr lang="pt-BR" dirty="0" err="1"/>
              <a:t>fentanila</a:t>
            </a:r>
            <a:r>
              <a:rPr lang="pt-BR" dirty="0"/>
              <a:t> é usada durante cirurgias cardíacas, já que ela tem efeitos negligenciáveis na contratilidade do miocárdio. </a:t>
            </a:r>
          </a:p>
          <a:p>
            <a:r>
              <a:rPr lang="pt-BR" dirty="0"/>
              <a:t>A </a:t>
            </a:r>
            <a:r>
              <a:rPr lang="pt-BR" dirty="0" err="1"/>
              <a:t>fentanila</a:t>
            </a:r>
            <a:r>
              <a:rPr lang="pt-BR" dirty="0"/>
              <a:t> é </a:t>
            </a:r>
            <a:r>
              <a:rPr lang="pt-BR" dirty="0" err="1"/>
              <a:t>biotransformada</a:t>
            </a:r>
            <a:r>
              <a:rPr lang="pt-BR" dirty="0"/>
              <a:t> em metabólitos inativos pelo sistema CIP450 3A4, e os fármacos que inibem essa </a:t>
            </a:r>
            <a:r>
              <a:rPr lang="pt-BR" dirty="0" err="1"/>
              <a:t>isoenzima</a:t>
            </a:r>
            <a:r>
              <a:rPr lang="pt-BR" dirty="0"/>
              <a:t> podem potencializar os seus efeitos. A maior parte da </a:t>
            </a:r>
            <a:r>
              <a:rPr lang="pt-BR" dirty="0" err="1"/>
              <a:t>fentanila</a:t>
            </a:r>
            <a:r>
              <a:rPr lang="pt-BR" dirty="0"/>
              <a:t> e seus metabólitos são eliminados pela urina. </a:t>
            </a:r>
          </a:p>
          <a:p>
            <a:r>
              <a:rPr lang="pt-BR" dirty="0"/>
              <a:t>Os seus efeitos adversos são semelhantes aos dos agonistas de receptores µ... Devido à </a:t>
            </a:r>
            <a:r>
              <a:rPr lang="pt-BR" dirty="0" err="1"/>
              <a:t>hipoventilação</a:t>
            </a:r>
            <a:r>
              <a:rPr lang="pt-BR" dirty="0"/>
              <a:t> com risco de vida, o adesivo de </a:t>
            </a:r>
            <a:r>
              <a:rPr lang="pt-BR" dirty="0" err="1"/>
              <a:t>fentanila</a:t>
            </a:r>
            <a:r>
              <a:rPr lang="pt-BR" dirty="0"/>
              <a:t> é contraindicado no tratamento da dor aguda e pós-operatória ou da dor que pode ser reduzida com outros analgésicos. Diferentemente da </a:t>
            </a:r>
            <a:r>
              <a:rPr lang="pt-BR" dirty="0" err="1"/>
              <a:t>meperidina</a:t>
            </a:r>
            <a:r>
              <a:rPr lang="pt-BR" dirty="0"/>
              <a:t>, a </a:t>
            </a:r>
            <a:r>
              <a:rPr lang="pt-BR" dirty="0" err="1"/>
              <a:t>fentanila</a:t>
            </a:r>
            <a:r>
              <a:rPr lang="pt-BR" dirty="0"/>
              <a:t> causa constrição pupilar</a:t>
            </a:r>
          </a:p>
        </p:txBody>
      </p:sp>
    </p:spTree>
    <p:extLst>
      <p:ext uri="{BB962C8B-B14F-4D97-AF65-F5344CB8AC3E}">
        <p14:creationId xmlns:p14="http://schemas.microsoft.com/office/powerpoint/2010/main" val="3176666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DC349-2C96-4FC4-BBDD-9E9AEC92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HEROÍNA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0FEF5-EE88-479D-B558-E0BE81EA5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heroína não existe naturalmente. Ela é produzida pela </a:t>
            </a:r>
            <a:r>
              <a:rPr lang="pt-BR" dirty="0" err="1"/>
              <a:t>diacetilação</a:t>
            </a:r>
            <a:r>
              <a:rPr lang="pt-BR" dirty="0"/>
              <a:t> da morfina, que leva à triplicação da sua potência. </a:t>
            </a:r>
          </a:p>
          <a:p>
            <a:r>
              <a:rPr lang="pt-BR" dirty="0"/>
              <a:t>Sua maior </a:t>
            </a:r>
            <a:r>
              <a:rPr lang="pt-BR" dirty="0" err="1"/>
              <a:t>lipossolubilidade</a:t>
            </a:r>
            <a:r>
              <a:rPr lang="pt-BR" dirty="0"/>
              <a:t> permite-lhe atravessar a barreira </a:t>
            </a:r>
            <a:r>
              <a:rPr lang="pt-BR" dirty="0" err="1"/>
              <a:t>hematencefálica</a:t>
            </a:r>
            <a:r>
              <a:rPr lang="pt-BR" dirty="0"/>
              <a:t> mais rapidamente do que a morfina, causando euforia mais exagerada quando injetada.</a:t>
            </a:r>
          </a:p>
          <a:p>
            <a:r>
              <a:rPr lang="pt-BR" dirty="0"/>
              <a:t> A heroína é convertida em morfina no organismo, mas seus efeitos duram a metade do tempo. Ela não tem utilização médica aprovada nos Estado Unidos, mas é usada terapeuticamente em outros países contra a dor grave do câncer</a:t>
            </a:r>
          </a:p>
        </p:txBody>
      </p:sp>
    </p:spTree>
    <p:extLst>
      <p:ext uri="{BB962C8B-B14F-4D97-AF65-F5344CB8AC3E}">
        <p14:creationId xmlns:p14="http://schemas.microsoft.com/office/powerpoint/2010/main" val="372708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74CA6-7A52-430F-A2D5-19DEA5DE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800" b="1" dirty="0"/>
              <a:t>OXICODONA E OXIMORFONA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DD35E5-4F62-4569-B3EC-B85093E6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</a:t>
            </a:r>
            <a:r>
              <a:rPr lang="pt-BR" dirty="0" err="1"/>
              <a:t>oxicodona</a:t>
            </a:r>
            <a:r>
              <a:rPr lang="pt-BR" dirty="0"/>
              <a:t> é um derivado semissintético da morfina. Ela é ativa por via oral e, algumas vezes, formulada com ácido acetilsalicílico (AAS) ou com paracetamol. </a:t>
            </a:r>
          </a:p>
          <a:p>
            <a:r>
              <a:rPr lang="pt-BR" dirty="0"/>
              <a:t>A </a:t>
            </a:r>
            <a:r>
              <a:rPr lang="pt-BR" dirty="0" err="1"/>
              <a:t>oxicodona</a:t>
            </a:r>
            <a:r>
              <a:rPr lang="pt-BR" dirty="0"/>
              <a:t> é usada no tratamento da dor moderada a intensa, apresentando muitas propriedades em comum com a morfina. O efeito analgésico oral é aproximadamente o dobro da morfina. </a:t>
            </a:r>
          </a:p>
          <a:p>
            <a:r>
              <a:rPr lang="pt-BR" dirty="0"/>
              <a:t>Ela é </a:t>
            </a:r>
            <a:r>
              <a:rPr lang="pt-BR" dirty="0" err="1"/>
              <a:t>biotransformada</a:t>
            </a:r>
            <a:r>
              <a:rPr lang="pt-BR" dirty="0"/>
              <a:t> via CI P450 206 e 3A4. A excreção é por via renal. O abuso das preparações de liberação lenta (ingestão dos comprimidos pulveriza, dos) é associado a muitos óbitos. E importante que as formas com maior dose desse tipo de preparação sejam utilizadas apenas por pacientes com tolerância a opioides. </a:t>
            </a:r>
          </a:p>
        </p:txBody>
      </p:sp>
    </p:spTree>
    <p:extLst>
      <p:ext uri="{BB962C8B-B14F-4D97-AF65-F5344CB8AC3E}">
        <p14:creationId xmlns:p14="http://schemas.microsoft.com/office/powerpoint/2010/main" val="3841458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2A3AB-9839-4016-A67C-130AD5D7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/>
              <a:t>HIDROMORFONA E HIDROCODONA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C02103-CD92-4582-AD71-BC53DA01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/>
              <a:t>Hidromorfona</a:t>
            </a:r>
            <a:r>
              <a:rPr lang="pt-BR" dirty="0"/>
              <a:t> e </a:t>
            </a:r>
            <a:r>
              <a:rPr lang="pt-BR" dirty="0" err="1"/>
              <a:t>hidrocodona</a:t>
            </a:r>
            <a:r>
              <a:rPr lang="pt-BR" dirty="0"/>
              <a:t> são ativas por via oral e análogos </a:t>
            </a:r>
            <a:r>
              <a:rPr lang="pt-BR" dirty="0" err="1"/>
              <a:t>semisintéticos</a:t>
            </a:r>
            <a:r>
              <a:rPr lang="pt-BR" dirty="0"/>
              <a:t> da morfina e codeína, respectivamente. A </a:t>
            </a:r>
            <a:r>
              <a:rPr lang="pt-BR" dirty="0" err="1"/>
              <a:t>hidromorfona</a:t>
            </a:r>
            <a:r>
              <a:rPr lang="pt-BR" dirty="0"/>
              <a:t> por via oral é cerca de 8 a 1 O vezes mais potente do que a morfina oral como analgésico e é usada mais frequentemente para tratar a dor grave. </a:t>
            </a:r>
          </a:p>
          <a:p>
            <a:r>
              <a:rPr lang="pt-BR" dirty="0"/>
              <a:t>A </a:t>
            </a:r>
            <a:r>
              <a:rPr lang="pt-BR" dirty="0" err="1"/>
              <a:t>hidromorfona</a:t>
            </a:r>
            <a:r>
              <a:rPr lang="pt-BR" dirty="0"/>
              <a:t> é preferida ante a morfina em pacientes com disfunção renal devido ao menor acúmulo de metabólitos ativos comparado à morfina. A </a:t>
            </a:r>
            <a:r>
              <a:rPr lang="pt-BR" dirty="0" err="1"/>
              <a:t>hidrocodona</a:t>
            </a:r>
            <a:r>
              <a:rPr lang="pt-BR" dirty="0"/>
              <a:t> é o éter metílico da </a:t>
            </a:r>
            <a:r>
              <a:rPr lang="pt-BR" dirty="0" err="1"/>
              <a:t>hidromorfona</a:t>
            </a:r>
            <a:r>
              <a:rPr lang="pt-BR" dirty="0"/>
              <a:t>, mas é um analgésico mais fraco do que a </a:t>
            </a:r>
            <a:r>
              <a:rPr lang="pt-BR" dirty="0" err="1"/>
              <a:t>hidromorfona</a:t>
            </a:r>
            <a:r>
              <a:rPr lang="pt-BR" dirty="0"/>
              <a:t>. A potência analgésica da </a:t>
            </a:r>
            <a:r>
              <a:rPr lang="pt-BR" dirty="0" err="1"/>
              <a:t>hidrocodona</a:t>
            </a:r>
            <a:r>
              <a:rPr lang="pt-BR" dirty="0"/>
              <a:t> oral é aproximadamente a da morfina. </a:t>
            </a:r>
          </a:p>
          <a:p>
            <a:r>
              <a:rPr lang="pt-BR" dirty="0"/>
              <a:t>A </a:t>
            </a:r>
            <a:r>
              <a:rPr lang="pt-BR" dirty="0" err="1"/>
              <a:t>hidrocodona</a:t>
            </a:r>
            <a:r>
              <a:rPr lang="pt-BR" dirty="0"/>
              <a:t> é associada com paracetamol ou ibuprofeno para tratar dor moderada a intensa. Ela também é usada como antitussígeno. A </a:t>
            </a:r>
            <a:r>
              <a:rPr lang="pt-BR" dirty="0" err="1"/>
              <a:t>hidrocodona</a:t>
            </a:r>
            <a:r>
              <a:rPr lang="pt-BR" dirty="0"/>
              <a:t> é </a:t>
            </a:r>
            <a:r>
              <a:rPr lang="pt-BR" dirty="0" err="1"/>
              <a:t>biotransformada</a:t>
            </a:r>
            <a:r>
              <a:rPr lang="pt-BR" dirty="0"/>
              <a:t> no fígado a vários metabólitos, um dos quais é a </a:t>
            </a:r>
            <a:r>
              <a:rPr lang="pt-BR" dirty="0" err="1"/>
              <a:t>hidromorfona</a:t>
            </a:r>
            <a:r>
              <a:rPr lang="pt-BR" dirty="0"/>
              <a:t> por ação da CI P450 206 que pode ser afetada por interações com outros fármacos.</a:t>
            </a:r>
          </a:p>
        </p:txBody>
      </p:sp>
    </p:spTree>
    <p:extLst>
      <p:ext uri="{BB962C8B-B14F-4D97-AF65-F5344CB8AC3E}">
        <p14:creationId xmlns:p14="http://schemas.microsoft.com/office/powerpoint/2010/main" val="29314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B8F76-0F80-487F-8781-5B28AF80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Conceito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03773-CD44-4F55-ACED-EAA80B53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Dor é um fenómeno multidimensional, envolvendo aspectos físico-sensoriais e aspectos emocionais.</a:t>
            </a:r>
          </a:p>
          <a:p>
            <a:pPr marL="0" indent="0">
              <a:buNone/>
            </a:pPr>
            <a:endParaRPr lang="pt-BR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"Dor é uma experiência sensorial e emocional desagradável associada com danos reais ou potenciais em tecidos, ou assim percepcionada como dano. </a:t>
            </a:r>
            <a:b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a incapacidade de comunicar verbalmente não exclui a possibilidade de que um indivíduo </a:t>
            </a:r>
            <a:r>
              <a:rPr lang="pt-BR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esteje</a:t>
            </a:r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experienciar dor e a necessitar tratamento para alívio da mesma. </a:t>
            </a:r>
            <a:b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dor é sempre </a:t>
            </a:r>
            <a:r>
              <a:rPr lang="pt-BR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subjectiva</a:t>
            </a:r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Cada indivíduo aprende o uso da palavra dor através de experiências relacionadas com traumatismos no início da sua vida. </a:t>
            </a:r>
            <a:b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cientistas verificam que os estímulos que causam dor causam provável dano nos tecidos. </a:t>
            </a:r>
            <a:b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dor é a experiência que associamos à real ou potencial dano nos tecidos. É de forma inquestionável uma sensação em parte ou partes do corpo, mas é também sempre desagradável, e consequentemente também uma experiência emocional."</a:t>
            </a:r>
          </a:p>
          <a:p>
            <a:endParaRPr lang="pt-BR" dirty="0"/>
          </a:p>
        </p:txBody>
      </p:sp>
      <p:pic>
        <p:nvPicPr>
          <p:cNvPr id="2058" name="Picture 10" descr="Imagem relacionada">
            <a:extLst>
              <a:ext uri="{FF2B5EF4-FFF2-40B4-BE49-F238E27FC236}">
                <a16:creationId xmlns:a16="http://schemas.microsoft.com/office/drawing/2014/main" id="{E2F783DD-D975-42BA-9121-2526041F0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50954" r="8882" b="7624"/>
          <a:stretch/>
        </p:blipFill>
        <p:spPr bwMode="auto">
          <a:xfrm>
            <a:off x="7507455" y="960436"/>
            <a:ext cx="398115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m relacionada">
            <a:extLst>
              <a:ext uri="{FF2B5EF4-FFF2-40B4-BE49-F238E27FC236}">
                <a16:creationId xmlns:a16="http://schemas.microsoft.com/office/drawing/2014/main" id="{4DD6664F-3A7C-4D6B-8BB2-727750686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3" b="55994"/>
          <a:stretch/>
        </p:blipFill>
        <p:spPr bwMode="auto">
          <a:xfrm>
            <a:off x="834684" y="891697"/>
            <a:ext cx="398115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6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7EFCE-B787-4617-B9ED-3183C05F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31234"/>
            <a:ext cx="9601196" cy="980661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pt-BR" sz="4900" b="1" dirty="0"/>
              <a:t>Agonistas moderados a fracos 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7A23F7-9860-4017-A08C-8F27C793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300" b="1" dirty="0"/>
              <a:t>CODEÍNA</a:t>
            </a:r>
          </a:p>
          <a:p>
            <a:r>
              <a:rPr lang="pt-BR" dirty="0"/>
              <a:t>A ação analgésica da codeína deriva da sua conversão à morfina pelo sistema enzimático CI P450 206, e os efeitos antitussígenos são devidos à própria codeína. Portanto, a codeína é um analgésico muito menos potente do que a morfina. A potência analgésica da codeína é cerca de 30°/o daquela da morfina. A codeína apresenta boa atividade antitussígena em doses que não são analgésicas.</a:t>
            </a:r>
          </a:p>
          <a:p>
            <a:r>
              <a:rPr lang="pt-BR" dirty="0"/>
              <a:t> Nas dosagens usadas comumente, ela apresenta menor potencial para abuso do que a morfina. Ela é utilizada frequentemente em combinação com ácido acetilsalicílico ou com paracetamol. (Nota: na maioria das preparações contra tosse que não necessitam de receita, a codeína é substituída por fármacos como o </a:t>
            </a:r>
            <a:r>
              <a:rPr lang="pt-BR" dirty="0" err="1"/>
              <a:t>dextrometorfano</a:t>
            </a:r>
            <a:r>
              <a:rPr lang="pt-BR" dirty="0"/>
              <a:t>, um depressor da tosse sintético que relativamente não possui propriedades analgésicas e tem relativo baixo potencial de abuso, nas doses antitussígenas usuais.</a:t>
            </a:r>
          </a:p>
        </p:txBody>
      </p:sp>
    </p:spTree>
    <p:extLst>
      <p:ext uri="{BB962C8B-B14F-4D97-AF65-F5344CB8AC3E}">
        <p14:creationId xmlns:p14="http://schemas.microsoft.com/office/powerpoint/2010/main" val="30577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3F125-E376-4DEF-A21F-893693FE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70805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t-BR" sz="4900" b="1" dirty="0"/>
              <a:t>Agonistas-Antagonistas e Agonistas Parciais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850A2E-59DE-493A-896F-0A90B418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300" b="1" dirty="0"/>
              <a:t>PENTAZOCINA</a:t>
            </a:r>
          </a:p>
          <a:p>
            <a:r>
              <a:rPr lang="pt-BR" dirty="0"/>
              <a:t>A </a:t>
            </a:r>
            <a:r>
              <a:rPr lang="pt-BR" dirty="0" err="1"/>
              <a:t>pentazocina</a:t>
            </a:r>
            <a:r>
              <a:rPr lang="pt-BR" dirty="0"/>
              <a:t> age como agonista nos receptores K e é um antagonista fraco nos receptores µe S. Ela promove analgesia ativando receptores na medula espinal e é empregada no alívio da dor moderada. </a:t>
            </a:r>
          </a:p>
          <a:p>
            <a:r>
              <a:rPr lang="pt-BR" dirty="0"/>
              <a:t>A </a:t>
            </a:r>
            <a:r>
              <a:rPr lang="pt-BR" dirty="0" err="1"/>
              <a:t>pentazocina</a:t>
            </a:r>
            <a:r>
              <a:rPr lang="pt-BR" dirty="0"/>
              <a:t> produz menos euforia quando comparada à morfina. Em doses mais altas, provoca depressão respiratória e reduz a atividade do TGI. Doses altas aumentam a pressão arterial e podem causar alucinações, pesadelos, distaria, taquicardia e tontura. Na angina, a </a:t>
            </a:r>
            <a:r>
              <a:rPr lang="pt-BR" dirty="0" err="1"/>
              <a:t>pentazocina</a:t>
            </a:r>
            <a:r>
              <a:rPr lang="pt-BR" dirty="0"/>
              <a:t> aumenta a pressão aórtica média e a pressão arterial pulmonar e, assim, aumenta o trabalho do coração. O fármaco reduz o fluxo plasmático renal. Apesar de sua ação antagonista, a </a:t>
            </a:r>
            <a:r>
              <a:rPr lang="pt-BR" dirty="0" err="1"/>
              <a:t>pentazocina</a:t>
            </a:r>
            <a:r>
              <a:rPr lang="pt-BR" dirty="0"/>
              <a:t> não antagoniza a depressão respiratória causada pela morfina, mas pode provocar a síndrome de abstinência no dependente desse fármaco. Desenvolvem-se tolerância e dependência com o uso continuado</a:t>
            </a:r>
          </a:p>
        </p:txBody>
      </p:sp>
    </p:spTree>
    <p:extLst>
      <p:ext uri="{BB962C8B-B14F-4D97-AF65-F5344CB8AC3E}">
        <p14:creationId xmlns:p14="http://schemas.microsoft.com/office/powerpoint/2010/main" val="1516519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64C74-0269-408D-9410-EFF296D9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/>
              <a:t>BUPRENORFINA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8CF7C-ABE7-4C42-AC7B-E1092A89F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A </a:t>
            </a:r>
            <a:r>
              <a:rPr lang="pt-BR" dirty="0" err="1"/>
              <a:t>buprenorfina</a:t>
            </a:r>
            <a:r>
              <a:rPr lang="pt-BR" dirty="0"/>
              <a:t> é classificada como agonista parcial e atua no receptor µ.</a:t>
            </a:r>
          </a:p>
          <a:p>
            <a:r>
              <a:rPr lang="pt-BR" dirty="0"/>
              <a:t> Ela atua como a morfina em pacientes que não usaram morfina, mas pode precipitar a síndrome de abstinência em viciados em morfina.</a:t>
            </a:r>
          </a:p>
          <a:p>
            <a:r>
              <a:rPr lang="pt-BR" dirty="0"/>
              <a:t> Um de seus principais usos é na desintoxicação dos adietas de opioides, pois provoca sintomas de abstinência mais suaves e curtos em comparação com a </a:t>
            </a:r>
            <a:r>
              <a:rPr lang="pt-BR" dirty="0" err="1"/>
              <a:t>metadona</a:t>
            </a:r>
            <a:endParaRPr lang="pt-BR" dirty="0"/>
          </a:p>
          <a:p>
            <a:r>
              <a:rPr lang="pt-BR" dirty="0"/>
              <a:t>. Ela causa pouca sedação, depressão respiratória e hipotensão, mesmo em doses elevadas. Em contraste com a </a:t>
            </a:r>
            <a:r>
              <a:rPr lang="pt-BR" dirty="0" err="1"/>
              <a:t>metadona</a:t>
            </a:r>
            <a:r>
              <a:rPr lang="pt-BR" dirty="0"/>
              <a:t>, disponível apenas em clínicas especializadas, a </a:t>
            </a:r>
            <a:r>
              <a:rPr lang="pt-BR" dirty="0" err="1"/>
              <a:t>buprenorfina</a:t>
            </a:r>
            <a:r>
              <a:rPr lang="pt-BR" dirty="0"/>
              <a:t> é aprovada para desintoxicação ou manutenção ambulatorial</a:t>
            </a:r>
          </a:p>
          <a:p>
            <a:r>
              <a:rPr lang="pt-BR" dirty="0"/>
              <a:t>Os comprimidos desse fármaco são indicados no tratamento da dependência dos opioides e estão disponíveis como </a:t>
            </a:r>
            <a:r>
              <a:rPr lang="pt-BR" dirty="0" err="1"/>
              <a:t>monopreparado</a:t>
            </a:r>
            <a:r>
              <a:rPr lang="pt-BR" dirty="0"/>
              <a:t> de </a:t>
            </a:r>
            <a:r>
              <a:rPr lang="pt-BR" dirty="0" err="1"/>
              <a:t>buprenorfina</a:t>
            </a:r>
            <a:r>
              <a:rPr lang="pt-BR" dirty="0"/>
              <a:t> (</a:t>
            </a:r>
            <a:r>
              <a:rPr lang="pt-BR" dirty="0" err="1"/>
              <a:t>Subutex</a:t>
            </a:r>
            <a:r>
              <a:rPr lang="pt-BR" dirty="0"/>
              <a:t>) e também em associação com </a:t>
            </a:r>
            <a:r>
              <a:rPr lang="pt-BR" dirty="0" err="1"/>
              <a:t>naloxone</a:t>
            </a:r>
            <a:r>
              <a:rPr lang="pt-BR" dirty="0"/>
              <a:t> (</a:t>
            </a:r>
            <a:r>
              <a:rPr lang="pt-BR" dirty="0" err="1"/>
              <a:t>Suboxone</a:t>
            </a:r>
            <a:r>
              <a:rPr lang="pt-BR" dirty="0"/>
              <a:t>).</a:t>
            </a:r>
          </a:p>
          <a:p>
            <a:r>
              <a:rPr lang="pt-BR" dirty="0"/>
              <a:t>. A </a:t>
            </a:r>
            <a:r>
              <a:rPr lang="pt-BR" dirty="0" err="1"/>
              <a:t>buprenorfina</a:t>
            </a:r>
            <a:r>
              <a:rPr lang="pt-BR" dirty="0"/>
              <a:t> é </a:t>
            </a:r>
            <a:r>
              <a:rPr lang="pt-BR" dirty="0" err="1"/>
              <a:t>biotransformada</a:t>
            </a:r>
            <a:r>
              <a:rPr lang="pt-BR" dirty="0"/>
              <a:t> pelo fígado e excretada na bile e na urina. </a:t>
            </a:r>
          </a:p>
          <a:p>
            <a:r>
              <a:rPr lang="pt-BR" dirty="0"/>
              <a:t>Os efeitos adversos incluem depressão respiratória que não é facilmente revertida pela </a:t>
            </a:r>
            <a:r>
              <a:rPr lang="pt-BR" dirty="0" err="1"/>
              <a:t>naloxona</a:t>
            </a:r>
            <a:r>
              <a:rPr lang="pt-BR" dirty="0"/>
              <a:t> e redução (ou, raramente, aumento) da pressão arterial, náuseas e tontura</a:t>
            </a:r>
          </a:p>
        </p:txBody>
      </p:sp>
    </p:spTree>
    <p:extLst>
      <p:ext uri="{BB962C8B-B14F-4D97-AF65-F5344CB8AC3E}">
        <p14:creationId xmlns:p14="http://schemas.microsoft.com/office/powerpoint/2010/main" val="3759992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22B3A-F14F-4476-84B5-A0DDA260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/>
              <a:t>NALBUFINA E BUTORFANOL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BA2A34-1840-4A33-9D55-23861FAC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nalbufina</a:t>
            </a:r>
            <a:r>
              <a:rPr lang="pt-BR" dirty="0"/>
              <a:t> e o </a:t>
            </a:r>
            <a:r>
              <a:rPr lang="pt-BR" dirty="0" err="1"/>
              <a:t>butorfanol</a:t>
            </a:r>
            <a:r>
              <a:rPr lang="pt-BR" dirty="0"/>
              <a:t>, como a </a:t>
            </a:r>
            <a:r>
              <a:rPr lang="pt-BR" dirty="0" err="1"/>
              <a:t>pentazocina</a:t>
            </a:r>
            <a:r>
              <a:rPr lang="pt-BR" dirty="0"/>
              <a:t>, têm um papel limitado no tratamento da dor crônica. Nenhum desses fármacos está disponível para administração oral. Sua predisposição para causar efeitos </a:t>
            </a:r>
            <a:r>
              <a:rPr lang="pt-BR" dirty="0" err="1"/>
              <a:t>psicotomiméticos</a:t>
            </a:r>
            <a:r>
              <a:rPr lang="pt-BR" dirty="0"/>
              <a:t> (ações que mimetizam os sintomas de psicose) é menor do que a da </a:t>
            </a:r>
            <a:r>
              <a:rPr lang="pt-BR" dirty="0" err="1"/>
              <a:t>pentazocina</a:t>
            </a:r>
            <a:r>
              <a:rPr lang="pt-BR" dirty="0"/>
              <a:t>. A </a:t>
            </a:r>
            <a:r>
              <a:rPr lang="pt-BR" dirty="0" err="1"/>
              <a:t>nalbufina</a:t>
            </a:r>
            <a:r>
              <a:rPr lang="pt-BR" dirty="0"/>
              <a:t> não afeta o coração nem aumenta a pressão arterial, em contraste com </a:t>
            </a:r>
            <a:r>
              <a:rPr lang="pt-BR" dirty="0" err="1"/>
              <a:t>pentazocina</a:t>
            </a:r>
            <a:r>
              <a:rPr lang="pt-BR" dirty="0"/>
              <a:t> e </a:t>
            </a:r>
            <a:r>
              <a:rPr lang="pt-BR" dirty="0" err="1"/>
              <a:t>butorfanol</a:t>
            </a:r>
            <a:r>
              <a:rPr lang="pt-BR" dirty="0"/>
              <a:t>. A vantagem dos três fármacos é a propriedade de eles apresentarem um efeito limite na depressão respiratória</a:t>
            </a:r>
          </a:p>
        </p:txBody>
      </p:sp>
    </p:spTree>
    <p:extLst>
      <p:ext uri="{BB962C8B-B14F-4D97-AF65-F5344CB8AC3E}">
        <p14:creationId xmlns:p14="http://schemas.microsoft.com/office/powerpoint/2010/main" val="3420418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3E5F20-316F-4888-B2AA-B72C752E3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786466"/>
          </a:xfrm>
        </p:spPr>
        <p:txBody>
          <a:bodyPr/>
          <a:lstStyle/>
          <a:p>
            <a:r>
              <a:rPr lang="pt-BR" dirty="0"/>
              <a:t>INFLAMAÇÃO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B8F0C58-E14D-47E3-89EA-F7AD3A1D5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86465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Mecanismo de defesa do organismo, sendo um fenômeno natural e benéfico em que as células de defesa do sistema imune atacam agentes invasores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06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6AD4749-4233-413B-AC51-F0ADFB7B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9B19F53-495F-4365-8A26-FD08AA2E2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3492" r="25706" b="6250"/>
          <a:stretch/>
        </p:blipFill>
        <p:spPr bwMode="auto">
          <a:xfrm>
            <a:off x="818147" y="481263"/>
            <a:ext cx="10515600" cy="570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6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FC249-1DA3-4C08-9FB3-3E922A80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2D72F-3DE5-4B34-97F6-40D8B3E8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73F018-74CE-4756-8C50-80A551960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4484" r="15666" b="9482"/>
          <a:stretch/>
        </p:blipFill>
        <p:spPr bwMode="auto">
          <a:xfrm>
            <a:off x="986589" y="676893"/>
            <a:ext cx="10106527" cy="550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27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09201-0FFE-42CF-A428-526AC09D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6BAA0-EB43-4BCE-82A2-7D515FF5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79FA5F-CFB0-4CA8-B0E9-2A8553D6E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15477" r="19459" b="6250"/>
          <a:stretch/>
        </p:blipFill>
        <p:spPr bwMode="auto">
          <a:xfrm>
            <a:off x="601579" y="566057"/>
            <a:ext cx="10635916" cy="5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843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00AD1C1-F97E-467B-A997-91523B9A3E35}"/>
              </a:ext>
            </a:extLst>
          </p:cNvPr>
          <p:cNvSpPr/>
          <p:nvPr/>
        </p:nvSpPr>
        <p:spPr>
          <a:xfrm>
            <a:off x="794084" y="1443790"/>
            <a:ext cx="10635916" cy="412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Sinais clássicos do processo inflamatório são: dor, calor, rubor e edema</a:t>
            </a:r>
          </a:p>
          <a:p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Três fases distintas</a:t>
            </a:r>
            <a:r>
              <a:rPr lang="pt-BR" sz="3200" dirty="0"/>
              <a:t>:</a:t>
            </a:r>
          </a:p>
          <a:p>
            <a:pPr>
              <a:buFontTx/>
              <a:buChar char="-"/>
            </a:pPr>
            <a:r>
              <a:rPr lang="pt-BR" sz="3200" dirty="0"/>
              <a:t>Fase aguda:  vasodilatação local e aumento da permeabilidade do vaso</a:t>
            </a:r>
          </a:p>
          <a:p>
            <a:pPr>
              <a:buFontTx/>
              <a:buChar char="-"/>
            </a:pPr>
            <a:r>
              <a:rPr lang="pt-BR" sz="3200" dirty="0"/>
              <a:t>Fase subaguda tardia: infiltração de leucócitos e macrófagos</a:t>
            </a:r>
          </a:p>
          <a:p>
            <a:pPr>
              <a:buFontTx/>
              <a:buChar char="-"/>
            </a:pPr>
            <a:r>
              <a:rPr lang="pt-BR" sz="3200" dirty="0"/>
              <a:t>Fase proliferativa crônica: degeneração tecidual (necrose)</a:t>
            </a:r>
          </a:p>
        </p:txBody>
      </p:sp>
    </p:spTree>
    <p:extLst>
      <p:ext uri="{BB962C8B-B14F-4D97-AF65-F5344CB8AC3E}">
        <p14:creationId xmlns:p14="http://schemas.microsoft.com/office/powerpoint/2010/main" val="3771048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895B3EB-2CB0-4DBE-ABAE-86E1CF82C8B5}"/>
              </a:ext>
            </a:extLst>
          </p:cNvPr>
          <p:cNvSpPr/>
          <p:nvPr/>
        </p:nvSpPr>
        <p:spPr>
          <a:xfrm>
            <a:off x="842211" y="1900989"/>
            <a:ext cx="10491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Fase aguda e subaguda são mediadas por substancias que ocorre nas células do endotélio: mediadores pró-</a:t>
            </a:r>
            <a:r>
              <a:rPr lang="pt-BR" sz="3200" dirty="0" err="1"/>
              <a:t>inflamatorios</a:t>
            </a:r>
            <a:r>
              <a:rPr lang="pt-BR" sz="3200" dirty="0"/>
              <a:t> ou </a:t>
            </a:r>
            <a:r>
              <a:rPr lang="pt-BR" sz="3200" dirty="0" err="1"/>
              <a:t>prostanoides</a:t>
            </a:r>
            <a:endParaRPr lang="pt-BR" sz="3200" dirty="0"/>
          </a:p>
          <a:p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Fase em que o </a:t>
            </a:r>
            <a:r>
              <a:rPr lang="pt-BR" sz="3200" dirty="0" err="1"/>
              <a:t>anti-inflamatorio</a:t>
            </a:r>
            <a:r>
              <a:rPr lang="pt-BR" sz="3200" dirty="0"/>
              <a:t> deve ser administrado: da fase 2 para a 3 –intuito de impedir a fase proliferativa </a:t>
            </a:r>
            <a:r>
              <a:rPr lang="pt-BR" sz="3200" dirty="0" err="1"/>
              <a:t>cronica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C1BA0-3ADC-47E9-BEB0-54598322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Classificação Neurofisiológica da Dor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C0AD07-E7F8-480B-81F0-399F2E3E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2184"/>
            <a:ext cx="9601196" cy="3343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>
                <a:solidFill>
                  <a:srgbClr val="00B050"/>
                </a:solidFill>
              </a:rPr>
              <a:t>PROCESSO DE DOR                    SNC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B050"/>
                </a:solidFill>
              </a:rPr>
              <a:t>                                                        SNP – </a:t>
            </a:r>
            <a:r>
              <a:rPr lang="pt-BR" sz="1400" dirty="0">
                <a:solidFill>
                  <a:srgbClr val="00B050"/>
                </a:solidFill>
              </a:rPr>
              <a:t>CELULAS NERVORSAS                          </a:t>
            </a:r>
            <a:r>
              <a:rPr lang="pt-B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NEUROPÁTICA</a:t>
            </a:r>
            <a:r>
              <a:rPr lang="pt-BR" sz="1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pt-BR" sz="1400" dirty="0">
                <a:solidFill>
                  <a:srgbClr val="00B050"/>
                </a:solidFill>
              </a:rPr>
              <a:t>                        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B050"/>
                </a:solidFill>
              </a:rPr>
              <a:t>                                                                                   ESPECIALISADAS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B050"/>
                </a:solidFill>
              </a:rPr>
              <a:t>                                                                              (ramos terminais das fibras)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B050"/>
                </a:solidFill>
              </a:rPr>
              <a:t>     </a:t>
            </a:r>
            <a:r>
              <a:rPr lang="pt-B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PSICOGENICA</a:t>
            </a:r>
            <a:r>
              <a:rPr lang="pt-BR" sz="1400" dirty="0">
                <a:solidFill>
                  <a:srgbClr val="00B050"/>
                </a:solidFill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B050"/>
                </a:solidFill>
              </a:rPr>
              <a:t>                                                                                 </a:t>
            </a:r>
            <a:r>
              <a:rPr lang="pt-B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NOCICEPTORES</a:t>
            </a:r>
            <a:r>
              <a:rPr lang="pt-BR" sz="14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pt-BR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t-BR" sz="1400" dirty="0">
                <a:solidFill>
                  <a:srgbClr val="00B050"/>
                </a:solidFill>
              </a:rPr>
              <a:t>                                                            DOR SOMÁTICA                  DOR VISCERAL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sz="1800" dirty="0">
              <a:solidFill>
                <a:srgbClr val="00B05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F0747DF-C4CC-4C09-B3EF-2091A05D7EC3}"/>
              </a:ext>
            </a:extLst>
          </p:cNvPr>
          <p:cNvCxnSpPr/>
          <p:nvPr/>
        </p:nvCxnSpPr>
        <p:spPr>
          <a:xfrm>
            <a:off x="3334043" y="2715065"/>
            <a:ext cx="886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5268CC5-61CB-450D-9974-205271F22637}"/>
              </a:ext>
            </a:extLst>
          </p:cNvPr>
          <p:cNvCxnSpPr/>
          <p:nvPr/>
        </p:nvCxnSpPr>
        <p:spPr>
          <a:xfrm>
            <a:off x="3348111" y="2729132"/>
            <a:ext cx="829994" cy="351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EC78C73-5D00-4C50-8461-B378B6C93C50}"/>
              </a:ext>
            </a:extLst>
          </p:cNvPr>
          <p:cNvCxnSpPr>
            <a:cxnSpLocks/>
          </p:cNvCxnSpPr>
          <p:nvPr/>
        </p:nvCxnSpPr>
        <p:spPr>
          <a:xfrm>
            <a:off x="5767754" y="3868615"/>
            <a:ext cx="0" cy="59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have Direita 18">
            <a:extLst>
              <a:ext uri="{FF2B5EF4-FFF2-40B4-BE49-F238E27FC236}">
                <a16:creationId xmlns:a16="http://schemas.microsoft.com/office/drawing/2014/main" id="{0DAE5AD9-A86D-4F1A-8EA3-2608CA281C01}"/>
              </a:ext>
            </a:extLst>
          </p:cNvPr>
          <p:cNvSpPr/>
          <p:nvPr/>
        </p:nvSpPr>
        <p:spPr>
          <a:xfrm>
            <a:off x="7315198" y="2532184"/>
            <a:ext cx="365761" cy="102693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3E5FAB5-063E-4B39-84A4-EAA581F75967}"/>
              </a:ext>
            </a:extLst>
          </p:cNvPr>
          <p:cNvCxnSpPr>
            <a:cxnSpLocks/>
          </p:cNvCxnSpPr>
          <p:nvPr/>
        </p:nvCxnSpPr>
        <p:spPr>
          <a:xfrm>
            <a:off x="2184400" y="2827606"/>
            <a:ext cx="0" cy="1209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EAFF5B3A-5C9A-46D6-B1B6-BD3B4C8C978A}"/>
              </a:ext>
            </a:extLst>
          </p:cNvPr>
          <p:cNvCxnSpPr>
            <a:cxnSpLocks/>
          </p:cNvCxnSpPr>
          <p:nvPr/>
        </p:nvCxnSpPr>
        <p:spPr>
          <a:xfrm flipH="1">
            <a:off x="5275386" y="4670474"/>
            <a:ext cx="492368" cy="492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4C8CBEE9-7959-4DF8-ACEF-53DE6438C42F}"/>
              </a:ext>
            </a:extLst>
          </p:cNvPr>
          <p:cNvCxnSpPr>
            <a:cxnSpLocks/>
          </p:cNvCxnSpPr>
          <p:nvPr/>
        </p:nvCxnSpPr>
        <p:spPr>
          <a:xfrm>
            <a:off x="5866228" y="4670474"/>
            <a:ext cx="475955" cy="492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3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FB5DB-5F91-41E0-B270-D75C2795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ANTIINFLAMATORIO NÃO ESTEROIDAL (AINES)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9A1C6-51EB-45DD-B5E1-7EC217E96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Diferentes agentes </a:t>
            </a:r>
            <a:r>
              <a:rPr lang="pt-BR" sz="3200" dirty="0" err="1"/>
              <a:t>quimicos</a:t>
            </a:r>
            <a:endParaRPr lang="pt-BR" sz="3200" dirty="0"/>
          </a:p>
          <a:p>
            <a:r>
              <a:rPr lang="pt-BR" sz="3200" dirty="0" err="1"/>
              <a:t>Antipireticos</a:t>
            </a:r>
            <a:endParaRPr lang="pt-BR" sz="3200" dirty="0"/>
          </a:p>
          <a:p>
            <a:r>
              <a:rPr lang="pt-BR" sz="3200" dirty="0" err="1"/>
              <a:t>Analgesicos</a:t>
            </a:r>
            <a:endParaRPr lang="pt-BR" sz="3200" dirty="0"/>
          </a:p>
          <a:p>
            <a:r>
              <a:rPr lang="pt-BR" sz="3200" dirty="0" err="1"/>
              <a:t>Anti-inflamatorios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349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C6E69E6-E2B5-4DA7-A29E-08064CC5885C}"/>
              </a:ext>
            </a:extLst>
          </p:cNvPr>
          <p:cNvSpPr/>
          <p:nvPr/>
        </p:nvSpPr>
        <p:spPr>
          <a:xfrm>
            <a:off x="1179095" y="1973179"/>
            <a:ext cx="1005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Mecanismo de ação: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- inibem as enzimas </a:t>
            </a:r>
            <a:r>
              <a:rPr lang="pt-BR" sz="3600" dirty="0" err="1"/>
              <a:t>ciclooxigenases</a:t>
            </a:r>
            <a:r>
              <a:rPr lang="pt-BR" sz="3600" dirty="0"/>
              <a:t> (COX ‘s)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- diminuem edema, hiperemia, febre, dor e rigidez</a:t>
            </a:r>
          </a:p>
        </p:txBody>
      </p:sp>
    </p:spTree>
    <p:extLst>
      <p:ext uri="{BB962C8B-B14F-4D97-AF65-F5344CB8AC3E}">
        <p14:creationId xmlns:p14="http://schemas.microsoft.com/office/powerpoint/2010/main" val="3446479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27D0E35-1525-4DDC-849C-C4A7CE2F99F5}"/>
              </a:ext>
            </a:extLst>
          </p:cNvPr>
          <p:cNvSpPr/>
          <p:nvPr/>
        </p:nvSpPr>
        <p:spPr>
          <a:xfrm>
            <a:off x="1660359" y="2069432"/>
            <a:ext cx="7483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Ácidos </a:t>
            </a:r>
            <a:r>
              <a:rPr lang="pt-BR" sz="3600" dirty="0" err="1"/>
              <a:t>organicos</a:t>
            </a:r>
            <a:r>
              <a:rPr lang="pt-BR" sz="3600" dirty="0"/>
              <a:t> fracos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Interagem com enzimas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Absorção no TGI</a:t>
            </a:r>
          </a:p>
        </p:txBody>
      </p:sp>
    </p:spTree>
    <p:extLst>
      <p:ext uri="{BB962C8B-B14F-4D97-AF65-F5344CB8AC3E}">
        <p14:creationId xmlns:p14="http://schemas.microsoft.com/office/powerpoint/2010/main" val="1233144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071524-0AC0-4196-AD68-4D4CD2E7A968}"/>
              </a:ext>
            </a:extLst>
          </p:cNvPr>
          <p:cNvSpPr/>
          <p:nvPr/>
        </p:nvSpPr>
        <p:spPr>
          <a:xfrm>
            <a:off x="842211" y="794084"/>
            <a:ext cx="85905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COX 1 -  enzima “</a:t>
            </a:r>
            <a:r>
              <a:rPr lang="pt-BR" sz="3600" dirty="0" err="1"/>
              <a:t>constituitiva</a:t>
            </a:r>
            <a:r>
              <a:rPr lang="pt-BR" sz="3600" dirty="0"/>
              <a:t>”, regula processos celulares normais, como </a:t>
            </a:r>
            <a:r>
              <a:rPr lang="pt-BR" sz="3600" dirty="0" err="1"/>
              <a:t>citoproteção</a:t>
            </a:r>
            <a:r>
              <a:rPr lang="pt-BR" sz="3600" dirty="0"/>
              <a:t> </a:t>
            </a:r>
            <a:r>
              <a:rPr lang="pt-BR" sz="3600" dirty="0" err="1"/>
              <a:t>gastrica</a:t>
            </a:r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COX 2 -  relacionada </a:t>
            </a:r>
          </a:p>
          <a:p>
            <a:r>
              <a:rPr lang="pt-BR" sz="3600" dirty="0"/>
              <a:t>a produção de </a:t>
            </a:r>
          </a:p>
          <a:p>
            <a:r>
              <a:rPr lang="pt-BR" sz="3600" dirty="0"/>
              <a:t>mediadores</a:t>
            </a:r>
          </a:p>
          <a:p>
            <a:r>
              <a:rPr lang="pt-BR" sz="3600" dirty="0"/>
              <a:t> </a:t>
            </a:r>
            <a:r>
              <a:rPr lang="pt-BR" sz="3600" dirty="0" err="1"/>
              <a:t>inflamatorios</a:t>
            </a:r>
            <a:r>
              <a:rPr lang="pt-BR" sz="3600" dirty="0"/>
              <a:t>, </a:t>
            </a:r>
          </a:p>
          <a:p>
            <a:r>
              <a:rPr lang="pt-BR" sz="3600" dirty="0"/>
              <a:t>indutiva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3621BEB-04F2-403F-9DB7-28675F2FE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26985" r="39315" b="28883"/>
          <a:stretch/>
        </p:blipFill>
        <p:spPr bwMode="auto">
          <a:xfrm>
            <a:off x="4815535" y="2574759"/>
            <a:ext cx="6534254" cy="34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36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A1E2D-0819-4257-ACCC-761B7FF1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Inibem as </a:t>
            </a:r>
            <a:r>
              <a:rPr lang="pt-BR" dirty="0" err="1"/>
              <a:t>COX’s</a:t>
            </a:r>
            <a:r>
              <a:rPr lang="pt-BR" dirty="0"/>
              <a:t>, inibindo a síntese de prostaglandinas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A2B932-BC99-4ABB-A397-6AD7109C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517012-F2AF-4EE4-BCF5-54EB847D0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22554" r="23363" b="28175"/>
          <a:stretch/>
        </p:blipFill>
        <p:spPr bwMode="auto">
          <a:xfrm>
            <a:off x="938463" y="2556932"/>
            <a:ext cx="10274968" cy="371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10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5807E-F23D-4337-B251-C3F0A7C1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dos </a:t>
            </a:r>
            <a:r>
              <a:rPr lang="pt-BR" dirty="0" err="1"/>
              <a:t>AINEs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433976-D051-4DB4-9F97-3CEDE74C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SALICILATOS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dirty="0"/>
              <a:t>Acido </a:t>
            </a:r>
            <a:r>
              <a:rPr lang="pt-BR" dirty="0" err="1"/>
              <a:t>acetilsalicilico</a:t>
            </a:r>
            <a:r>
              <a:rPr lang="pt-BR" dirty="0"/>
              <a:t> ou AAS (aspirina)</a:t>
            </a:r>
          </a:p>
          <a:p>
            <a:pPr marL="0" indent="0">
              <a:buNone/>
            </a:pPr>
            <a:r>
              <a:rPr lang="pt-BR" dirty="0"/>
              <a:t>    único </a:t>
            </a:r>
            <a:r>
              <a:rPr lang="pt-BR" dirty="0" err="1"/>
              <a:t>farmaco</a:t>
            </a:r>
            <a:r>
              <a:rPr lang="pt-BR" dirty="0"/>
              <a:t> que inibe a COX de maneira </a:t>
            </a:r>
            <a:r>
              <a:rPr lang="pt-BR" dirty="0" err="1"/>
              <a:t>irreversivel</a:t>
            </a:r>
            <a:r>
              <a:rPr lang="pt-BR" dirty="0"/>
              <a:t> (7 a 10 dias)</a:t>
            </a:r>
          </a:p>
          <a:p>
            <a:pPr>
              <a:buFontTx/>
              <a:buChar char="-"/>
            </a:pPr>
            <a:r>
              <a:rPr lang="pt-BR" dirty="0" err="1"/>
              <a:t>salsalato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372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E157F03-7942-4EFC-B02C-9D3AA7EC16AF}"/>
              </a:ext>
            </a:extLst>
          </p:cNvPr>
          <p:cNvSpPr/>
          <p:nvPr/>
        </p:nvSpPr>
        <p:spPr>
          <a:xfrm>
            <a:off x="1179095" y="1203159"/>
            <a:ext cx="9745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Derivados </a:t>
            </a:r>
            <a:r>
              <a:rPr lang="pt-BR" sz="3200" b="1" dirty="0" err="1"/>
              <a:t>indol</a:t>
            </a:r>
            <a:r>
              <a:rPr lang="pt-BR" sz="3200" b="1" dirty="0"/>
              <a:t>-acéticos</a:t>
            </a:r>
          </a:p>
          <a:p>
            <a:pPr>
              <a:buFontTx/>
              <a:buChar char="-"/>
            </a:pPr>
            <a:r>
              <a:rPr lang="pt-BR" sz="3200" dirty="0" err="1"/>
              <a:t>Acemetacina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Glucametacina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/>
              <a:t>Indometacina</a:t>
            </a:r>
          </a:p>
          <a:p>
            <a:pPr>
              <a:buFontTx/>
              <a:buChar char="-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 derivados </a:t>
            </a:r>
            <a:r>
              <a:rPr lang="pt-BR" sz="3200" b="1" dirty="0" err="1"/>
              <a:t>arllo</a:t>
            </a:r>
            <a:r>
              <a:rPr lang="pt-BR" sz="3200" b="1" dirty="0"/>
              <a:t> acéticos</a:t>
            </a:r>
          </a:p>
          <a:p>
            <a:pPr>
              <a:buFontTx/>
              <a:buChar char="-"/>
            </a:pPr>
            <a:r>
              <a:rPr lang="pt-BR" sz="3200" dirty="0" err="1"/>
              <a:t>Aceclofenaco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Dicoflenaco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etodolaco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19436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ADB82BF-56D4-452E-A026-8FFFE63A6DF0}"/>
              </a:ext>
            </a:extLst>
          </p:cNvPr>
          <p:cNvSpPr/>
          <p:nvPr/>
        </p:nvSpPr>
        <p:spPr>
          <a:xfrm>
            <a:off x="842211" y="1588168"/>
            <a:ext cx="105396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Ácidos </a:t>
            </a:r>
            <a:r>
              <a:rPr lang="pt-BR" sz="3200" b="1" dirty="0" err="1"/>
              <a:t>enólicos</a:t>
            </a:r>
            <a:endParaRPr lang="pt-BR" sz="3200" b="1" dirty="0"/>
          </a:p>
          <a:p>
            <a:pPr>
              <a:buFontTx/>
              <a:buChar char="-"/>
            </a:pPr>
            <a:r>
              <a:rPr lang="pt-BR" sz="3200" dirty="0" err="1"/>
              <a:t>Meloxicam</a:t>
            </a:r>
            <a:r>
              <a:rPr lang="pt-BR" sz="3200" dirty="0"/>
              <a:t>,</a:t>
            </a:r>
          </a:p>
          <a:p>
            <a:pPr>
              <a:buFontTx/>
              <a:buChar char="-"/>
            </a:pPr>
            <a:r>
              <a:rPr lang="pt-BR" sz="3200" dirty="0" err="1"/>
              <a:t>Piroxicam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Tenoxicam</a:t>
            </a:r>
            <a:endParaRPr lang="pt-BR" sz="3200" dirty="0"/>
          </a:p>
          <a:p>
            <a:pPr>
              <a:buFontTx/>
              <a:buChar char="-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Derivados </a:t>
            </a:r>
            <a:r>
              <a:rPr lang="pt-BR" sz="3200" b="1" dirty="0" err="1"/>
              <a:t>arlipropionicos</a:t>
            </a:r>
            <a:endParaRPr lang="pt-BR" sz="3200" b="1" dirty="0"/>
          </a:p>
          <a:p>
            <a:pPr>
              <a:buFontTx/>
              <a:buChar char="-"/>
            </a:pPr>
            <a:r>
              <a:rPr lang="pt-BR" sz="3200" dirty="0"/>
              <a:t>Ibuprofeno</a:t>
            </a:r>
          </a:p>
          <a:p>
            <a:pPr>
              <a:buFontTx/>
              <a:buChar char="-"/>
            </a:pPr>
            <a:r>
              <a:rPr lang="pt-BR" sz="3200" dirty="0" err="1"/>
              <a:t>Naproxeno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61358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7E6A175-C9AD-46A6-AEAF-521E9DD2B3F9}"/>
              </a:ext>
            </a:extLst>
          </p:cNvPr>
          <p:cNvSpPr/>
          <p:nvPr/>
        </p:nvSpPr>
        <p:spPr>
          <a:xfrm>
            <a:off x="1203158" y="1564106"/>
            <a:ext cx="7940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Fenematos</a:t>
            </a:r>
          </a:p>
          <a:p>
            <a:pPr>
              <a:buFontTx/>
              <a:buChar char="-"/>
            </a:pPr>
            <a:r>
              <a:rPr lang="pt-BR" sz="3200" dirty="0"/>
              <a:t>Acido </a:t>
            </a:r>
            <a:r>
              <a:rPr lang="pt-BR" sz="3200" dirty="0" err="1"/>
              <a:t>meclofenamico</a:t>
            </a:r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Outros</a:t>
            </a:r>
          </a:p>
          <a:p>
            <a:pPr>
              <a:buFontTx/>
              <a:buChar char="-"/>
            </a:pPr>
            <a:r>
              <a:rPr lang="pt-BR" sz="3200" dirty="0" err="1"/>
              <a:t>Nimesulida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Coxibes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/>
              <a:t>Acetaminofeno ou paracetamol</a:t>
            </a:r>
          </a:p>
        </p:txBody>
      </p:sp>
    </p:spTree>
    <p:extLst>
      <p:ext uri="{BB962C8B-B14F-4D97-AF65-F5344CB8AC3E}">
        <p14:creationId xmlns:p14="http://schemas.microsoft.com/office/powerpoint/2010/main" val="3288296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FA9B2-B382-49DD-AC16-E47CFE34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COLATERAIS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2A5D42-BA01-43DF-BDAB-FEA51ED8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Ulceração gástrica****</a:t>
            </a:r>
          </a:p>
          <a:p>
            <a:r>
              <a:rPr lang="pt-BR" dirty="0"/>
              <a:t>Bloqueio da agregação </a:t>
            </a:r>
            <a:r>
              <a:rPr lang="pt-BR" dirty="0" err="1"/>
              <a:t>plaquetaria</a:t>
            </a:r>
            <a:endParaRPr lang="pt-BR" dirty="0"/>
          </a:p>
          <a:p>
            <a:r>
              <a:rPr lang="pt-BR" dirty="0"/>
              <a:t>Inibição da função renal</a:t>
            </a:r>
          </a:p>
          <a:p>
            <a:r>
              <a:rPr lang="pt-BR" dirty="0"/>
              <a:t>Reações de </a:t>
            </a:r>
            <a:r>
              <a:rPr lang="pt-BR" dirty="0" err="1"/>
              <a:t>hipersibilidade</a:t>
            </a:r>
            <a:endParaRPr lang="pt-BR" dirty="0"/>
          </a:p>
          <a:p>
            <a:r>
              <a:rPr lang="pt-BR" dirty="0"/>
              <a:t>Toxidade </a:t>
            </a:r>
            <a:r>
              <a:rPr lang="pt-BR" dirty="0" err="1"/>
              <a:t>hepatica</a:t>
            </a:r>
            <a:endParaRPr lang="pt-BR" dirty="0"/>
          </a:p>
          <a:p>
            <a:r>
              <a:rPr lang="pt-BR" dirty="0"/>
              <a:t>Edema</a:t>
            </a:r>
          </a:p>
          <a:p>
            <a:r>
              <a:rPr lang="pt-BR" dirty="0"/>
              <a:t>hipertensão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27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554D2-4AAF-49FA-AAC1-FEC87D70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Classificação temporal</a:t>
            </a:r>
            <a:endParaRPr lang="pt-BR" dirty="0"/>
          </a:p>
        </p:txBody>
      </p:sp>
      <p:pic>
        <p:nvPicPr>
          <p:cNvPr id="3077" name="Picture 5" descr="Resultado de imagem para DOR aguda">
            <a:extLst>
              <a:ext uri="{FF2B5EF4-FFF2-40B4-BE49-F238E27FC236}">
                <a16:creationId xmlns:a16="http://schemas.microsoft.com/office/drawing/2014/main" id="{8A2D0F1A-6100-447D-97B3-AD611AC0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166425"/>
            <a:ext cx="9601196" cy="41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15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0D22E-F3B6-4F67-A99F-C8BF7A9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99411"/>
            <a:ext cx="9601196" cy="986588"/>
          </a:xfrm>
        </p:spPr>
        <p:txBody>
          <a:bodyPr>
            <a:normAutofit fontScale="90000"/>
          </a:bodyPr>
          <a:lstStyle/>
          <a:p>
            <a:r>
              <a:rPr lang="pt-BR" dirty="0"/>
              <a:t>INDICAÇÕES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0B636E-4FAE-4A7D-9ED8-B337CBE3F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Dor aguda</a:t>
            </a:r>
          </a:p>
          <a:p>
            <a:r>
              <a:rPr lang="pt-BR" sz="3200" dirty="0"/>
              <a:t>Dor </a:t>
            </a:r>
            <a:r>
              <a:rPr lang="pt-BR" sz="3200" dirty="0" err="1"/>
              <a:t>cronica</a:t>
            </a:r>
            <a:endParaRPr lang="pt-BR" sz="3200" dirty="0"/>
          </a:p>
          <a:p>
            <a:r>
              <a:rPr lang="pt-BR" sz="3200" dirty="0" err="1"/>
              <a:t>Ostoartrite</a:t>
            </a:r>
            <a:endParaRPr lang="pt-BR" sz="3200" dirty="0"/>
          </a:p>
          <a:p>
            <a:r>
              <a:rPr lang="pt-BR" sz="3200" dirty="0"/>
              <a:t>Dismenorreia primaria</a:t>
            </a:r>
          </a:p>
        </p:txBody>
      </p:sp>
    </p:spTree>
    <p:extLst>
      <p:ext uri="{BB962C8B-B14F-4D97-AF65-F5344CB8AC3E}">
        <p14:creationId xmlns:p14="http://schemas.microsoft.com/office/powerpoint/2010/main" val="193319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9281C-A6D9-498B-B3B3-0E9F6264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AÇÃO ANALGÉSICA DOS</a:t>
            </a:r>
            <a:br>
              <a:rPr lang="pt-BR" dirty="0"/>
            </a:br>
            <a:r>
              <a:rPr lang="pt-BR" dirty="0"/>
              <a:t> AINES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D0EE24-9B3D-4637-B004-9EC291EF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11096E-D458-4830-8BE2-D6498F233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7" t="39484" r="4734" b="18849"/>
          <a:stretch/>
        </p:blipFill>
        <p:spPr bwMode="auto">
          <a:xfrm>
            <a:off x="1515979" y="2556932"/>
            <a:ext cx="9047744" cy="36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11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72040-C4A0-4221-BB18-88B11EF1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OBSERVAÇÃO: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A9FFD2-A0C3-48BC-A1A9-27D67984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 combinação de AINES (ação </a:t>
            </a:r>
            <a:r>
              <a:rPr lang="pt-BR" sz="3600" dirty="0" err="1"/>
              <a:t>periferica</a:t>
            </a:r>
            <a:r>
              <a:rPr lang="pt-BR" sz="3600" dirty="0"/>
              <a:t>) com drogas de ação central (paracetamol, </a:t>
            </a:r>
            <a:r>
              <a:rPr lang="pt-BR" sz="3600" dirty="0" err="1"/>
              <a:t>opiodes</a:t>
            </a:r>
            <a:r>
              <a:rPr lang="pt-BR" sz="3600" dirty="0"/>
              <a:t>) é altamente eficaz para aliviar a dor</a:t>
            </a:r>
          </a:p>
        </p:txBody>
      </p:sp>
    </p:spTree>
    <p:extLst>
      <p:ext uri="{BB962C8B-B14F-4D97-AF65-F5344CB8AC3E}">
        <p14:creationId xmlns:p14="http://schemas.microsoft.com/office/powerpoint/2010/main" val="3726755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94D62-BE51-43BC-A49C-2FCE5A99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AÇÃO ANTITÉRMICA DOS</a:t>
            </a:r>
            <a:br>
              <a:rPr lang="pt-BR" dirty="0"/>
            </a:br>
            <a:r>
              <a:rPr lang="pt-BR" dirty="0"/>
              <a:t> AINES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6306C2-7A95-4955-9B2B-ECF1915B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942171-A6FC-4E8D-A730-0732D671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24405" r="5626" b="22023"/>
          <a:stretch/>
        </p:blipFill>
        <p:spPr bwMode="auto">
          <a:xfrm>
            <a:off x="1876926" y="2556932"/>
            <a:ext cx="8638674" cy="358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09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7808104-E48B-40BB-9A76-CBC02D1477AB}"/>
              </a:ext>
            </a:extLst>
          </p:cNvPr>
          <p:cNvSpPr/>
          <p:nvPr/>
        </p:nvSpPr>
        <p:spPr>
          <a:xfrm>
            <a:off x="1010653" y="697832"/>
            <a:ext cx="81333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Inibidores seletivos</a:t>
            </a:r>
          </a:p>
          <a:p>
            <a:pPr>
              <a:buFontTx/>
              <a:buChar char="-"/>
            </a:pPr>
            <a:r>
              <a:rPr lang="pt-BR" sz="3200" dirty="0"/>
              <a:t>Especifico COX 2</a:t>
            </a:r>
          </a:p>
          <a:p>
            <a:pPr>
              <a:buFontTx/>
              <a:buChar char="-"/>
            </a:pPr>
            <a:r>
              <a:rPr lang="pt-BR" sz="3200" dirty="0" err="1"/>
              <a:t>Meloxicam</a:t>
            </a:r>
            <a:r>
              <a:rPr lang="pt-BR" sz="3200" dirty="0"/>
              <a:t>, </a:t>
            </a:r>
            <a:r>
              <a:rPr lang="pt-BR" sz="3200" dirty="0" err="1"/>
              <a:t>nimesulida</a:t>
            </a:r>
            <a:endParaRPr lang="pt-BR" sz="3200" dirty="0"/>
          </a:p>
          <a:p>
            <a:r>
              <a:rPr lang="pt-BR" sz="3200" dirty="0"/>
              <a:t>                 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Inibidores não seletivos</a:t>
            </a:r>
          </a:p>
          <a:p>
            <a:pPr>
              <a:buFontTx/>
              <a:buChar char="-"/>
            </a:pPr>
            <a:r>
              <a:rPr lang="pt-BR" sz="3200" dirty="0"/>
              <a:t>- Mais efeitos adversos</a:t>
            </a:r>
          </a:p>
          <a:p>
            <a:pPr>
              <a:buFontTx/>
              <a:buChar char="-"/>
            </a:pPr>
            <a:r>
              <a:rPr lang="pt-BR" sz="3200" dirty="0"/>
              <a:t>AAS</a:t>
            </a:r>
          </a:p>
          <a:p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COXIBS:</a:t>
            </a:r>
            <a:r>
              <a:rPr lang="pt-BR" sz="3200" dirty="0"/>
              <a:t> </a:t>
            </a:r>
            <a:r>
              <a:rPr lang="pt-BR" sz="3200" dirty="0" err="1"/>
              <a:t>colecoxibe</a:t>
            </a:r>
            <a:r>
              <a:rPr lang="pt-BR" sz="3200" dirty="0"/>
              <a:t>, </a:t>
            </a:r>
            <a:r>
              <a:rPr lang="pt-BR" sz="3200" dirty="0" err="1"/>
              <a:t>paracoxibe</a:t>
            </a:r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****  risco cardiovascular (exceto AAS)</a:t>
            </a:r>
          </a:p>
        </p:txBody>
      </p:sp>
    </p:spTree>
    <p:extLst>
      <p:ext uri="{BB962C8B-B14F-4D97-AF65-F5344CB8AC3E}">
        <p14:creationId xmlns:p14="http://schemas.microsoft.com/office/powerpoint/2010/main" val="1621610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E9A40-1439-449B-916E-3ECEF70E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ANTI-INFLAMATÓRIO ESTEROIDAL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6D349-15EE-4CED-8187-4DEDFEBA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conhecida como glicocorticoides</a:t>
            </a:r>
          </a:p>
          <a:p>
            <a:r>
              <a:rPr lang="pt-BR" sz="3200" dirty="0"/>
              <a:t>Hormônios esteroides produzidos no córtex adrenal a partir do colesterol</a:t>
            </a:r>
          </a:p>
          <a:p>
            <a:endParaRPr lang="pt-BR" sz="3200" dirty="0"/>
          </a:p>
          <a:p>
            <a:r>
              <a:rPr lang="pt-BR" sz="3200" dirty="0"/>
              <a:t>Ação: anti-inflamatória e imunossupressores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822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F8FE-F2A3-4C02-A200-1AFCF80A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BF60DC-BF46-4775-A9FE-D1F0CC5A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4376A3-17D4-4117-B9B2-D176998C6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27083" r="41684" b="27917"/>
          <a:stretch/>
        </p:blipFill>
        <p:spPr bwMode="auto">
          <a:xfrm>
            <a:off x="890337" y="692696"/>
            <a:ext cx="1046747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75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9E7CB-055B-47BF-9CD6-F679E772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B03B7-7D83-4B65-BFCB-355ED3B9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40CEDC-6E19-4349-AD79-84F562326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1428" r="26710" b="59326"/>
          <a:stretch/>
        </p:blipFill>
        <p:spPr bwMode="auto">
          <a:xfrm>
            <a:off x="1295401" y="982132"/>
            <a:ext cx="9601196" cy="489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64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E96A-2623-4550-AE81-5F692AE4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612232"/>
            <a:ext cx="9601196" cy="697831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MECANISMO DE 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897672-FD63-4740-991E-4E1F0B4BF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sz="3200" dirty="0"/>
              <a:t>Atua diretamente inibindo a </a:t>
            </a:r>
            <a:r>
              <a:rPr lang="pt-BR" sz="3200" dirty="0" err="1"/>
              <a:t>fosfoliase</a:t>
            </a:r>
            <a:r>
              <a:rPr lang="pt-BR" sz="3200" dirty="0"/>
              <a:t> A2, quebrando toda cascata de </a:t>
            </a:r>
            <a:r>
              <a:rPr lang="pt-BR" sz="3200" dirty="0" err="1"/>
              <a:t>coagulaçao</a:t>
            </a:r>
            <a:endParaRPr lang="pt-BR" sz="3200" dirty="0"/>
          </a:p>
          <a:p>
            <a:pPr>
              <a:buFontTx/>
              <a:buChar char="-"/>
            </a:pPr>
            <a:endParaRPr lang="pt-BR" sz="3200" dirty="0"/>
          </a:p>
          <a:p>
            <a:pPr>
              <a:buFontTx/>
              <a:buChar char="-"/>
            </a:pPr>
            <a:r>
              <a:rPr lang="pt-BR" sz="3200" dirty="0"/>
              <a:t>Função dos </a:t>
            </a:r>
            <a:r>
              <a:rPr lang="pt-BR" sz="3200" dirty="0" err="1"/>
              <a:t>AINEs</a:t>
            </a:r>
            <a:r>
              <a:rPr lang="pt-BR" sz="3200" dirty="0"/>
              <a:t> + ação imunossupressora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670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72A54-2E84-4BE6-B43E-53621DC5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E12E8-2196-4EBF-826A-1CA2D3F9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37C6D6-D660-493C-ACC6-86629A1C0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25795" r="23810" b="10318"/>
          <a:stretch/>
        </p:blipFill>
        <p:spPr bwMode="auto">
          <a:xfrm>
            <a:off x="938462" y="558347"/>
            <a:ext cx="10443411" cy="564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6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88E3C-6EE1-4F20-BC75-FD620FF1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45704"/>
            <a:ext cx="9601196" cy="1179443"/>
          </a:xfrm>
        </p:spPr>
        <p:txBody>
          <a:bodyPr>
            <a:normAutofit fontScale="90000"/>
          </a:bodyPr>
          <a:lstStyle/>
          <a:p>
            <a:r>
              <a:rPr lang="pt-BR" sz="4900" b="1" dirty="0"/>
              <a:t>Avaliação para dor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F4AEB6-3918-4D0C-8779-BB11363E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45072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Escala visual análoga (EVA)</a:t>
            </a:r>
          </a:p>
          <a:p>
            <a:r>
              <a:rPr lang="pt-BR" dirty="0"/>
              <a:t>Escala verbal</a:t>
            </a:r>
          </a:p>
          <a:p>
            <a:r>
              <a:rPr lang="pt-BR" dirty="0"/>
              <a:t>Escala numérica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A7D9D8-FAD4-48F2-BB37-713E12E1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8" t="45168" r="32468" b="41533"/>
          <a:stretch/>
        </p:blipFill>
        <p:spPr>
          <a:xfrm>
            <a:off x="1577009" y="2425147"/>
            <a:ext cx="9319588" cy="16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3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18330-B996-4EFE-8474-146DAB2F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F427D5-24BD-4A61-9B99-B20C59EA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F00E62-694E-4F23-9087-A37B13732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20040" r="32287" b="9281"/>
          <a:stretch/>
        </p:blipFill>
        <p:spPr bwMode="auto">
          <a:xfrm>
            <a:off x="1828800" y="625642"/>
            <a:ext cx="87108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147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CC128-7F9E-4AFD-94AB-ED4297B7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AÇÕES FARMACOLOGICAS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915D8A-9845-4AFB-81CB-F0B8C3955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Metabolismo da glicose</a:t>
            </a:r>
          </a:p>
          <a:p>
            <a:pPr marL="0" indent="0">
              <a:buNone/>
            </a:pPr>
            <a:r>
              <a:rPr lang="pt-BR" sz="2800" dirty="0"/>
              <a:t>- Hiperglicemiantes (inibem </a:t>
            </a:r>
            <a:r>
              <a:rPr lang="pt-BR" sz="2800" dirty="0" err="1"/>
              <a:t>expressao</a:t>
            </a:r>
            <a:r>
              <a:rPr lang="pt-BR" sz="2800" dirty="0"/>
              <a:t> do GLUT e aumento da </a:t>
            </a:r>
            <a:r>
              <a:rPr lang="pt-BR" sz="2800" dirty="0" err="1"/>
              <a:t>gliconeogense</a:t>
            </a:r>
            <a:r>
              <a:rPr lang="pt-BR" sz="2800" dirty="0"/>
              <a:t>)</a:t>
            </a:r>
          </a:p>
          <a:p>
            <a:endParaRPr lang="pt-BR" sz="2800" dirty="0"/>
          </a:p>
          <a:p>
            <a:r>
              <a:rPr lang="pt-BR" sz="2800" dirty="0"/>
              <a:t>Metabolismo da </a:t>
            </a:r>
            <a:r>
              <a:rPr lang="pt-BR" sz="2800" dirty="0" err="1"/>
              <a:t>proteinas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- Astenia ( </a:t>
            </a:r>
            <a:r>
              <a:rPr lang="pt-BR" sz="2800" dirty="0" err="1"/>
              <a:t>expressao</a:t>
            </a:r>
            <a:r>
              <a:rPr lang="pt-BR" sz="2800" dirty="0"/>
              <a:t> de proteases)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7700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169173A-14CC-429F-BD3A-8AD6000CA5B2}"/>
              </a:ext>
            </a:extLst>
          </p:cNvPr>
          <p:cNvSpPr/>
          <p:nvPr/>
        </p:nvSpPr>
        <p:spPr>
          <a:xfrm>
            <a:off x="1395662" y="1708483"/>
            <a:ext cx="7748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Metabolismo dos </a:t>
            </a:r>
            <a:r>
              <a:rPr lang="pt-BR" sz="3200" dirty="0" err="1"/>
              <a:t>lipideos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Resdistribuição</a:t>
            </a:r>
            <a:r>
              <a:rPr lang="pt-BR" sz="3200" dirty="0"/>
              <a:t> anormal de gordura</a:t>
            </a:r>
          </a:p>
          <a:p>
            <a:endParaRPr lang="pt-BR" sz="3200" dirty="0"/>
          </a:p>
          <a:p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Metabolismo </a:t>
            </a:r>
            <a:r>
              <a:rPr lang="pt-BR" sz="3200" dirty="0" err="1"/>
              <a:t>osseo</a:t>
            </a:r>
            <a:endParaRPr lang="pt-BR" sz="3200" dirty="0"/>
          </a:p>
          <a:p>
            <a:r>
              <a:rPr lang="pt-BR" sz="3200" dirty="0"/>
              <a:t>- Risco de osteoporose</a:t>
            </a:r>
          </a:p>
        </p:txBody>
      </p:sp>
    </p:spTree>
    <p:extLst>
      <p:ext uri="{BB962C8B-B14F-4D97-AF65-F5344CB8AC3E}">
        <p14:creationId xmlns:p14="http://schemas.microsoft.com/office/powerpoint/2010/main" val="2636695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3A9D2-836A-4C93-B46E-823F02F7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DIVISÃO :</a:t>
            </a:r>
            <a:br>
              <a:rPr lang="pt-BR" dirty="0"/>
            </a:br>
            <a:r>
              <a:rPr lang="pt-BR" dirty="0"/>
              <a:t>De acordo com o tempo de duração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80A1DB-0E9B-497F-B6E3-6DF2A25A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Ação curta:</a:t>
            </a:r>
          </a:p>
          <a:p>
            <a:pPr>
              <a:buFontTx/>
              <a:buChar char="-"/>
            </a:pPr>
            <a:r>
              <a:rPr lang="pt-BR" sz="3200" dirty="0"/>
              <a:t>Hidrocortisona</a:t>
            </a:r>
          </a:p>
          <a:p>
            <a:pPr marL="0" indent="0">
              <a:buNone/>
            </a:pPr>
            <a:r>
              <a:rPr lang="pt-BR" sz="3200" dirty="0"/>
              <a:t>  Suprimem o ACTH por 8 a 12 </a:t>
            </a:r>
            <a:r>
              <a:rPr lang="pt-BR" sz="3200" dirty="0" err="1"/>
              <a:t>hr</a:t>
            </a:r>
            <a:r>
              <a:rPr lang="pt-BR" sz="32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18716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47199-3175-430C-BA91-A54B750E02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1284" y="1491916"/>
            <a:ext cx="8349916" cy="4383423"/>
          </a:xfrm>
        </p:spPr>
        <p:txBody>
          <a:bodyPr>
            <a:normAutofit/>
          </a:bodyPr>
          <a:lstStyle/>
          <a:p>
            <a:r>
              <a:rPr lang="pt-BR" sz="3200" dirty="0"/>
              <a:t>Ação intermediária:</a:t>
            </a:r>
          </a:p>
          <a:p>
            <a:pPr>
              <a:buFontTx/>
              <a:buChar char="-"/>
            </a:pPr>
            <a:r>
              <a:rPr lang="pt-BR" sz="3200" dirty="0"/>
              <a:t>Prednisona</a:t>
            </a:r>
          </a:p>
          <a:p>
            <a:pPr>
              <a:buFontTx/>
              <a:buChar char="-"/>
            </a:pPr>
            <a:r>
              <a:rPr lang="pt-BR" sz="3200" dirty="0" err="1"/>
              <a:t>Prednisolona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/>
              <a:t>    Muito utilizados em uso </a:t>
            </a:r>
            <a:r>
              <a:rPr lang="pt-BR" sz="3200" dirty="0" err="1"/>
              <a:t>cronico</a:t>
            </a:r>
            <a:r>
              <a:rPr lang="pt-BR" sz="3200" dirty="0"/>
              <a:t> para diminuir dor</a:t>
            </a:r>
          </a:p>
          <a:p>
            <a:pPr marL="0" indent="0">
              <a:buNone/>
            </a:pPr>
            <a:r>
              <a:rPr lang="pt-BR" sz="3200" dirty="0"/>
              <a:t>     Suprimem o ACTH por 12 a 36 </a:t>
            </a:r>
            <a:r>
              <a:rPr lang="pt-BR" sz="3200" dirty="0" err="1"/>
              <a:t>hr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490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CD418C1-B8FD-48FE-88F2-0A1989D54550}"/>
              </a:ext>
            </a:extLst>
          </p:cNvPr>
          <p:cNvSpPr/>
          <p:nvPr/>
        </p:nvSpPr>
        <p:spPr>
          <a:xfrm>
            <a:off x="1058779" y="1419726"/>
            <a:ext cx="8085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Ação prolongada</a:t>
            </a:r>
          </a:p>
          <a:p>
            <a:pPr>
              <a:buFontTx/>
              <a:buChar char="-"/>
            </a:pPr>
            <a:r>
              <a:rPr lang="pt-BR" sz="3200" dirty="0" err="1"/>
              <a:t>Dexametasona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Betametasona</a:t>
            </a:r>
            <a:r>
              <a:rPr lang="pt-BR" sz="3200" dirty="0"/>
              <a:t> </a:t>
            </a:r>
          </a:p>
          <a:p>
            <a:pPr>
              <a:buFontTx/>
              <a:buChar char="-"/>
            </a:pPr>
            <a:endParaRPr lang="pt-BR" sz="3200" dirty="0"/>
          </a:p>
          <a:p>
            <a:r>
              <a:rPr lang="pt-BR" sz="3200" dirty="0"/>
              <a:t>  Suprimem o ACTH por 36 a 72hr.</a:t>
            </a:r>
          </a:p>
        </p:txBody>
      </p:sp>
    </p:spTree>
    <p:extLst>
      <p:ext uri="{BB962C8B-B14F-4D97-AF65-F5344CB8AC3E}">
        <p14:creationId xmlns:p14="http://schemas.microsoft.com/office/powerpoint/2010/main" val="35267882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57A48-B705-4744-BA26-45C84714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83C78-572A-4A5D-BF46-6F26F767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253931-0B5C-48B3-BD34-6523332D5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1428" r="39650" b="31746"/>
          <a:stretch/>
        </p:blipFill>
        <p:spPr bwMode="auto">
          <a:xfrm>
            <a:off x="972871" y="642448"/>
            <a:ext cx="10336814" cy="56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0598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0C992-8790-4698-AC08-8D1CB434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95663"/>
            <a:ext cx="9601196" cy="890336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INDICAÇÕES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47D35-D359-49B6-988A-4186560B4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t-BR" sz="2600" dirty="0"/>
              <a:t>Doenças </a:t>
            </a:r>
            <a:r>
              <a:rPr lang="pt-BR" sz="2600" dirty="0" err="1"/>
              <a:t>alergicas</a:t>
            </a:r>
            <a:r>
              <a:rPr lang="pt-BR" sz="2600" dirty="0"/>
              <a:t> (urticarias, </a:t>
            </a:r>
            <a:r>
              <a:rPr lang="pt-BR" sz="2600" dirty="0" err="1"/>
              <a:t>dermaite</a:t>
            </a:r>
            <a:r>
              <a:rPr lang="pt-BR" sz="2600" dirty="0"/>
              <a:t>, edemas)</a:t>
            </a:r>
          </a:p>
          <a:p>
            <a:pPr>
              <a:buFontTx/>
              <a:buChar char="-"/>
            </a:pPr>
            <a:r>
              <a:rPr lang="pt-BR" sz="2600" dirty="0"/>
              <a:t>Choque (</a:t>
            </a:r>
            <a:r>
              <a:rPr lang="pt-BR" sz="2600" dirty="0" err="1"/>
              <a:t>hemorragico</a:t>
            </a:r>
            <a:r>
              <a:rPr lang="pt-BR" sz="2600" dirty="0"/>
              <a:t>, veneno de cobra, traumatismo, anafilaxia)</a:t>
            </a:r>
          </a:p>
          <a:p>
            <a:pPr>
              <a:buFontTx/>
              <a:buChar char="-"/>
            </a:pPr>
            <a:r>
              <a:rPr lang="pt-BR" sz="2600" dirty="0"/>
              <a:t>Artrite reumatoide</a:t>
            </a:r>
          </a:p>
          <a:p>
            <a:pPr>
              <a:buFontTx/>
              <a:buChar char="-"/>
            </a:pPr>
            <a:r>
              <a:rPr lang="pt-BR" sz="2600" dirty="0" err="1"/>
              <a:t>Lupus</a:t>
            </a:r>
            <a:r>
              <a:rPr lang="pt-BR" sz="2600" dirty="0"/>
              <a:t> eritematoso</a:t>
            </a:r>
          </a:p>
          <a:p>
            <a:pPr>
              <a:buFontTx/>
              <a:buChar char="-"/>
            </a:pPr>
            <a:r>
              <a:rPr lang="pt-BR" sz="2600" dirty="0"/>
              <a:t>Asma </a:t>
            </a:r>
            <a:r>
              <a:rPr lang="pt-BR" sz="2600" dirty="0" err="1"/>
              <a:t>bronquica</a:t>
            </a:r>
            <a:endParaRPr lang="pt-BR" sz="2600" dirty="0"/>
          </a:p>
          <a:p>
            <a:pPr>
              <a:buFontTx/>
              <a:buChar char="-"/>
            </a:pPr>
            <a:r>
              <a:rPr lang="pt-BR" sz="2600" dirty="0"/>
              <a:t>AVC</a:t>
            </a:r>
          </a:p>
          <a:p>
            <a:pPr>
              <a:buFontTx/>
              <a:buChar char="-"/>
            </a:pPr>
            <a:r>
              <a:rPr lang="pt-BR" sz="2600" dirty="0"/>
              <a:t>Doença infecciosa...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43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B82831-E82D-4334-A4ED-9F3A95288F6D}"/>
              </a:ext>
            </a:extLst>
          </p:cNvPr>
          <p:cNvSpPr/>
          <p:nvPr/>
        </p:nvSpPr>
        <p:spPr>
          <a:xfrm>
            <a:off x="890337" y="1900990"/>
            <a:ext cx="8253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Maturação pulmonar</a:t>
            </a:r>
          </a:p>
          <a:p>
            <a:pPr>
              <a:buFontTx/>
              <a:buChar char="-"/>
            </a:pPr>
            <a:r>
              <a:rPr lang="pt-BR" sz="3200" dirty="0"/>
              <a:t>Aumentam a síntese surfactante</a:t>
            </a:r>
          </a:p>
          <a:p>
            <a:pPr>
              <a:buFontTx/>
              <a:buChar char="-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Dificuldade cicatrização</a:t>
            </a:r>
          </a:p>
          <a:p>
            <a:r>
              <a:rPr lang="pt-BR" sz="3200" dirty="0"/>
              <a:t>-  Inibem </a:t>
            </a:r>
            <a:r>
              <a:rPr lang="pt-BR" sz="3200" dirty="0" err="1"/>
              <a:t>sintese</a:t>
            </a:r>
            <a:r>
              <a:rPr lang="pt-BR" sz="3200" dirty="0"/>
              <a:t> de </a:t>
            </a:r>
            <a:r>
              <a:rPr lang="pt-BR" sz="3200" dirty="0" err="1"/>
              <a:t>colageno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107641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E165A-3FDF-46D5-83B7-8D4BDC63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EFEITOS ADVERSOS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5089BA-97A2-4412-9A20-ED656042E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850551-1EF4-4380-AEE9-88E0D9C9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658534"/>
            <a:ext cx="4718304" cy="3217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Atrofia </a:t>
            </a:r>
            <a:r>
              <a:rPr lang="pt-BR" sz="3200" dirty="0" err="1"/>
              <a:t>cutanea</a:t>
            </a:r>
            <a:r>
              <a:rPr lang="pt-BR" sz="3200" dirty="0"/>
              <a:t> </a:t>
            </a:r>
            <a:r>
              <a:rPr lang="pt-BR" sz="3200" dirty="0" err="1"/>
              <a:t>epidermica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/>
              <a:t>Purpura</a:t>
            </a:r>
          </a:p>
          <a:p>
            <a:pPr>
              <a:buFontTx/>
              <a:buChar char="-"/>
            </a:pPr>
            <a:r>
              <a:rPr lang="pt-BR" sz="3200" dirty="0"/>
              <a:t>Nervosismo</a:t>
            </a:r>
          </a:p>
          <a:p>
            <a:pPr>
              <a:buFontTx/>
              <a:buChar char="-"/>
            </a:pPr>
            <a:r>
              <a:rPr lang="pt-BR" sz="3200" dirty="0" err="1"/>
              <a:t>Insonia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/>
              <a:t>hipertensão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6393F0-3329-4524-93B5-F777633F7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E17E5E-21C2-4B91-AE80-C7819D4BE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3234796"/>
            <a:ext cx="4498174" cy="287724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sz="3200" dirty="0"/>
              <a:t>estrias</a:t>
            </a:r>
          </a:p>
          <a:p>
            <a:pPr>
              <a:buFontTx/>
              <a:buChar char="-"/>
            </a:pPr>
            <a:r>
              <a:rPr lang="pt-BR" sz="3200" dirty="0"/>
              <a:t>Erupções </a:t>
            </a:r>
            <a:r>
              <a:rPr lang="pt-BR" sz="3200" dirty="0" err="1"/>
              <a:t>acneiformes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Hipertricoses</a:t>
            </a: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Failita</a:t>
            </a:r>
            <a:r>
              <a:rPr lang="pt-BR" sz="3200" dirty="0"/>
              <a:t> infecções </a:t>
            </a:r>
            <a:r>
              <a:rPr lang="pt-BR" sz="3200" dirty="0" err="1"/>
              <a:t>fungicas</a:t>
            </a:r>
            <a:r>
              <a:rPr lang="pt-BR" sz="3200" dirty="0"/>
              <a:t>, bacterianas e virais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31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1633F-BC81-4EFB-AF85-CE1B1408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Escala de </a:t>
            </a:r>
            <a:r>
              <a:rPr lang="pt-BR" dirty="0" err="1"/>
              <a:t>anagesicos</a:t>
            </a:r>
            <a:r>
              <a:rPr lang="pt-BR" dirty="0"/>
              <a:t> (</a:t>
            </a:r>
            <a:r>
              <a:rPr lang="pt-BR" dirty="0" err="1"/>
              <a:t>oms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E8D28C6-026E-4743-9E58-4626DA67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26268" r="30463" b="22507"/>
          <a:stretch/>
        </p:blipFill>
        <p:spPr>
          <a:xfrm>
            <a:off x="2796208" y="2504660"/>
            <a:ext cx="5526157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19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AAE5B0-F463-48C6-A3AC-07564C77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47" y="2141620"/>
            <a:ext cx="10250905" cy="1704431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dirty="0"/>
              <a:t> Observações</a:t>
            </a:r>
            <a:br>
              <a:rPr lang="pt-BR" dirty="0"/>
            </a:br>
            <a:r>
              <a:rPr lang="pt-BR" dirty="0"/>
              <a:t>- Tempo de uso</a:t>
            </a:r>
            <a:br>
              <a:rPr lang="pt-BR" dirty="0"/>
            </a:br>
            <a:r>
              <a:rPr lang="pt-BR" dirty="0"/>
              <a:t>- Importante desmame gradual</a:t>
            </a:r>
            <a:br>
              <a:rPr lang="pt-BR" dirty="0"/>
            </a:br>
            <a:r>
              <a:rPr lang="pt-BR" dirty="0"/>
              <a:t>- </a:t>
            </a:r>
            <a:r>
              <a:rPr lang="pt-BR" dirty="0" err="1"/>
              <a:t>Falencia</a:t>
            </a:r>
            <a:r>
              <a:rPr lang="pt-BR" dirty="0"/>
              <a:t> adrenal secundaria ou </a:t>
            </a:r>
            <a:r>
              <a:rPr lang="pt-BR" dirty="0" err="1"/>
              <a:t>iatrogenica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B1E75A-0CB0-47BD-830E-7ACEFB211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6E74A94-980A-45E0-9A09-8279F6BA6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54167" r="26487" b="31548"/>
          <a:stretch/>
        </p:blipFill>
        <p:spPr bwMode="auto">
          <a:xfrm>
            <a:off x="970547" y="3428999"/>
            <a:ext cx="10435390" cy="27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907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CE586-910B-4798-A47B-F12B6870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64105"/>
            <a:ext cx="9601196" cy="721894"/>
          </a:xfrm>
        </p:spPr>
        <p:txBody>
          <a:bodyPr>
            <a:normAutofit fontScale="90000"/>
          </a:bodyPr>
          <a:lstStyle/>
          <a:p>
            <a:r>
              <a:rPr lang="pt-BR" dirty="0"/>
              <a:t>SINDROME DE CUSHING</a:t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B6CA18-AF08-4756-8DAC-B9DCB9A41A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27916" r="39326" b="26666"/>
          <a:stretch/>
        </p:blipFill>
        <p:spPr bwMode="auto">
          <a:xfrm>
            <a:off x="1491916" y="2557463"/>
            <a:ext cx="9404682" cy="37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0883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DB6A-B82D-4A91-854B-B66EB585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78600E-C64B-4FDB-BD5F-7990FABD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1- Citar quais são as divisões e quais analgésicos para tratar a dor, dentro da divisão da OMS ? </a:t>
            </a:r>
          </a:p>
          <a:p>
            <a:r>
              <a:rPr lang="pt-BR" dirty="0"/>
              <a:t>2- Qual o opioide mais utilizado na pratica clinica, e quais os usos terapêuticos?</a:t>
            </a:r>
          </a:p>
          <a:p>
            <a:r>
              <a:rPr lang="pt-BR" dirty="0"/>
              <a:t>3- Porque dipirona e paracetamol não são considerados anti-inflamatórios?</a:t>
            </a:r>
          </a:p>
          <a:p>
            <a:r>
              <a:rPr lang="pt-BR" dirty="0"/>
              <a:t>4- Qual as características diferenciais do AAS?</a:t>
            </a:r>
          </a:p>
          <a:p>
            <a:r>
              <a:rPr lang="pt-BR" dirty="0"/>
              <a:t>5- Qual tipo de </a:t>
            </a:r>
            <a:r>
              <a:rPr lang="pt-BR" dirty="0" err="1"/>
              <a:t>anti</a:t>
            </a:r>
            <a:r>
              <a:rPr lang="pt-BR" dirty="0"/>
              <a:t> inflamatório pode ser usado por mais tempo? Porque?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5054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7DD45-1DD3-465A-8B30-616E3B2D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F2D3D4-B694-4245-BC48-78406599C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F2C74F-E9B7-4385-993E-7B9A88853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47325" r="6996" b="33003"/>
          <a:stretch/>
        </p:blipFill>
        <p:spPr bwMode="auto">
          <a:xfrm>
            <a:off x="818148" y="1876925"/>
            <a:ext cx="10611852" cy="31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117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E3FC7-DBEE-4213-B163-C1BA0F6C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2F0F1-9FA1-48BB-8707-2B295E283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FBA905-A4E2-4FF8-8446-B6722DA45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66468" r="6408" b="18372"/>
          <a:stretch/>
        </p:blipFill>
        <p:spPr bwMode="auto">
          <a:xfrm>
            <a:off x="934135" y="1902769"/>
            <a:ext cx="1042367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71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A4CBAEC-B47B-41CC-BF87-2F6D6DD71F09}"/>
              </a:ext>
            </a:extLst>
          </p:cNvPr>
          <p:cNvSpPr/>
          <p:nvPr/>
        </p:nvSpPr>
        <p:spPr>
          <a:xfrm>
            <a:off x="755375" y="609601"/>
            <a:ext cx="105487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1- Um jovem foi trazido para a emergência inconsciente e apresentando constrição pupilar e depressão respiratória. Observam-se marcas de picadas de agulhas nas pernas. Você administra </a:t>
            </a:r>
            <a:r>
              <a:rPr lang="pt-BR" sz="2400" dirty="0" err="1"/>
              <a:t>naltrexona</a:t>
            </a:r>
            <a:r>
              <a:rPr lang="pt-BR" sz="2400" dirty="0"/>
              <a:t>, e o rapaz acorda. O fármaco foi eficaz porque: </a:t>
            </a:r>
          </a:p>
          <a:p>
            <a:endParaRPr lang="pt-BR" sz="2400" dirty="0"/>
          </a:p>
          <a:p>
            <a:pPr marL="342900" indent="-342900">
              <a:buAutoNum type="alphaUcPeriod"/>
            </a:pPr>
            <a:r>
              <a:rPr lang="pt-BR" sz="2400" dirty="0"/>
              <a:t>o paciente estava sofrendo de dose excessiva de um benzodiazepínico. </a:t>
            </a:r>
          </a:p>
          <a:p>
            <a:endParaRPr lang="pt-BR" sz="2400" dirty="0"/>
          </a:p>
          <a:p>
            <a:r>
              <a:rPr lang="pt-BR" sz="2400" dirty="0"/>
              <a:t>B. a </a:t>
            </a:r>
            <a:r>
              <a:rPr lang="pt-BR" sz="2400" dirty="0" err="1"/>
              <a:t>naltrexona</a:t>
            </a:r>
            <a:r>
              <a:rPr lang="pt-BR" sz="2400" dirty="0"/>
              <a:t> antagoniza os opioides no receptor. </a:t>
            </a:r>
          </a:p>
          <a:p>
            <a:endParaRPr lang="pt-BR" sz="2400" dirty="0"/>
          </a:p>
          <a:p>
            <a:r>
              <a:rPr lang="pt-BR" sz="2400" dirty="0"/>
              <a:t>C. a </a:t>
            </a:r>
            <a:r>
              <a:rPr lang="pt-BR" sz="2400" dirty="0" err="1"/>
              <a:t>naltrexona</a:t>
            </a:r>
            <a:r>
              <a:rPr lang="pt-BR" sz="2400" dirty="0"/>
              <a:t> é um estimulante do SNC. </a:t>
            </a:r>
          </a:p>
          <a:p>
            <a:endParaRPr lang="pt-BR" sz="2400" dirty="0"/>
          </a:p>
          <a:p>
            <a:r>
              <a:rPr lang="pt-BR" sz="2400" dirty="0"/>
              <a:t>D. a </a:t>
            </a:r>
            <a:r>
              <a:rPr lang="pt-BR" sz="2400" dirty="0" err="1"/>
              <a:t>naltrexona</a:t>
            </a:r>
            <a:r>
              <a:rPr lang="pt-BR" sz="2400" dirty="0"/>
              <a:t> se liga ao opioide, inativando-o. </a:t>
            </a:r>
          </a:p>
          <a:p>
            <a:endParaRPr lang="pt-BR" sz="2400" dirty="0"/>
          </a:p>
          <a:p>
            <a:r>
              <a:rPr lang="pt-BR" sz="2400" dirty="0"/>
              <a:t>E. ele estava sob efeito de dosagem excessiva de </a:t>
            </a:r>
            <a:r>
              <a:rPr lang="pt-BR" sz="2400" dirty="0" err="1"/>
              <a:t>meperidina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784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71C5A06-1B8A-40E8-BE27-E97CE0BE3B09}"/>
              </a:ext>
            </a:extLst>
          </p:cNvPr>
          <p:cNvSpPr/>
          <p:nvPr/>
        </p:nvSpPr>
        <p:spPr>
          <a:xfrm>
            <a:off x="728870" y="940904"/>
            <a:ext cx="107342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Resposta correta = B. As indicações são de que o paciente está sob ação de dose excessiva de um opioide, como a heroína. A </a:t>
            </a:r>
            <a:r>
              <a:rPr lang="pt-BR" sz="2800" dirty="0" err="1"/>
              <a:t>naltrexona</a:t>
            </a:r>
            <a:r>
              <a:rPr lang="pt-BR" sz="2800" dirty="0"/>
              <a:t> antagoniza o opioide deslocando-o do receptor. Sua utilização é preferida ante a </a:t>
            </a:r>
            <a:r>
              <a:rPr lang="pt-BR" sz="2800" dirty="0" err="1"/>
              <a:t>naloxona</a:t>
            </a:r>
            <a:r>
              <a:rPr lang="pt-BR" sz="2800" dirty="0"/>
              <a:t> devido ao maior tempo de ação, agindo, assim, durante o tempo que o opioide permanecer no organismo. A </a:t>
            </a:r>
            <a:r>
              <a:rPr lang="pt-BR" sz="2800" dirty="0" err="1"/>
              <a:t>meperidina</a:t>
            </a:r>
            <a:r>
              <a:rPr lang="pt-BR" sz="2800" dirty="0"/>
              <a:t> causa dilatação da pupila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2334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436521E-7105-44F3-AB0F-BBFEBB0B2C3F}"/>
              </a:ext>
            </a:extLst>
          </p:cNvPr>
          <p:cNvSpPr/>
          <p:nvPr/>
        </p:nvSpPr>
        <p:spPr>
          <a:xfrm>
            <a:off x="834887" y="689113"/>
            <a:ext cx="105619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2- Qual das seguintes afirmações sobre a morfina está correta? </a:t>
            </a:r>
          </a:p>
          <a:p>
            <a:endParaRPr lang="pt-BR" sz="2800" dirty="0"/>
          </a:p>
          <a:p>
            <a:pPr marL="514350" indent="-514350">
              <a:buAutoNum type="alphaUcPeriod"/>
            </a:pPr>
            <a:r>
              <a:rPr lang="pt-BR" sz="2800" dirty="0"/>
              <a:t>É utilizada terapeuticamente no alívio da dor causada por lesões graves na cabeça. </a:t>
            </a:r>
          </a:p>
          <a:p>
            <a:pPr marL="514350" indent="-514350">
              <a:buAutoNum type="alphaUcPeriod"/>
            </a:pPr>
            <a:endParaRPr lang="pt-BR" sz="2800" dirty="0"/>
          </a:p>
          <a:p>
            <a:r>
              <a:rPr lang="pt-BR" sz="2800" dirty="0"/>
              <a:t>B. Os sintomas de sua retirada podem ser aliviados pelo uso da </a:t>
            </a:r>
            <a:r>
              <a:rPr lang="pt-BR" sz="2800" dirty="0" err="1"/>
              <a:t>naloxona</a:t>
            </a:r>
            <a:r>
              <a:rPr lang="pt-BR" sz="2800" dirty="0"/>
              <a:t>. </a:t>
            </a:r>
          </a:p>
          <a:p>
            <a:endParaRPr lang="pt-BR" sz="2800" dirty="0"/>
          </a:p>
          <a:p>
            <a:r>
              <a:rPr lang="pt-BR" sz="2800" dirty="0"/>
              <a:t>C. Causa diarreia. </a:t>
            </a:r>
          </a:p>
          <a:p>
            <a:pPr marL="514350" indent="-514350">
              <a:buAutoNum type="alphaUcPeriod"/>
            </a:pPr>
            <a:endParaRPr lang="pt-BR" sz="2800" dirty="0"/>
          </a:p>
          <a:p>
            <a:r>
              <a:rPr lang="pt-BR" sz="2800" dirty="0"/>
              <a:t>D. É mais eficaz quando administrada por via oral. </a:t>
            </a:r>
          </a:p>
          <a:p>
            <a:endParaRPr lang="pt-BR" sz="2800" dirty="0"/>
          </a:p>
          <a:p>
            <a:r>
              <a:rPr lang="pt-BR" sz="2800" dirty="0"/>
              <a:t>E. Penetra rapidamente nos tecidos do organismo, inclusive no feto em mulheres grávidas</a:t>
            </a:r>
          </a:p>
        </p:txBody>
      </p:sp>
    </p:spTree>
    <p:extLst>
      <p:ext uri="{BB962C8B-B14F-4D97-AF65-F5344CB8AC3E}">
        <p14:creationId xmlns:p14="http://schemas.microsoft.com/office/powerpoint/2010/main" val="3489439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9F4B133-3E23-4B57-A033-56C86699B221}"/>
              </a:ext>
            </a:extLst>
          </p:cNvPr>
          <p:cNvSpPr/>
          <p:nvPr/>
        </p:nvSpPr>
        <p:spPr>
          <a:xfrm>
            <a:off x="728870" y="583096"/>
            <a:ext cx="10376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Resposta correta = E. A morfina provoca um aumento na pressão do líquido cerebrospinal secundário à dilatação dos vasos cerebrais, e seu uso está contraindicado em lesões graves na cabeça. A </a:t>
            </a:r>
            <a:r>
              <a:rPr lang="pt-BR" sz="2800" dirty="0" err="1"/>
              <a:t>naloxona</a:t>
            </a:r>
            <a:r>
              <a:rPr lang="pt-BR" sz="2800" dirty="0"/>
              <a:t> é um antagonista de opioide e pode precipitar sintomas de abstinência em indivíduos adictos de morfina. A morfina é administrada por via parenteral, pois sua absorção do TGI é irregular. Ela causa constipação</a:t>
            </a:r>
          </a:p>
        </p:txBody>
      </p:sp>
    </p:spTree>
    <p:extLst>
      <p:ext uri="{BB962C8B-B14F-4D97-AF65-F5344CB8AC3E}">
        <p14:creationId xmlns:p14="http://schemas.microsoft.com/office/powerpoint/2010/main" val="16165453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4DBB618-AFB9-4C52-9EBD-6C2879AD0829}"/>
              </a:ext>
            </a:extLst>
          </p:cNvPr>
          <p:cNvSpPr/>
          <p:nvPr/>
        </p:nvSpPr>
        <p:spPr>
          <a:xfrm>
            <a:off x="742122" y="636104"/>
            <a:ext cx="105222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800" dirty="0"/>
              <a:t>3- A dor de um paciente portador de câncer ósseo foi combatida com uma bomba de morfina. No entanto, ele se tornou tolerante à morfina. Qual dos seguintes fármacos pode ser indicado para o controle de sua dor? </a:t>
            </a:r>
          </a:p>
          <a:p>
            <a:endParaRPr lang="pt-BR" sz="2800" dirty="0"/>
          </a:p>
          <a:p>
            <a:pPr marL="514350" indent="-514350">
              <a:buAutoNum type="alphaUcPeriod"/>
            </a:pPr>
            <a:r>
              <a:rPr lang="pt-BR" sz="2800" dirty="0" err="1"/>
              <a:t>Meperidina</a:t>
            </a:r>
            <a:r>
              <a:rPr lang="pt-BR" sz="2800" dirty="0"/>
              <a:t> </a:t>
            </a:r>
          </a:p>
          <a:p>
            <a:pPr marL="514350" indent="-514350">
              <a:buAutoNum type="alphaUcPeriod"/>
            </a:pPr>
            <a:endParaRPr lang="pt-BR" sz="2800" dirty="0"/>
          </a:p>
          <a:p>
            <a:r>
              <a:rPr lang="pt-BR" sz="2800" dirty="0"/>
              <a:t>B. Codeína </a:t>
            </a:r>
          </a:p>
          <a:p>
            <a:pPr marL="514350" indent="-514350">
              <a:buAutoNum type="alphaUcPeriod"/>
            </a:pPr>
            <a:endParaRPr lang="pt-BR" sz="2800" dirty="0"/>
          </a:p>
          <a:p>
            <a:r>
              <a:rPr lang="pt-BR" sz="2800" dirty="0"/>
              <a:t>C. </a:t>
            </a:r>
            <a:r>
              <a:rPr lang="pt-BR" sz="2800" dirty="0" err="1"/>
              <a:t>Fentanila</a:t>
            </a:r>
            <a:r>
              <a:rPr lang="pt-BR" sz="2800" dirty="0"/>
              <a:t> </a:t>
            </a:r>
          </a:p>
          <a:p>
            <a:endParaRPr lang="pt-BR" sz="2800" dirty="0"/>
          </a:p>
          <a:p>
            <a:r>
              <a:rPr lang="pt-BR" sz="2800" dirty="0"/>
              <a:t>D. </a:t>
            </a:r>
            <a:r>
              <a:rPr lang="pt-BR" sz="2800" dirty="0" err="1"/>
              <a:t>Metadona</a:t>
            </a:r>
            <a:r>
              <a:rPr lang="pt-BR" sz="2800" dirty="0"/>
              <a:t> </a:t>
            </a:r>
          </a:p>
          <a:p>
            <a:pPr marL="514350" indent="-514350">
              <a:buAutoNum type="alphaUcPeriod"/>
            </a:pPr>
            <a:endParaRPr lang="pt-BR" sz="2800" dirty="0"/>
          </a:p>
          <a:p>
            <a:r>
              <a:rPr lang="pt-BR" sz="2800" dirty="0"/>
              <a:t>E. </a:t>
            </a:r>
            <a:r>
              <a:rPr lang="pt-BR" sz="2800" dirty="0" err="1"/>
              <a:t>Buprenorfina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50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FBE03-16C9-499E-884C-2C87D12C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Farmacologia dos opioides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1F15B0-B38D-4393-85C0-1A9423C3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</a:t>
            </a:r>
            <a:r>
              <a:rPr lang="pt-BR" dirty="0" err="1"/>
              <a:t>subtancias</a:t>
            </a:r>
            <a:r>
              <a:rPr lang="pt-BR" dirty="0"/>
              <a:t>(alcaloides)</a:t>
            </a:r>
          </a:p>
          <a:p>
            <a:endParaRPr lang="pt-BR" dirty="0"/>
          </a:p>
          <a:p>
            <a:r>
              <a:rPr lang="pt-BR" dirty="0"/>
              <a:t>Produzem ações de insensibilidade á dor ( analgesia) e são usados principalmente na terapia a dor crônica e dor aguda de alta intensidade</a:t>
            </a:r>
          </a:p>
          <a:p>
            <a:endParaRPr lang="pt-BR" dirty="0"/>
          </a:p>
          <a:p>
            <a:r>
              <a:rPr lang="pt-BR" dirty="0"/>
              <a:t>Produzem em altas doses euforia, estado hipnóticos e </a:t>
            </a:r>
            <a:r>
              <a:rPr lang="pt-BR" dirty="0" err="1"/>
              <a:t>dependecia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4435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2D0E479-6413-4897-A609-16AE8B756142}"/>
              </a:ext>
            </a:extLst>
          </p:cNvPr>
          <p:cNvSpPr/>
          <p:nvPr/>
        </p:nvSpPr>
        <p:spPr>
          <a:xfrm>
            <a:off x="795129" y="622852"/>
            <a:ext cx="104029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Resposta correta = C. A </a:t>
            </a:r>
            <a:r>
              <a:rPr lang="pt-BR" sz="2800" dirty="0" err="1"/>
              <a:t>fentanila</a:t>
            </a:r>
            <a:r>
              <a:rPr lang="pt-BR" sz="2800" dirty="0"/>
              <a:t> é utilizada na anestesia. Ela provoca analgesia e, normalmente, é injetada por via epidural. No entanto, sua ação analgésica também é benéfica em pacientes portadores de câncer. Ela está disponível em adesivo </a:t>
            </a:r>
            <a:r>
              <a:rPr lang="pt-BR" sz="2800" dirty="0" err="1"/>
              <a:t>transdérmico</a:t>
            </a:r>
            <a:r>
              <a:rPr lang="pt-BR" sz="2800" dirty="0"/>
              <a:t> e em preparação </a:t>
            </a:r>
            <a:r>
              <a:rPr lang="pt-BR" sz="2800" dirty="0" err="1"/>
              <a:t>transmucosa</a:t>
            </a:r>
            <a:r>
              <a:rPr lang="pt-BR" sz="2800" dirty="0"/>
              <a:t> oral. A </a:t>
            </a:r>
            <a:r>
              <a:rPr lang="pt-BR" sz="2800" dirty="0" err="1"/>
              <a:t>meperidina</a:t>
            </a:r>
            <a:r>
              <a:rPr lang="pt-BR" sz="2800" dirty="0"/>
              <a:t> e a codeína apresentam tolerância cruzada com a morfina, e, assim, não serão eficazes. A </a:t>
            </a:r>
            <a:r>
              <a:rPr lang="pt-BR" sz="2800" dirty="0" err="1"/>
              <a:t>buprenorfina</a:t>
            </a:r>
            <a:r>
              <a:rPr lang="pt-BR" sz="2800" dirty="0"/>
              <a:t>, como a </a:t>
            </a:r>
            <a:r>
              <a:rPr lang="pt-BR" sz="2800" dirty="0" err="1"/>
              <a:t>metadona</a:t>
            </a:r>
            <a:r>
              <a:rPr lang="pt-BR" sz="2800" dirty="0"/>
              <a:t>, é utilizada na desintoxicação por opioides, podendo precipitar síndrome de abstinência. </a:t>
            </a:r>
          </a:p>
        </p:txBody>
      </p:sp>
    </p:spTree>
    <p:extLst>
      <p:ext uri="{BB962C8B-B14F-4D97-AF65-F5344CB8AC3E}">
        <p14:creationId xmlns:p14="http://schemas.microsoft.com/office/powerpoint/2010/main" val="31010257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7C98B-0B14-4CBB-BD43-7E7C6DE0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 !!!!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1573458-A2DD-4FEF-A2DD-245FA4AAAF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489200"/>
            <a:ext cx="44704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8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1E433-5E34-4452-8793-77D8C837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Receptores opioide e efeitos]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95EFD-99DE-4D58-B5AE-747050734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. Os efeitos mais importantes dos opioides são mediados por três principais famílias de receptores, designadas pelas </a:t>
            </a:r>
            <a:r>
              <a:rPr lang="pt-BR" b="1" dirty="0"/>
              <a:t>letras gregas µ, (</a:t>
            </a:r>
            <a:r>
              <a:rPr lang="pt-BR" b="1" dirty="0" err="1"/>
              <a:t>mü</a:t>
            </a:r>
            <a:r>
              <a:rPr lang="pt-BR" b="1" dirty="0"/>
              <a:t>), K (capa) e S (delta). </a:t>
            </a:r>
          </a:p>
          <a:p>
            <a:r>
              <a:rPr lang="pt-BR" dirty="0"/>
              <a:t>As propriedades analgésicas dos opioides são mediadas principalmente pelos receptores µ,; no entanto, os receptores K do corno dorsal também contribuem (p. ex., </a:t>
            </a:r>
            <a:r>
              <a:rPr lang="pt-BR" dirty="0" err="1"/>
              <a:t>butorfanol</a:t>
            </a:r>
            <a:r>
              <a:rPr lang="pt-BR" dirty="0"/>
              <a:t> e </a:t>
            </a:r>
            <a:r>
              <a:rPr lang="pt-BR" dirty="0" err="1"/>
              <a:t>nalbufina</a:t>
            </a:r>
            <a:r>
              <a:rPr lang="pt-BR" dirty="0"/>
              <a:t>) e devem seu efeito analgésico principalmente à ativação do receptor K. As </a:t>
            </a:r>
            <a:r>
              <a:rPr lang="pt-BR" dirty="0" err="1"/>
              <a:t>encefalinas</a:t>
            </a:r>
            <a:r>
              <a:rPr lang="pt-BR" dirty="0"/>
              <a:t> interagem mais seletivamente com os receptores S na periferia. </a:t>
            </a:r>
          </a:p>
          <a:p>
            <a:r>
              <a:rPr lang="pt-BR" dirty="0"/>
              <a:t>Os três receptores opioides são membros da família de receptores acoplados à proteína G e inibem a </a:t>
            </a:r>
            <a:r>
              <a:rPr lang="pt-BR" dirty="0" err="1"/>
              <a:t>adenililciclase</a:t>
            </a:r>
            <a:r>
              <a:rPr lang="pt-BR" dirty="0"/>
              <a:t>. Eles também estão associados a canais iônicos, aumentando o </a:t>
            </a:r>
            <a:r>
              <a:rPr lang="pt-BR" dirty="0" err="1"/>
              <a:t>efluxo</a:t>
            </a:r>
            <a:r>
              <a:rPr lang="pt-BR" dirty="0"/>
              <a:t> pós-sináptico de K+ (hiperpolarização) ou reduzindo o influxo pré-sináptico de Ca 2 +, impedindo, assim, o disparo neuronal e a liberação do transmissor</a:t>
            </a:r>
          </a:p>
        </p:txBody>
      </p:sp>
    </p:spTree>
    <p:extLst>
      <p:ext uri="{BB962C8B-B14F-4D97-AF65-F5344CB8AC3E}">
        <p14:creationId xmlns:p14="http://schemas.microsoft.com/office/powerpoint/2010/main" val="953007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3464</Words>
  <Application>Microsoft Office PowerPoint</Application>
  <PresentationFormat>Widescreen</PresentationFormat>
  <Paragraphs>324</Paragraphs>
  <Slides>81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6" baseType="lpstr">
      <vt:lpstr>Arial</vt:lpstr>
      <vt:lpstr>Garamond</vt:lpstr>
      <vt:lpstr>Times New Roman</vt:lpstr>
      <vt:lpstr>Wingdings</vt:lpstr>
      <vt:lpstr>Orgânico</vt:lpstr>
      <vt:lpstr>  Tratamento da  dor, inflação e opioides</vt:lpstr>
      <vt:lpstr>Dor... ...</vt:lpstr>
      <vt:lpstr> Conceito </vt:lpstr>
      <vt:lpstr>Classificação Neurofisiológica da Dor</vt:lpstr>
      <vt:lpstr>Classificação temporal</vt:lpstr>
      <vt:lpstr>Avaliação para dor </vt:lpstr>
      <vt:lpstr>Escala de anagesicos (oms)</vt:lpstr>
      <vt:lpstr>Farmacologia dos opioides</vt:lpstr>
      <vt:lpstr>Receptores opioide e efeitos]</vt:lpstr>
      <vt:lpstr>Agonistas potentes </vt:lpstr>
      <vt:lpstr> AÇÕES: </vt:lpstr>
      <vt:lpstr>USOS TERAPÊUTICOS  </vt:lpstr>
      <vt:lpstr>FARMACOCINÉTICA</vt:lpstr>
      <vt:lpstr>EFEITOS ADVERSOS</vt:lpstr>
      <vt:lpstr>Tolerância e dependência</vt:lpstr>
      <vt:lpstr>Meperidina</vt:lpstr>
      <vt:lpstr>AÇOES</vt:lpstr>
      <vt:lpstr>UTILIZAÇÃO TERAPÊUTICA</vt:lpstr>
      <vt:lpstr>FARMACOCINÉTICA</vt:lpstr>
      <vt:lpstr>EFEITOS ADVERSOS</vt:lpstr>
      <vt:lpstr>Metadona</vt:lpstr>
      <vt:lpstr>AÇÕES</vt:lpstr>
      <vt:lpstr>UTILIZAÇÃO TERAPÊUTICA</vt:lpstr>
      <vt:lpstr>FARMACOCINÉTICA</vt:lpstr>
      <vt:lpstr>EFEITOS ADVERSOS</vt:lpstr>
      <vt:lpstr>FENTANILA</vt:lpstr>
      <vt:lpstr>HEROÍNA</vt:lpstr>
      <vt:lpstr>OXICODONA E OXIMORFONA</vt:lpstr>
      <vt:lpstr>HIDROMORFONA E HIDROCODONA</vt:lpstr>
      <vt:lpstr>Agonistas moderados a fracos   </vt:lpstr>
      <vt:lpstr>Agonistas-Antagonistas e Agonistas Parciais </vt:lpstr>
      <vt:lpstr>BUPRENORFINA</vt:lpstr>
      <vt:lpstr>NALBUFINA E BUTORFANOL</vt:lpstr>
      <vt:lpstr>INFLAMAÇÃO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ANTIINFLAMATORIO NÃO ESTEROIDAL (AINES)</vt:lpstr>
      <vt:lpstr>Apresentação do PowerPoint</vt:lpstr>
      <vt:lpstr>Apresentação do PowerPoint</vt:lpstr>
      <vt:lpstr>Apresentação do PowerPoint</vt:lpstr>
      <vt:lpstr>Inibem as COX’s, inibindo a síntese de prostaglandinas </vt:lpstr>
      <vt:lpstr>Classificação dos AINEs</vt:lpstr>
      <vt:lpstr>Apresentação do PowerPoint</vt:lpstr>
      <vt:lpstr>Apresentação do PowerPoint</vt:lpstr>
      <vt:lpstr>Apresentação do PowerPoint</vt:lpstr>
      <vt:lpstr>EFEITOS COLATERAIS</vt:lpstr>
      <vt:lpstr>INDICAÇÕES </vt:lpstr>
      <vt:lpstr>AÇÃO ANALGÉSICA DOS  AINES</vt:lpstr>
      <vt:lpstr>OBSERVAÇÃO:  </vt:lpstr>
      <vt:lpstr>AÇÃO ANTITÉRMICA DOS  AINES</vt:lpstr>
      <vt:lpstr>Apresentação do PowerPoint</vt:lpstr>
      <vt:lpstr>ANTI-INFLAMATÓRIO ESTEROIDAL</vt:lpstr>
      <vt:lpstr>Apresentação do PowerPoint</vt:lpstr>
      <vt:lpstr>Apresentação do PowerPoint</vt:lpstr>
      <vt:lpstr>MECANISMO DE AÇÃO </vt:lpstr>
      <vt:lpstr>Apresentação do PowerPoint</vt:lpstr>
      <vt:lpstr>Apresentação do PowerPoint</vt:lpstr>
      <vt:lpstr>AÇÕES FARMACOLOGICAS </vt:lpstr>
      <vt:lpstr>Apresentação do PowerPoint</vt:lpstr>
      <vt:lpstr>DIVISÃO : De acordo com o tempo de duração </vt:lpstr>
      <vt:lpstr>Apresentação do PowerPoint</vt:lpstr>
      <vt:lpstr>Apresentação do PowerPoint</vt:lpstr>
      <vt:lpstr>Apresentação do PowerPoint</vt:lpstr>
      <vt:lpstr>INDICAÇÕES </vt:lpstr>
      <vt:lpstr>Apresentação do PowerPoint</vt:lpstr>
      <vt:lpstr>EFEITOS ADVERSOS </vt:lpstr>
      <vt:lpstr> Observações - Tempo de uso - Importante desmame gradual - Falencia adrenal secundaria ou iatrogenica </vt:lpstr>
      <vt:lpstr>SINDROME DE CUSHING 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da  dor, inflação e opioides</dc:title>
  <dc:creator>Amanda</dc:creator>
  <cp:lastModifiedBy>Samsung</cp:lastModifiedBy>
  <cp:revision>2</cp:revision>
  <dcterms:modified xsi:type="dcterms:W3CDTF">2018-06-12T01:40:25Z</dcterms:modified>
</cp:coreProperties>
</file>