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77" r:id="rId14"/>
    <p:sldId id="271" r:id="rId15"/>
    <p:sldId id="275" r:id="rId16"/>
    <p:sldId id="278" r:id="rId17"/>
    <p:sldId id="273" r:id="rId18"/>
    <p:sldId id="276" r:id="rId19"/>
    <p:sldId id="268" r:id="rId20"/>
    <p:sldId id="269" r:id="rId21"/>
    <p:sldId id="270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302" r:id="rId37"/>
    <p:sldId id="294" r:id="rId38"/>
    <p:sldId id="297" r:id="rId39"/>
    <p:sldId id="295" r:id="rId40"/>
    <p:sldId id="296" r:id="rId41"/>
    <p:sldId id="298" r:id="rId42"/>
    <p:sldId id="299" r:id="rId43"/>
    <p:sldId id="300" r:id="rId44"/>
    <p:sldId id="301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20" r:id="rId62"/>
    <p:sldId id="319" r:id="rId63"/>
    <p:sldId id="321" r:id="rId64"/>
    <p:sldId id="322" r:id="rId65"/>
    <p:sldId id="323" r:id="rId66"/>
    <p:sldId id="324" r:id="rId67"/>
    <p:sldId id="325" r:id="rId68"/>
    <p:sldId id="326" r:id="rId69"/>
    <p:sldId id="327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.br/imgres?imgurl=http://www.saudelar.com/edicoes/2008/abril/images/espira_864011_fmt.gif&amp;imgrefurl=http://www.saudelar.com/edicoes/2008/abril/principal.asp?send=12_tratamentos_naturais.htm&amp;usg=__qL3Om6qlpRfGszMiPJd-FVUwlKw=&amp;h=319&amp;w=318&amp;sz=51&amp;hl=pt-BR&amp;start=9&amp;sig2=mxe737KKcQGH0svYK5Ypdw&amp;zoom=1&amp;um=1&amp;itbs=1&amp;tbnid=qiIAn2G4QwWJAM:&amp;tbnh=118&amp;tbnw=118&amp;prev=/search?q=anti+histaminico&amp;um=1&amp;hl=pt-BR&amp;sa=N&amp;biw=1259&amp;bih=654&amp;tbm=isch&amp;ei=brXrTdePIIrY0QHq0-GuAQ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.br/imgres?imgurl=http://4.bp.blogspot.com/_LnPUykCeIyY/TDydU3zmPXI/AAAAAAAAAVA/iF0kD_9olgg/s1600/mala-de-viagem2.jpg&amp;imgrefurl=http://viagemturismoja.blogspot.com/2010/07/como-fazer-sua-mala-de-viagem.html&amp;usg=__fkSuuY3uZv3RH1VezOeNq1iFoPo=&amp;h=405&amp;w=420&amp;sz=28&amp;hl=pt-BR&amp;start=2&amp;sig2=JvQsPbX7rwv149xTJRuWZw&amp;zoom=1&amp;um=1&amp;itbs=1&amp;tbnid=x5p5ImdDroV2fM:&amp;tbnh=121&amp;tbnw=125&amp;prev=/search?q=viagem&amp;um=1&amp;hl=pt-BR&amp;biw=1259&amp;bih=654&amp;tbm=isch&amp;ei=N7frTf-vG8rX0QHWiNyE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hyperlink" Target="http://www.google.com.br/imgres?imgurl=http://i0.ig.com/fw/1h/jg/b5/1hjgb5v3wyend56au3q2wytl1.jpg&amp;imgrefurl=http://saude.ig.com.br/minhasaude/dicasdesaude/como+evitar+o+enjoo+em+viagens+de+carro/n1596992410956.html&amp;usg=__O48O-uctJRM-eLChNUK0yajhcTQ=&amp;h=500&amp;w=500&amp;sz=34&amp;hl=pt-BR&amp;start=9&amp;sig2=xCl544wi8MJwVuhuT9dURg&amp;zoom=1&amp;um=1&amp;itbs=1&amp;tbnid=BWA_FiyFPX8qjM:&amp;tbnh=130&amp;tbnw=130&amp;prev=/search?q=carro+viagem+enjoo&amp;um=1&amp;hl=pt-BR&amp;biw=1259&amp;bih=654&amp;tbm=isch&amp;ei=erfrTZynMIna0QG8oICMAQ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.br/imgres?imgurl=http://maximoasinelli.files.wordpress.com/2010/12/enjoo.jpg?w=191&amp;h=194&amp;imgrefurl=https://maximoasinelli.wordpress.com/category/medicina-aeroespacial-2/&amp;usg=__G45MoMPzge52rcY9tnYqwRRvKEI=&amp;h=194&amp;w=191&amp;sz=10&amp;hl=pt-BR&amp;start=56&amp;sig2=ZWHxEs6-CkPSaoDzTcypWg&amp;zoom=1&amp;um=1&amp;itbs=1&amp;tbnid=GlWt9E-0vUxEWM:&amp;tbnh=103&amp;tbnw=101&amp;prev=/search?q=carro+viagem+enjoo&amp;start=40&amp;um=1&amp;hl=pt-BR&amp;sa=N&amp;biw=1259&amp;bih=654&amp;ndsp=20&amp;tbm=isch&amp;ei=srfrTeeUJcP10gHam9i8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hyperlink" Target="http://www.google.com.br/imgres?imgurl=http://cienciadiaria.com.br/wp-content/uploads/2010/06/labirintite.jpg&amp;imgrefurl=http://cienciadiaria.com.br/2010/06/29/simulador-de-terremoto-mostra-como-olhos-e-ouvidos-conseguem-manter-sensacao-de-equilibrio/&amp;usg=__qJK0OiKxUwuGK1tzFgHuueNOEdo=&amp;h=375&amp;w=500&amp;sz=161&amp;hl=pt-BR&amp;start=64&amp;sig2=8XSwwhdPHW3ly_oyYA0S9w&amp;zoom=1&amp;um=1&amp;itbs=1&amp;tbnid=pOUwJ_S0YjMDRM:&amp;tbnh=98&amp;tbnw=130&amp;prev=/search?q=labirintite&amp;start=60&amp;um=1&amp;hl=pt-BR&amp;sa=N&amp;biw=1259&amp;bih=654&amp;ndsp=20&amp;tbm=isch&amp;ei=C7jrTZHxN8bs0gHble2YAQ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com.br/imgres?imgurl=http://www.drogao.com.br/upload/produtos/grande/512912.jpg&amp;imgrefurl=http://ninandohorrores.blogspot.com/2009_12_01_archive.html&amp;usg=__OvDAgNlmwnZFS6NFbWnrbA4GNWU=&amp;h=240&amp;w=190&amp;sz=10&amp;hl=pt-BR&amp;start=2&amp;sig2=NVBZUYjRJFfEwZu3DM1EKQ&amp;zoom=1&amp;um=1&amp;itbs=1&amp;tbnid=0_LRSKfociHWcM:&amp;tbnh=110&amp;tbnw=87&amp;prev=/search?q=meclizina&amp;um=1&amp;hl=pt-BR&amp;biw=1259&amp;bih=654&amp;tbm=isch&amp;ei=crnrTc3rB4bw0gHEiMid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hyperlink" Target="http://www.google.com.br/imgres?imgurl=http://1.bp.blogspot.com/_x9diCyMQSBM/TOQsHj0jGzI/AAAAAAAAAYA/fLSaEfoWfjg/s1600/AAS.jpg&amp;imgrefurl=http://estoeesvida.blogspot.com/2010/11/aas.html&amp;usg=__E7fejCqUo74ZKyJIamdejZCTFqA=&amp;h=300&amp;w=300&amp;sz=14&amp;hl=pt-BR&amp;start=6&amp;sig2=3BJVcqSRyxwM6pdkRLR7-w&amp;zoom=1&amp;um=1&amp;itbs=1&amp;tbnid=a2zL34EsvraeKM:&amp;tbnh=116&amp;tbnw=116&amp;prev=/search?q=aas&amp;um=1&amp;hl=pt-BR&amp;biw=1259&amp;bih=654&amp;tbm=isch&amp;ei=JrnrTab8I6Tu0gG5oKmxAQ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Antagonistas dos receptores da histamina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Acadêmico: Bruno Conrado Oliveira Arantes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43" y="282262"/>
            <a:ext cx="2737834" cy="27378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6" y="218941"/>
            <a:ext cx="1901102" cy="280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na Claudia\Documents\DOUTORADO\figuras imuno\mastócito e mediad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1734" y="76201"/>
            <a:ext cx="5393925" cy="6598269"/>
          </a:xfrm>
          <a:prstGeom prst="rect">
            <a:avLst/>
          </a:prstGeom>
          <a:ln w="127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552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1938338" y="1371602"/>
            <a:ext cx="6748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400" dirty="0">
                <a:latin typeface="+mj-lt"/>
              </a:rPr>
              <a:t>   </a:t>
            </a:r>
            <a:r>
              <a:rPr lang="en-US" altLang="pt-BR" sz="2400" dirty="0" err="1" smtClean="0">
                <a:latin typeface="+mj-lt"/>
              </a:rPr>
              <a:t>Limitada</a:t>
            </a:r>
            <a:r>
              <a:rPr lang="en-US" altLang="pt-BR" sz="2400" dirty="0" smtClean="0">
                <a:latin typeface="+mj-lt"/>
              </a:rPr>
              <a:t> </a:t>
            </a:r>
            <a:r>
              <a:rPr lang="en-US" altLang="pt-BR" sz="2400" dirty="0">
                <a:latin typeface="+mj-lt"/>
              </a:rPr>
              <a:t>a um </a:t>
            </a:r>
            <a:r>
              <a:rPr lang="en-US" altLang="pt-BR" sz="2400" dirty="0" err="1">
                <a:latin typeface="+mj-lt"/>
              </a:rPr>
              <a:t>tecido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ou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órgão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específico</a:t>
            </a:r>
            <a:endParaRPr lang="en-US" altLang="pt-BR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5396" y="467380"/>
            <a:ext cx="4953000" cy="523220"/>
          </a:xfrm>
          <a:prstGeom prst="rect">
            <a:avLst/>
          </a:prstGeom>
          <a:solidFill>
            <a:srgbClr val="66FFFF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Reação</a:t>
            </a:r>
            <a:r>
              <a:rPr 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localizada</a:t>
            </a:r>
            <a:endParaRPr lang="en-US" sz="2800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412" name="TextBox 16"/>
          <p:cNvSpPr txBox="1">
            <a:spLocks noChangeArrowheads="1"/>
          </p:cNvSpPr>
          <p:nvPr/>
        </p:nvSpPr>
        <p:spPr bwMode="auto">
          <a:xfrm>
            <a:off x="1962150" y="4648201"/>
            <a:ext cx="2838450" cy="8302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dirty="0" err="1">
                <a:solidFill>
                  <a:srgbClr val="FF3399"/>
                </a:solidFill>
              </a:rPr>
              <a:t>Dermatite</a:t>
            </a:r>
            <a:r>
              <a:rPr lang="en-US" altLang="pt-BR" sz="2400" dirty="0">
                <a:solidFill>
                  <a:srgbClr val="FF3399"/>
                </a:solidFill>
              </a:rPr>
              <a:t> </a:t>
            </a:r>
            <a:r>
              <a:rPr lang="en-US" altLang="pt-BR" sz="2400" dirty="0" err="1">
                <a:solidFill>
                  <a:srgbClr val="FF3399"/>
                </a:solidFill>
              </a:rPr>
              <a:t>atópica</a:t>
            </a:r>
            <a:endParaRPr lang="en-US" altLang="pt-BR" sz="2400" dirty="0">
              <a:solidFill>
                <a:srgbClr val="FF3399"/>
              </a:solidFill>
            </a:endParaRPr>
          </a:p>
          <a:p>
            <a:pPr algn="ctr" eaLnBrk="1" hangingPunct="1"/>
            <a:r>
              <a:rPr lang="en-US" altLang="pt-BR" sz="2400" dirty="0" err="1">
                <a:solidFill>
                  <a:srgbClr val="FF3399"/>
                </a:solidFill>
              </a:rPr>
              <a:t>Urticária</a:t>
            </a:r>
            <a:endParaRPr lang="en-US" altLang="pt-BR" sz="2400" dirty="0">
              <a:solidFill>
                <a:srgbClr val="FF3399"/>
              </a:solidFill>
            </a:endParaRPr>
          </a:p>
        </p:txBody>
      </p:sp>
      <p:pic>
        <p:nvPicPr>
          <p:cNvPr id="1741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05039"/>
            <a:ext cx="28575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19" y="4050621"/>
            <a:ext cx="254476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667001"/>
            <a:ext cx="24161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2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5396" y="152400"/>
            <a:ext cx="4953000" cy="523220"/>
          </a:xfrm>
          <a:prstGeom prst="rect">
            <a:avLst/>
          </a:prstGeom>
          <a:solidFill>
            <a:srgbClr val="66FFFF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Anafilaxia</a:t>
            </a:r>
            <a:r>
              <a:rPr 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Sistêmica</a:t>
            </a:r>
            <a:endParaRPr lang="en-US" sz="2800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1905001" y="762001"/>
            <a:ext cx="674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smtClean="0">
                <a:latin typeface="+mj-lt"/>
              </a:rPr>
              <a:t>     </a:t>
            </a:r>
            <a:r>
              <a:rPr lang="en-US" altLang="pt-BR" sz="2400" dirty="0" err="1" smtClean="0">
                <a:latin typeface="+mj-lt"/>
              </a:rPr>
              <a:t>Degranulação</a:t>
            </a:r>
            <a:r>
              <a:rPr lang="en-US" altLang="pt-BR" sz="2400" dirty="0" smtClean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sistêmica</a:t>
            </a:r>
            <a:r>
              <a:rPr lang="en-US" altLang="pt-BR" sz="2400" dirty="0">
                <a:latin typeface="+mj-lt"/>
              </a:rPr>
              <a:t> de </a:t>
            </a:r>
            <a:r>
              <a:rPr lang="en-US" altLang="pt-BR" sz="2400" dirty="0" err="1">
                <a:latin typeface="+mj-lt"/>
              </a:rPr>
              <a:t>mastócitos</a:t>
            </a:r>
            <a:endParaRPr lang="en-US" altLang="pt-BR" sz="2400" dirty="0">
              <a:latin typeface="+mj-lt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77000" y="1295400"/>
            <a:ext cx="31432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pt-BR" sz="2400" i="1" dirty="0">
                <a:latin typeface="+mj-lt"/>
              </a:rPr>
              <a:t> </a:t>
            </a:r>
            <a:r>
              <a:rPr lang="en-US" altLang="pt-BR" sz="2400" i="1" dirty="0" err="1">
                <a:latin typeface="+mj-lt"/>
              </a:rPr>
              <a:t>Urticária</a:t>
            </a:r>
            <a:endParaRPr lang="en-US" altLang="pt-BR" sz="2400" i="1" dirty="0">
              <a:latin typeface="+mj-lt"/>
            </a:endParaRPr>
          </a:p>
          <a:p>
            <a:pPr eaLnBrk="1" hangingPunct="1"/>
            <a:endParaRPr lang="en-US" altLang="pt-BR" sz="2400" i="1" dirty="0">
              <a:latin typeface="+mj-lt"/>
            </a:endParaRPr>
          </a:p>
          <a:p>
            <a:pPr eaLnBrk="1" hangingPunct="1">
              <a:buFontTx/>
              <a:buChar char="-"/>
            </a:pPr>
            <a:r>
              <a:rPr lang="en-US" altLang="pt-BR" sz="2400" i="1" dirty="0">
                <a:latin typeface="+mj-lt"/>
              </a:rPr>
              <a:t> Angioedema </a:t>
            </a:r>
          </a:p>
          <a:p>
            <a:pPr eaLnBrk="1" hangingPunct="1"/>
            <a:r>
              <a:rPr lang="en-US" altLang="pt-BR" i="1" dirty="0">
                <a:latin typeface="+mj-lt"/>
              </a:rPr>
              <a:t>(Edema </a:t>
            </a:r>
            <a:r>
              <a:rPr lang="en-US" altLang="pt-BR" i="1" dirty="0" err="1">
                <a:latin typeface="+mj-lt"/>
              </a:rPr>
              <a:t>profundo</a:t>
            </a:r>
            <a:r>
              <a:rPr lang="en-US" altLang="pt-BR" i="1" dirty="0">
                <a:latin typeface="+mj-lt"/>
              </a:rPr>
              <a:t>)</a:t>
            </a:r>
          </a:p>
          <a:p>
            <a:pPr eaLnBrk="1" hangingPunct="1"/>
            <a:endParaRPr lang="en-US" altLang="pt-BR" sz="2400" i="1" dirty="0">
              <a:latin typeface="+mj-lt"/>
            </a:endParaRPr>
          </a:p>
          <a:p>
            <a:pPr eaLnBrk="1" hangingPunct="1">
              <a:buFontTx/>
              <a:buChar char="-"/>
            </a:pPr>
            <a:r>
              <a:rPr lang="en-US" altLang="pt-BR" sz="2400" i="1" dirty="0">
                <a:latin typeface="+mj-lt"/>
              </a:rPr>
              <a:t>      PA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6934200" y="3048000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1"/>
            <a:ext cx="3741738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70288"/>
            <a:ext cx="281940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9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Urticária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2846" y="1669961"/>
            <a:ext cx="8915400" cy="4589172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Condição multifatorial caracterizada por </a:t>
            </a:r>
            <a:r>
              <a:rPr lang="pt-BR" b="1" dirty="0" smtClean="0">
                <a:solidFill>
                  <a:schemeClr val="tx1"/>
                </a:solidFill>
              </a:rPr>
              <a:t>erupções </a:t>
            </a:r>
            <a:r>
              <a:rPr lang="pt-BR" b="1" dirty="0" err="1" smtClean="0">
                <a:solidFill>
                  <a:schemeClr val="tx1"/>
                </a:solidFill>
              </a:rPr>
              <a:t>eritemo-papulosas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de forma e tamanhos variados, acompanhadas de </a:t>
            </a:r>
            <a:r>
              <a:rPr lang="pt-BR" b="1" dirty="0" smtClean="0">
                <a:solidFill>
                  <a:schemeClr val="tx1"/>
                </a:solidFill>
              </a:rPr>
              <a:t>prurido intenso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Geralmente tem </a:t>
            </a:r>
            <a:r>
              <a:rPr lang="pt-BR" b="1" dirty="0" smtClean="0">
                <a:solidFill>
                  <a:schemeClr val="tx1"/>
                </a:solidFill>
              </a:rPr>
              <a:t>início súbito </a:t>
            </a:r>
            <a:r>
              <a:rPr lang="pt-BR" dirty="0" smtClean="0">
                <a:solidFill>
                  <a:schemeClr val="tx1"/>
                </a:solidFill>
              </a:rPr>
              <a:t>e </a:t>
            </a:r>
            <a:r>
              <a:rPr lang="pt-BR" b="1" dirty="0" smtClean="0">
                <a:solidFill>
                  <a:schemeClr val="tx1"/>
                </a:solidFill>
              </a:rPr>
              <a:t>remissão sem sequelas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Lesões resultam de </a:t>
            </a:r>
            <a:r>
              <a:rPr lang="pt-BR" b="1" dirty="0" smtClean="0">
                <a:solidFill>
                  <a:schemeClr val="tx1"/>
                </a:solidFill>
              </a:rPr>
              <a:t>vasodilatação</a:t>
            </a:r>
            <a:r>
              <a:rPr lang="pt-BR" dirty="0" smtClean="0">
                <a:solidFill>
                  <a:schemeClr val="tx1"/>
                </a:solidFill>
              </a:rPr>
              <a:t> causando </a:t>
            </a:r>
            <a:r>
              <a:rPr lang="pt-BR" b="1" dirty="0" smtClean="0">
                <a:solidFill>
                  <a:schemeClr val="tx1"/>
                </a:solidFill>
              </a:rPr>
              <a:t>edema na derme superficial </a:t>
            </a:r>
            <a:r>
              <a:rPr lang="pt-BR" dirty="0" smtClean="0">
                <a:solidFill>
                  <a:schemeClr val="tx1"/>
                </a:solidFill>
              </a:rPr>
              <a:t>ou profunda e tecido subcutâneo (</a:t>
            </a:r>
            <a:r>
              <a:rPr lang="pt-BR" b="1" dirty="0" err="1" smtClean="0">
                <a:solidFill>
                  <a:schemeClr val="tx1"/>
                </a:solidFill>
              </a:rPr>
              <a:t>angioedema</a:t>
            </a:r>
            <a:r>
              <a:rPr lang="pt-BR" dirty="0" smtClean="0">
                <a:solidFill>
                  <a:schemeClr val="tx1"/>
                </a:solidFill>
              </a:rPr>
              <a:t>) pálpebras, lábios, genitais e extremidades.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Causada por: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Alimentos</a:t>
            </a:r>
            <a:r>
              <a:rPr lang="pt-BR" dirty="0" smtClean="0">
                <a:solidFill>
                  <a:schemeClr val="tx1"/>
                </a:solidFill>
              </a:rPr>
              <a:t>: leite, ovos, trigo, crustáceos.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</a:rPr>
              <a:t>Infecções</a:t>
            </a:r>
            <a:r>
              <a:rPr lang="pt-BR" dirty="0" smtClean="0">
                <a:solidFill>
                  <a:schemeClr val="tx1"/>
                </a:solidFill>
              </a:rPr>
              <a:t>: toxinas de microrganismos.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</a:rPr>
              <a:t>Fármacos</a:t>
            </a:r>
            <a:r>
              <a:rPr lang="pt-BR" dirty="0" smtClean="0">
                <a:solidFill>
                  <a:schemeClr val="tx1"/>
                </a:solidFill>
              </a:rPr>
              <a:t>: </a:t>
            </a:r>
            <a:r>
              <a:rPr lang="pt-BR" dirty="0" err="1" smtClean="0">
                <a:solidFill>
                  <a:schemeClr val="tx1"/>
                </a:solidFill>
              </a:rPr>
              <a:t>betalactâmicos</a:t>
            </a:r>
            <a:r>
              <a:rPr lang="pt-BR" dirty="0" smtClean="0">
                <a:solidFill>
                  <a:schemeClr val="tx1"/>
                </a:solidFill>
              </a:rPr>
              <a:t>, sulfas.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</a:rPr>
              <a:t>Picada de insetos</a:t>
            </a:r>
            <a:r>
              <a:rPr lang="pt-BR" dirty="0" smtClean="0">
                <a:solidFill>
                  <a:schemeClr val="tx1"/>
                </a:solidFill>
              </a:rPr>
              <a:t>: abelhas, mosquitos e formigas.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</a:rPr>
              <a:t>Alergia de contato</a:t>
            </a:r>
            <a:r>
              <a:rPr lang="pt-BR" dirty="0" smtClean="0">
                <a:solidFill>
                  <a:schemeClr val="tx1"/>
                </a:solidFill>
              </a:rPr>
              <a:t>: látex, saliva de animais.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4994856" y="138894"/>
            <a:ext cx="2485622" cy="523220"/>
          </a:xfrm>
          <a:prstGeom prst="rect">
            <a:avLst/>
          </a:prstGeom>
          <a:solidFill>
            <a:srgbClr val="66FFFF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Urticária</a:t>
            </a:r>
            <a:endParaRPr lang="en-US" sz="2800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329" y="801562"/>
            <a:ext cx="9174677" cy="60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http://www.pcds.org.uk/ee/images/made/ee/images/uploads/clinical/urticaria_comun11_600_400_70_http:www.pcds.org.ukeeassetsimgwatermark.gif_0_0_80_r_b_-5_-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88" y="104318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rugs.com/mcd/images/image_popup/DS00313_%20DS00980_IM03125_sn7_angioedemathu_jp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36" y="3587839"/>
            <a:ext cx="3810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8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Dermatite </a:t>
            </a:r>
            <a:r>
              <a:rPr lang="pt-BR" dirty="0" err="1" smtClean="0">
                <a:solidFill>
                  <a:schemeClr val="tx1"/>
                </a:solidFill>
              </a:rPr>
              <a:t>atópica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8451" y="2004811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Dermatose inflamatória crônica caracterizada por </a:t>
            </a:r>
            <a:r>
              <a:rPr lang="pt-BR" b="1" dirty="0" smtClean="0">
                <a:solidFill>
                  <a:schemeClr val="tx1"/>
                </a:solidFill>
              </a:rPr>
              <a:t>prurido intenso e xerose cutânea.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As lesões acometem </a:t>
            </a:r>
            <a:r>
              <a:rPr lang="pt-BR" b="1" dirty="0" smtClean="0">
                <a:solidFill>
                  <a:schemeClr val="tx1"/>
                </a:solidFill>
              </a:rPr>
              <a:t>principalmente crianças com história de </a:t>
            </a:r>
            <a:r>
              <a:rPr lang="pt-BR" b="1" dirty="0" err="1" smtClean="0">
                <a:solidFill>
                  <a:schemeClr val="tx1"/>
                </a:solidFill>
              </a:rPr>
              <a:t>atopia</a:t>
            </a:r>
            <a:r>
              <a:rPr lang="pt-BR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Manifestações clínicas: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</a:rPr>
              <a:t>Prurido e o sintoma fundamental.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</a:rPr>
              <a:t>Xerose e </a:t>
            </a:r>
            <a:r>
              <a:rPr lang="pt-BR" dirty="0" err="1" smtClean="0">
                <a:solidFill>
                  <a:schemeClr val="tx1"/>
                </a:solidFill>
              </a:rPr>
              <a:t>liquenificação</a:t>
            </a:r>
            <a:r>
              <a:rPr lang="pt-BR" dirty="0" smtClean="0">
                <a:solidFill>
                  <a:schemeClr val="tx1"/>
                </a:solidFill>
              </a:rPr>
              <a:t> da pele.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</a:rPr>
              <a:t>Lesões eritematosas, </a:t>
            </a:r>
            <a:r>
              <a:rPr lang="pt-BR" dirty="0" err="1" smtClean="0">
                <a:solidFill>
                  <a:schemeClr val="tx1"/>
                </a:solidFill>
              </a:rPr>
              <a:t>papulosas</a:t>
            </a:r>
            <a:r>
              <a:rPr lang="pt-BR" dirty="0" smtClean="0">
                <a:solidFill>
                  <a:schemeClr val="tx1"/>
                </a:solidFill>
              </a:rPr>
              <a:t> evoluindo com descamação e exsudato seroso.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</a:rPr>
              <a:t>Mais comumente afetam: couro cabeludo, face, pescoço, anterior do tórax, glúteos, e superfícies de flexão (punhos, tornozelos, joelhos) e dorso das mãos e pés.</a:t>
            </a:r>
          </a:p>
        </p:txBody>
      </p:sp>
    </p:spTree>
    <p:extLst>
      <p:ext uri="{BB962C8B-B14F-4D97-AF65-F5344CB8AC3E}">
        <p14:creationId xmlns:p14="http://schemas.microsoft.com/office/powerpoint/2010/main" val="22796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image.slidesharecdn.com/alergia-1222702595215512-8/95/alergia-48-728.jpg?cb=12226774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11" y="347747"/>
            <a:ext cx="9607640" cy="64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ondation-dermatite-atopique.org/sites/default/files/dermatite-atopica-do-adulto-3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94" y="2708632"/>
            <a:ext cx="59340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hotos1.blogger.com/img/107/5773/350/atopica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63" y="249841"/>
            <a:ext cx="3333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9" y="1600200"/>
            <a:ext cx="76041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1905000" y="762001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400" dirty="0" err="1" smtClean="0">
                <a:latin typeface="+mj-lt"/>
              </a:rPr>
              <a:t>Decorrente</a:t>
            </a:r>
            <a:r>
              <a:rPr lang="en-US" altLang="pt-BR" sz="2400" dirty="0" smtClean="0">
                <a:latin typeface="+mj-lt"/>
              </a:rPr>
              <a:t> </a:t>
            </a:r>
            <a:r>
              <a:rPr lang="en-US" altLang="pt-BR" sz="2400" dirty="0">
                <a:latin typeface="+mj-lt"/>
              </a:rPr>
              <a:t>do </a:t>
            </a:r>
            <a:r>
              <a:rPr lang="en-US" altLang="pt-BR" sz="2400" dirty="0" err="1">
                <a:latin typeface="+mj-lt"/>
              </a:rPr>
              <a:t>efeito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citopático</a:t>
            </a:r>
            <a:r>
              <a:rPr lang="en-US" altLang="pt-BR" sz="2400" dirty="0">
                <a:latin typeface="+mj-lt"/>
              </a:rPr>
              <a:t> de </a:t>
            </a:r>
            <a:r>
              <a:rPr lang="en-US" altLang="pt-BR" sz="2400" dirty="0" err="1">
                <a:latin typeface="+mj-lt"/>
              </a:rPr>
              <a:t>Acs</a:t>
            </a:r>
            <a:r>
              <a:rPr lang="en-US" altLang="pt-BR" sz="2400" dirty="0">
                <a:latin typeface="+mj-lt"/>
              </a:rPr>
              <a:t>, </a:t>
            </a:r>
            <a:r>
              <a:rPr lang="en-US" altLang="pt-BR" sz="2400" dirty="0" err="1">
                <a:latin typeface="+mj-lt"/>
              </a:rPr>
              <a:t>dirigidos</a:t>
            </a:r>
            <a:r>
              <a:rPr lang="en-US" altLang="pt-BR" sz="2400" dirty="0">
                <a:latin typeface="+mj-lt"/>
              </a:rPr>
              <a:t> contra </a:t>
            </a:r>
            <a:r>
              <a:rPr lang="en-US" altLang="pt-BR" sz="2400" dirty="0" err="1">
                <a:latin typeface="+mj-lt"/>
              </a:rPr>
              <a:t>Ags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presentes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na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superfície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ou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matriz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celular</a:t>
            </a:r>
            <a:r>
              <a:rPr lang="en-US" altLang="pt-BR" sz="2400" dirty="0">
                <a:latin typeface="+mj-lt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4603" y="4953001"/>
            <a:ext cx="325602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660033"/>
                </a:solidFill>
              </a:rPr>
              <a:t>Citotoxicidade</a:t>
            </a:r>
            <a:r>
              <a:rPr lang="en-US" b="1" dirty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celular</a:t>
            </a:r>
            <a:r>
              <a:rPr lang="en-US" b="1" dirty="0">
                <a:solidFill>
                  <a:srgbClr val="660033"/>
                </a:solidFill>
              </a:rPr>
              <a:t> </a:t>
            </a:r>
          </a:p>
          <a:p>
            <a:pPr algn="ctr">
              <a:defRPr/>
            </a:pPr>
            <a:r>
              <a:rPr lang="en-US" b="1" dirty="0" err="1">
                <a:solidFill>
                  <a:srgbClr val="660033"/>
                </a:solidFill>
              </a:rPr>
              <a:t>dependente</a:t>
            </a:r>
            <a:r>
              <a:rPr lang="en-US" b="1" dirty="0">
                <a:solidFill>
                  <a:srgbClr val="660033"/>
                </a:solidFill>
              </a:rPr>
              <a:t> de Ac (ADCC)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2901" y="2743200"/>
            <a:ext cx="145745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660033"/>
                </a:solidFill>
              </a:rPr>
              <a:t>Lise</a:t>
            </a:r>
            <a:r>
              <a:rPr lang="en-US" b="1" dirty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Celular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6172201"/>
            <a:ext cx="464820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A50021"/>
                </a:solidFill>
              </a:rPr>
              <a:t>Lesão</a:t>
            </a:r>
            <a:r>
              <a:rPr lang="en-US" sz="2800" b="1" dirty="0">
                <a:solidFill>
                  <a:srgbClr val="A50021"/>
                </a:solidFill>
              </a:rPr>
              <a:t> </a:t>
            </a:r>
            <a:r>
              <a:rPr lang="en-US" sz="2800" b="1" dirty="0" err="1">
                <a:solidFill>
                  <a:srgbClr val="A50021"/>
                </a:solidFill>
              </a:rPr>
              <a:t>Tecidual</a:t>
            </a:r>
            <a:endParaRPr lang="en-US" sz="2800" b="1" dirty="0">
              <a:solidFill>
                <a:srgbClr val="A5002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8089" y="4583113"/>
            <a:ext cx="141577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660033"/>
                </a:solidFill>
              </a:rPr>
              <a:t>Fagocitose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81200" y="120650"/>
            <a:ext cx="8229600" cy="8699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dirty="0" err="1">
                <a:latin typeface="+mj-lt"/>
                <a:ea typeface="+mj-ea"/>
                <a:cs typeface="+mj-cs"/>
              </a:rPr>
              <a:t>Hipersensibilidade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Tipo</a:t>
            </a:r>
            <a:r>
              <a:rPr lang="en-US" sz="3200" dirty="0">
                <a:latin typeface="+mj-lt"/>
                <a:ea typeface="+mj-ea"/>
                <a:cs typeface="+mj-cs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9357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2510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Definição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alergia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(</a:t>
            </a:r>
            <a:r>
              <a:rPr lang="en-US" i="1" dirty="0" err="1">
                <a:solidFill>
                  <a:schemeClr val="tx1"/>
                </a:solidFill>
              </a:rPr>
              <a:t>Hipersensibilidade</a:t>
            </a:r>
            <a:r>
              <a:rPr lang="en-US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1828800" y="1219200"/>
            <a:ext cx="857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pt-PT" altLang="pt-BR" sz="2400" dirty="0"/>
              <a:t> </a:t>
            </a:r>
            <a:r>
              <a:rPr lang="pt-PT" altLang="pt-BR" sz="2400" dirty="0">
                <a:latin typeface="+mj-lt"/>
              </a:rPr>
              <a:t>Resposta imunológica excessiva e inapropriada do organismo a uma  substância inócua (alérgeno). </a:t>
            </a:r>
          </a:p>
          <a:p>
            <a:pPr algn="just" eaLnBrk="1" hangingPunct="1"/>
            <a:endParaRPr lang="en-US" altLang="pt-BR" sz="24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1"/>
            <a:ext cx="5638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3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685801"/>
            <a:ext cx="2133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400" dirty="0">
                <a:latin typeface="+mj-lt"/>
              </a:rPr>
              <a:t>- </a:t>
            </a:r>
            <a:r>
              <a:rPr lang="en-US" altLang="pt-BR" sz="2400" dirty="0" err="1">
                <a:latin typeface="+mj-lt"/>
              </a:rPr>
              <a:t>Ags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solúveis</a:t>
            </a:r>
            <a:endParaRPr lang="en-US" altLang="pt-BR" sz="2400" dirty="0">
              <a:latin typeface="+mj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399" y="1143001"/>
            <a:ext cx="80699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Causada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pelo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depósito</a:t>
            </a:r>
            <a:r>
              <a:rPr lang="en-US" altLang="pt-BR" sz="2400" dirty="0">
                <a:latin typeface="+mj-lt"/>
              </a:rPr>
              <a:t> de </a:t>
            </a:r>
            <a:r>
              <a:rPr lang="en-US" altLang="pt-BR" sz="2400" dirty="0" err="1">
                <a:latin typeface="+mj-lt"/>
              </a:rPr>
              <a:t>complexos</a:t>
            </a:r>
            <a:r>
              <a:rPr lang="en-US" altLang="pt-BR" sz="2400" dirty="0">
                <a:latin typeface="+mj-lt"/>
              </a:rPr>
              <a:t> Ag-Ac </a:t>
            </a:r>
            <a:r>
              <a:rPr lang="en-US" altLang="pt-BR" sz="2400" dirty="0" err="1">
                <a:latin typeface="+mj-lt"/>
              </a:rPr>
              <a:t>em</a:t>
            </a:r>
            <a:r>
              <a:rPr lang="en-US" altLang="pt-BR" sz="2400" dirty="0">
                <a:latin typeface="+mj-lt"/>
              </a:rPr>
              <a:t> </a:t>
            </a:r>
          </a:p>
          <a:p>
            <a:pPr algn="just" eaLnBrk="1" hangingPunct="1"/>
            <a:r>
              <a:rPr lang="en-US" altLang="pt-BR" sz="2400" dirty="0">
                <a:latin typeface="+mj-lt"/>
              </a:rPr>
              <a:t>  </a:t>
            </a:r>
            <a:r>
              <a:rPr lang="en-US" altLang="pt-BR" sz="2400" dirty="0" err="1">
                <a:latin typeface="+mj-lt"/>
              </a:rPr>
              <a:t>determinados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tecidos</a:t>
            </a:r>
            <a:endParaRPr lang="en-US" altLang="pt-BR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2057401"/>
            <a:ext cx="36576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srgbClr val="990033"/>
                </a:solidFill>
              </a:rPr>
              <a:t>Reação</a:t>
            </a:r>
            <a:r>
              <a:rPr lang="en-US" sz="2400" dirty="0">
                <a:solidFill>
                  <a:srgbClr val="990033"/>
                </a:solidFill>
              </a:rPr>
              <a:t> de </a:t>
            </a:r>
            <a:r>
              <a:rPr lang="en-US" sz="2400" dirty="0" err="1">
                <a:solidFill>
                  <a:srgbClr val="990033"/>
                </a:solidFill>
              </a:rPr>
              <a:t>Arthus</a:t>
            </a:r>
            <a:endParaRPr lang="en-US" sz="2400" dirty="0">
              <a:solidFill>
                <a:srgbClr val="9900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2819401"/>
            <a:ext cx="7315200" cy="4619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Injeção</a:t>
            </a:r>
            <a:r>
              <a:rPr lang="en-US" sz="2400" b="1" dirty="0">
                <a:solidFill>
                  <a:schemeClr val="tx1"/>
                </a:solidFill>
              </a:rPr>
              <a:t> do Ag </a:t>
            </a:r>
            <a:r>
              <a:rPr lang="en-US" sz="2400" b="1" dirty="0" err="1">
                <a:solidFill>
                  <a:schemeClr val="tx1"/>
                </a:solidFill>
              </a:rPr>
              <a:t>em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indivíduos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sensibilizados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3778985"/>
            <a:ext cx="7315200" cy="4619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/>
              <a:t>Formação</a:t>
            </a:r>
            <a:r>
              <a:rPr lang="en-US" sz="2400" b="1" dirty="0"/>
              <a:t> de </a:t>
            </a:r>
            <a:r>
              <a:rPr lang="en-US" sz="2400" b="1" dirty="0" err="1"/>
              <a:t>complexos</a:t>
            </a:r>
            <a:r>
              <a:rPr lang="en-US" sz="2400" b="1" dirty="0"/>
              <a:t> </a:t>
            </a:r>
            <a:r>
              <a:rPr lang="en-US" sz="2400" b="1" dirty="0" err="1"/>
              <a:t>imunes</a:t>
            </a: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91314" y="4688619"/>
            <a:ext cx="2438400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/>
              <a:t>Inflamação</a:t>
            </a:r>
            <a:r>
              <a:rPr lang="en-US" sz="2400" b="1" dirty="0"/>
              <a:t> local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5938839"/>
            <a:ext cx="5181600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/>
              <a:t>Aumento</a:t>
            </a:r>
            <a:r>
              <a:rPr lang="en-US" sz="2400" b="1" dirty="0"/>
              <a:t> </a:t>
            </a:r>
            <a:r>
              <a:rPr lang="en-US" sz="2400" b="1" dirty="0" err="1"/>
              <a:t>da</a:t>
            </a:r>
            <a:r>
              <a:rPr lang="en-US" sz="2400" b="1" dirty="0"/>
              <a:t> </a:t>
            </a:r>
            <a:r>
              <a:rPr lang="en-US" sz="2400" b="1" dirty="0" err="1"/>
              <a:t>permeabilidade</a:t>
            </a:r>
            <a:r>
              <a:rPr lang="en-US" sz="2400" b="1" dirty="0"/>
              <a:t> vascular</a:t>
            </a:r>
            <a:endParaRPr lang="en-US" b="1" i="1" dirty="0"/>
          </a:p>
        </p:txBody>
      </p:sp>
      <p:sp>
        <p:nvSpPr>
          <p:cNvPr id="15" name="Down Arrow 14"/>
          <p:cNvSpPr/>
          <p:nvPr/>
        </p:nvSpPr>
        <p:spPr>
          <a:xfrm>
            <a:off x="5943600" y="3393282"/>
            <a:ext cx="304800" cy="31426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958114" y="4374356"/>
            <a:ext cx="290286" cy="24282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943600" y="5630409"/>
            <a:ext cx="304800" cy="18085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81200" y="44450"/>
            <a:ext cx="8229600" cy="8699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dirty="0" err="1">
                <a:latin typeface="+mj-lt"/>
                <a:ea typeface="+mj-ea"/>
                <a:cs typeface="+mj-cs"/>
              </a:rPr>
              <a:t>Hipersensibilidade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Tipo</a:t>
            </a:r>
            <a:r>
              <a:rPr lang="en-US" sz="3200" dirty="0">
                <a:latin typeface="+mj-lt"/>
                <a:ea typeface="+mj-ea"/>
                <a:cs typeface="+mj-cs"/>
              </a:rPr>
              <a:t> III</a:t>
            </a:r>
          </a:p>
        </p:txBody>
      </p:sp>
    </p:spTree>
    <p:extLst>
      <p:ext uri="{BB962C8B-B14F-4D97-AF65-F5344CB8AC3E}">
        <p14:creationId xmlns:p14="http://schemas.microsoft.com/office/powerpoint/2010/main" val="15601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685801"/>
            <a:ext cx="8610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pt-BR" sz="2400" dirty="0" err="1" smtClean="0">
                <a:latin typeface="+mj-lt"/>
              </a:rPr>
              <a:t>Resposta</a:t>
            </a:r>
            <a:r>
              <a:rPr lang="en-US" altLang="pt-BR" sz="2400" dirty="0" smtClean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imune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mediada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por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células</a:t>
            </a:r>
            <a:r>
              <a:rPr lang="en-US" altLang="pt-BR" sz="2400" dirty="0">
                <a:latin typeface="+mj-lt"/>
              </a:rPr>
              <a:t> T </a:t>
            </a:r>
            <a:r>
              <a:rPr lang="en-US" altLang="pt-BR" sz="2400" dirty="0" err="1">
                <a:latin typeface="+mj-lt"/>
              </a:rPr>
              <a:t>efetoras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específicas</a:t>
            </a:r>
            <a:r>
              <a:rPr lang="en-US" altLang="pt-BR" sz="2400" dirty="0">
                <a:latin typeface="+mj-lt"/>
              </a:rPr>
              <a:t> a </a:t>
            </a:r>
            <a:r>
              <a:rPr lang="en-US" altLang="pt-BR" sz="2400" dirty="0" err="1">
                <a:latin typeface="+mj-lt"/>
              </a:rPr>
              <a:t>Ags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exógenos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inócuos</a:t>
            </a:r>
            <a:r>
              <a:rPr lang="en-US" altLang="pt-BR" sz="2400" dirty="0">
                <a:latin typeface="+mj-lt"/>
              </a:rPr>
              <a:t>  </a:t>
            </a:r>
            <a:r>
              <a:rPr lang="en-US" altLang="pt-BR" sz="2000" i="1" dirty="0">
                <a:latin typeface="+mj-lt"/>
              </a:rPr>
              <a:t>(</a:t>
            </a:r>
            <a:r>
              <a:rPr lang="en-US" altLang="pt-BR" sz="2000" i="1" dirty="0" err="1">
                <a:latin typeface="+mj-lt"/>
              </a:rPr>
              <a:t>linfócitos</a:t>
            </a:r>
            <a:r>
              <a:rPr lang="en-US" altLang="pt-BR" sz="2000" i="1" dirty="0">
                <a:latin typeface="+mj-lt"/>
              </a:rPr>
              <a:t> T CD4</a:t>
            </a:r>
            <a:r>
              <a:rPr lang="en-US" altLang="pt-BR" sz="2000" i="1" baseline="30000" dirty="0">
                <a:latin typeface="+mj-lt"/>
              </a:rPr>
              <a:t>+</a:t>
            </a:r>
            <a:r>
              <a:rPr lang="en-US" altLang="pt-BR" sz="2000" i="1" dirty="0">
                <a:latin typeface="+mj-lt"/>
              </a:rPr>
              <a:t> </a:t>
            </a:r>
            <a:r>
              <a:rPr lang="en-US" altLang="pt-BR" sz="2000" i="1" dirty="0" err="1">
                <a:latin typeface="+mj-lt"/>
              </a:rPr>
              <a:t>ou</a:t>
            </a:r>
            <a:r>
              <a:rPr lang="en-US" altLang="pt-BR" sz="2000" i="1" dirty="0">
                <a:latin typeface="+mj-lt"/>
              </a:rPr>
              <a:t> T CD8</a:t>
            </a:r>
            <a:r>
              <a:rPr lang="en-US" altLang="pt-BR" sz="2000" i="1" baseline="30000" dirty="0">
                <a:latin typeface="+mj-lt"/>
              </a:rPr>
              <a:t>+</a:t>
            </a:r>
            <a:r>
              <a:rPr lang="en-US" altLang="pt-BR" sz="2000" i="1" dirty="0">
                <a:latin typeface="+mj-lt"/>
              </a:rPr>
              <a:t>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8800" y="1684338"/>
            <a:ext cx="845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pt-BR" sz="2400" dirty="0" smtClean="0">
                <a:latin typeface="+mj-lt"/>
              </a:rPr>
              <a:t>A </a:t>
            </a:r>
            <a:r>
              <a:rPr lang="en-US" altLang="pt-BR" sz="2400" dirty="0" err="1">
                <a:latin typeface="+mj-lt"/>
              </a:rPr>
              <a:t>resposta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celular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induz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lesões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nos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locais</a:t>
            </a:r>
            <a:r>
              <a:rPr lang="en-US" altLang="pt-BR" sz="2400" dirty="0">
                <a:latin typeface="+mj-lt"/>
              </a:rPr>
              <a:t>                                                           </a:t>
            </a:r>
            <a:r>
              <a:rPr lang="en-US" altLang="pt-BR" sz="2400" dirty="0" err="1">
                <a:latin typeface="+mj-lt"/>
              </a:rPr>
              <a:t>onde</a:t>
            </a:r>
            <a:r>
              <a:rPr lang="en-US" altLang="pt-BR" sz="2400" dirty="0">
                <a:latin typeface="+mj-lt"/>
              </a:rPr>
              <a:t> o Ag </a:t>
            </a:r>
            <a:r>
              <a:rPr lang="en-US" altLang="pt-BR" sz="2400" dirty="0" err="1">
                <a:latin typeface="+mj-lt"/>
              </a:rPr>
              <a:t>penetra</a:t>
            </a:r>
            <a:endParaRPr lang="en-US" altLang="pt-BR" sz="2400" dirty="0">
              <a:latin typeface="+mj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81200" y="44450"/>
            <a:ext cx="8229600" cy="8699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dirty="0" err="1">
                <a:latin typeface="+mj-lt"/>
                <a:ea typeface="+mj-ea"/>
                <a:cs typeface="+mj-cs"/>
              </a:rPr>
              <a:t>Hipersensibilidade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Tipo</a:t>
            </a:r>
            <a:r>
              <a:rPr lang="en-US" sz="3200" dirty="0">
                <a:latin typeface="+mj-lt"/>
                <a:ea typeface="+mj-ea"/>
                <a:cs typeface="+mj-cs"/>
              </a:rPr>
              <a:t> IV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4" y="2514601"/>
            <a:ext cx="63404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0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Histamina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É uma amina biogênica sendo o </a:t>
            </a:r>
            <a:r>
              <a:rPr lang="pt-BR" b="1" dirty="0" smtClean="0">
                <a:solidFill>
                  <a:schemeClr val="tx1"/>
                </a:solidFill>
              </a:rPr>
              <a:t>principal mediador da inflamação, da anafilaxia, e da secreção ácida do estômago </a:t>
            </a:r>
            <a:r>
              <a:rPr lang="pt-BR" dirty="0" smtClean="0">
                <a:solidFill>
                  <a:schemeClr val="tx1"/>
                </a:solidFill>
              </a:rPr>
              <a:t>além de desempenhar papel como </a:t>
            </a:r>
            <a:r>
              <a:rPr lang="pt-BR" b="1" dirty="0" smtClean="0">
                <a:solidFill>
                  <a:schemeClr val="tx1"/>
                </a:solidFill>
              </a:rPr>
              <a:t>neurotransmissor.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Juntamente com a serotonina, peptídeos endógenos, prostaglandinas  e leucotrienos</a:t>
            </a:r>
            <a:r>
              <a:rPr lang="pt-BR" dirty="0">
                <a:solidFill>
                  <a:schemeClr val="tx1"/>
                </a:solidFill>
              </a:rPr>
              <a:t>,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a histamina e liberada localmente </a:t>
            </a:r>
            <a:r>
              <a:rPr lang="pt-BR" dirty="0" smtClean="0">
                <a:solidFill>
                  <a:schemeClr val="tx1"/>
                </a:solidFill>
              </a:rPr>
              <a:t>constituindo um grupo denominado </a:t>
            </a:r>
            <a:r>
              <a:rPr lang="pt-BR" dirty="0" err="1" smtClean="0">
                <a:solidFill>
                  <a:schemeClr val="tx1"/>
                </a:solidFill>
              </a:rPr>
              <a:t>autacóide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Inicialmente  foi detectada como estimulantes da contração uterina e isolados do extrato do esporão-do-centeio.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Em 1907 foi sintetizada e em 1972 foi isolada em amostras frescas de tecidos de mamíferos.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Adoção do termo histamina  - do grego “</a:t>
            </a:r>
            <a:r>
              <a:rPr lang="pt-BR" b="1" i="1" dirty="0" err="1" smtClean="0">
                <a:solidFill>
                  <a:schemeClr val="tx1"/>
                </a:solidFill>
              </a:rPr>
              <a:t>histos</a:t>
            </a:r>
            <a:r>
              <a:rPr lang="pt-BR" b="1" i="1" dirty="0" smtClean="0">
                <a:solidFill>
                  <a:schemeClr val="tx1"/>
                </a:solidFill>
              </a:rPr>
              <a:t>” </a:t>
            </a:r>
            <a:r>
              <a:rPr lang="pt-BR" i="1" dirty="0" smtClean="0">
                <a:solidFill>
                  <a:schemeClr val="tx1"/>
                </a:solidFill>
              </a:rPr>
              <a:t>– </a:t>
            </a:r>
            <a:r>
              <a:rPr lang="pt-BR" dirty="0" smtClean="0">
                <a:solidFill>
                  <a:schemeClr val="tx1"/>
                </a:solidFill>
              </a:rPr>
              <a:t>tecido</a:t>
            </a:r>
            <a:r>
              <a:rPr lang="pt-BR" i="1" dirty="0" smtClean="0">
                <a:solidFill>
                  <a:schemeClr val="tx1"/>
                </a:solidFill>
              </a:rPr>
              <a:t>.</a:t>
            </a:r>
            <a:endParaRPr lang="pt-BR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Estrutura química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É uma molécula hidrofílica constituída de </a:t>
            </a:r>
            <a:r>
              <a:rPr lang="pt-BR" b="1" dirty="0" smtClean="0">
                <a:solidFill>
                  <a:schemeClr val="tx1"/>
                </a:solidFill>
              </a:rPr>
              <a:t>um anel </a:t>
            </a:r>
            <a:r>
              <a:rPr lang="pt-BR" b="1" dirty="0" err="1" smtClean="0">
                <a:solidFill>
                  <a:schemeClr val="tx1"/>
                </a:solidFill>
              </a:rPr>
              <a:t>imidazólico</a:t>
            </a:r>
            <a:r>
              <a:rPr lang="pt-BR" dirty="0" smtClean="0">
                <a:solidFill>
                  <a:schemeClr val="tx1"/>
                </a:solidFill>
              </a:rPr>
              <a:t> e de </a:t>
            </a:r>
            <a:r>
              <a:rPr lang="pt-BR" b="1" dirty="0" smtClean="0">
                <a:solidFill>
                  <a:schemeClr val="tx1"/>
                </a:solidFill>
              </a:rPr>
              <a:t>um grupo amina ligados por 2 grupos de metileno.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313" y="3478450"/>
            <a:ext cx="6204446" cy="26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Distribuição no organismo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Amplamente distribuída em todo reino animal. Constituinte de vários </a:t>
            </a:r>
            <a:r>
              <a:rPr lang="pt-BR" b="1" dirty="0" smtClean="0">
                <a:solidFill>
                  <a:schemeClr val="tx1"/>
                </a:solidFill>
              </a:rPr>
              <a:t>venenos, secreções, bactérias e plantas.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Presente na </a:t>
            </a:r>
            <a:r>
              <a:rPr lang="pt-BR" b="1" dirty="0" smtClean="0">
                <a:solidFill>
                  <a:schemeClr val="tx1"/>
                </a:solidFill>
              </a:rPr>
              <a:t>maioria dos tecidos dos mamíferos.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O</a:t>
            </a:r>
            <a:r>
              <a:rPr lang="pt-BR" b="1" dirty="0" smtClean="0">
                <a:solidFill>
                  <a:schemeClr val="tx1"/>
                </a:solidFill>
              </a:rPr>
              <a:t> mastócito é o principal local de armazenamento nos tecidos.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 concentração de histamina é alta em tecidos que contem maior número de mastócitos como </a:t>
            </a:r>
            <a:r>
              <a:rPr lang="pt-BR" b="1" dirty="0" smtClean="0">
                <a:solidFill>
                  <a:schemeClr val="tx1"/>
                </a:solidFill>
              </a:rPr>
              <a:t>pele, mucosa brônquica e mucosa intestinal</a:t>
            </a:r>
            <a:r>
              <a:rPr lang="pt-BR" dirty="0" smtClean="0">
                <a:solidFill>
                  <a:schemeClr val="tx1"/>
                </a:solidFill>
              </a:rPr>
              <a:t>, </a:t>
            </a:r>
            <a:r>
              <a:rPr lang="pt-BR" b="1" dirty="0" smtClean="0">
                <a:solidFill>
                  <a:schemeClr val="tx1"/>
                </a:solidFill>
              </a:rPr>
              <a:t>nariz e vasos sanguíneos.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Baixa concentração no plasma e alta no LCR.</a:t>
            </a:r>
          </a:p>
          <a:p>
            <a:pPr marL="0" indent="0">
              <a:buNone/>
            </a:pPr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Síntese e armazenamento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É formada pela </a:t>
            </a:r>
            <a:r>
              <a:rPr lang="pt-BR" b="1" dirty="0" err="1" smtClean="0">
                <a:solidFill>
                  <a:schemeClr val="tx1"/>
                </a:solidFill>
              </a:rPr>
              <a:t>descarboxilação</a:t>
            </a:r>
            <a:r>
              <a:rPr lang="pt-BR" b="1" dirty="0" smtClean="0">
                <a:solidFill>
                  <a:schemeClr val="tx1"/>
                </a:solidFill>
              </a:rPr>
              <a:t> do </a:t>
            </a:r>
            <a:r>
              <a:rPr lang="pt-BR" b="1" dirty="0" err="1" smtClean="0">
                <a:solidFill>
                  <a:schemeClr val="tx1"/>
                </a:solidFill>
              </a:rPr>
              <a:t>aminiácido</a:t>
            </a:r>
            <a:r>
              <a:rPr lang="pt-BR" b="1" dirty="0" smtClean="0">
                <a:solidFill>
                  <a:schemeClr val="tx1"/>
                </a:solidFill>
              </a:rPr>
              <a:t> histidina </a:t>
            </a:r>
            <a:r>
              <a:rPr lang="pt-BR" dirty="0" smtClean="0">
                <a:solidFill>
                  <a:schemeClr val="tx1"/>
                </a:solidFill>
              </a:rPr>
              <a:t>pela ação da </a:t>
            </a:r>
            <a:r>
              <a:rPr lang="pt-BR" b="1" dirty="0" smtClean="0">
                <a:solidFill>
                  <a:schemeClr val="tx1"/>
                </a:solidFill>
              </a:rPr>
              <a:t>enzima L-histidina-descarboxilase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que contem </a:t>
            </a:r>
            <a:r>
              <a:rPr lang="pt-BR" dirty="0" err="1" smtClean="0">
                <a:solidFill>
                  <a:schemeClr val="tx1"/>
                </a:solidFill>
              </a:rPr>
              <a:t>piridoxal</a:t>
            </a:r>
            <a:r>
              <a:rPr lang="pt-BR" dirty="0" smtClean="0">
                <a:solidFill>
                  <a:schemeClr val="tx1"/>
                </a:solidFill>
              </a:rPr>
              <a:t> fosfato (</a:t>
            </a:r>
            <a:r>
              <a:rPr lang="pt-BR" dirty="0" err="1" smtClean="0">
                <a:solidFill>
                  <a:schemeClr val="tx1"/>
                </a:solidFill>
              </a:rPr>
              <a:t>vit</a:t>
            </a:r>
            <a:r>
              <a:rPr lang="pt-BR" dirty="0" smtClean="0">
                <a:solidFill>
                  <a:schemeClr val="tx1"/>
                </a:solidFill>
              </a:rPr>
              <a:t> B6)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O principal local de armazenamento  nos tecidos é o mastócito mas </a:t>
            </a:r>
            <a:r>
              <a:rPr lang="pt-BR" b="1" dirty="0" smtClean="0">
                <a:solidFill>
                  <a:schemeClr val="tx1"/>
                </a:solidFill>
              </a:rPr>
              <a:t>no sangue ela é armazenada nos basófilos.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Essas células sintetizam a histamina e a armazenam nos </a:t>
            </a:r>
            <a:r>
              <a:rPr lang="pt-BR" b="1" dirty="0" smtClean="0">
                <a:solidFill>
                  <a:schemeClr val="tx1"/>
                </a:solidFill>
              </a:rPr>
              <a:t>grânulos secretórios.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No grânulo secretório a histamina é carregada positivamente e complexada </a:t>
            </a:r>
            <a:r>
              <a:rPr lang="pt-BR" dirty="0" err="1" smtClean="0">
                <a:solidFill>
                  <a:schemeClr val="tx1"/>
                </a:solidFill>
              </a:rPr>
              <a:t>ionicamente</a:t>
            </a:r>
            <a:r>
              <a:rPr lang="pt-BR" dirty="0" smtClean="0">
                <a:solidFill>
                  <a:schemeClr val="tx1"/>
                </a:solidFill>
              </a:rPr>
              <a:t> com ácidos negativamente carregado (proteases, heparina, </a:t>
            </a:r>
            <a:r>
              <a:rPr lang="pt-BR" dirty="0" err="1" smtClean="0">
                <a:solidFill>
                  <a:schemeClr val="tx1"/>
                </a:solidFill>
              </a:rPr>
              <a:t>proteoglicanos</a:t>
            </a:r>
            <a:r>
              <a:rPr lang="pt-BR" dirty="0" smtClean="0">
                <a:solidFill>
                  <a:schemeClr val="tx1"/>
                </a:solidFill>
              </a:rPr>
              <a:t>).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Outros locais de síntese de histamina: </a:t>
            </a:r>
            <a:r>
              <a:rPr lang="pt-BR" b="1" dirty="0" smtClean="0">
                <a:solidFill>
                  <a:schemeClr val="tx1"/>
                </a:solidFill>
              </a:rPr>
              <a:t>epiderme, mucosa gástrica (células </a:t>
            </a:r>
            <a:r>
              <a:rPr lang="pt-BR" b="1" dirty="0" err="1" smtClean="0">
                <a:solidFill>
                  <a:schemeClr val="tx1"/>
                </a:solidFill>
              </a:rPr>
              <a:t>enterocromafins</a:t>
            </a:r>
            <a:r>
              <a:rPr lang="pt-BR" b="1" dirty="0" smtClean="0">
                <a:solidFill>
                  <a:schemeClr val="tx1"/>
                </a:solidFill>
              </a:rPr>
              <a:t>),  neurônios do SNC. </a:t>
            </a:r>
            <a:r>
              <a:rPr lang="pt-BR" dirty="0" smtClean="0">
                <a:solidFill>
                  <a:schemeClr val="tx1"/>
                </a:solidFill>
              </a:rPr>
              <a:t>Nestes locais é liberada continuamente não ocorrendo armazenamento.</a:t>
            </a:r>
          </a:p>
        </p:txBody>
      </p:sp>
    </p:spTree>
    <p:extLst>
      <p:ext uri="{BB962C8B-B14F-4D97-AF65-F5344CB8AC3E}">
        <p14:creationId xmlns:p14="http://schemas.microsoft.com/office/powerpoint/2010/main" val="36775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404" y="199107"/>
            <a:ext cx="8911687" cy="128089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Metabolismo e eliminação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5719" y="1811628"/>
            <a:ext cx="5975239" cy="3777622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Nos seres humanos a principal via de metabolismo da histamina é a </a:t>
            </a:r>
            <a:r>
              <a:rPr lang="pt-BR" b="1" dirty="0" err="1" smtClean="0">
                <a:solidFill>
                  <a:schemeClr val="tx1"/>
                </a:solidFill>
              </a:rPr>
              <a:t>metilação</a:t>
            </a:r>
            <a:r>
              <a:rPr lang="pt-BR" b="1" dirty="0" smtClean="0">
                <a:solidFill>
                  <a:schemeClr val="tx1"/>
                </a:solidFill>
              </a:rPr>
              <a:t> do anel da histamina </a:t>
            </a:r>
            <a:r>
              <a:rPr lang="pt-BR" dirty="0" smtClean="0">
                <a:solidFill>
                  <a:schemeClr val="tx1"/>
                </a:solidFill>
              </a:rPr>
              <a:t>para formar a </a:t>
            </a:r>
            <a:r>
              <a:rPr lang="pt-BR" b="1" i="1" dirty="0" smtClean="0">
                <a:solidFill>
                  <a:schemeClr val="tx1"/>
                </a:solidFill>
              </a:rPr>
              <a:t>N-metil-histamina </a:t>
            </a:r>
            <a:r>
              <a:rPr lang="pt-BR" i="1" dirty="0" smtClean="0">
                <a:solidFill>
                  <a:schemeClr val="tx1"/>
                </a:solidFill>
              </a:rPr>
              <a:t>catalisada pela </a:t>
            </a:r>
            <a:r>
              <a:rPr lang="pt-BR" b="1" dirty="0" smtClean="0">
                <a:solidFill>
                  <a:schemeClr val="tx1"/>
                </a:solidFill>
              </a:rPr>
              <a:t>histamina-N-</a:t>
            </a:r>
            <a:r>
              <a:rPr lang="pt-BR" b="1" dirty="0" err="1" smtClean="0">
                <a:solidFill>
                  <a:schemeClr val="tx1"/>
                </a:solidFill>
              </a:rPr>
              <a:t>metiltrasferase</a:t>
            </a:r>
            <a:r>
              <a:rPr lang="pt-BR" b="1" i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 A </a:t>
            </a:r>
            <a:r>
              <a:rPr lang="pt-BR" b="1" dirty="0" smtClean="0">
                <a:solidFill>
                  <a:schemeClr val="tx1"/>
                </a:solidFill>
              </a:rPr>
              <a:t>N-metil-histamina</a:t>
            </a:r>
            <a:r>
              <a:rPr lang="pt-BR" dirty="0" smtClean="0">
                <a:solidFill>
                  <a:schemeClr val="tx1"/>
                </a:solidFill>
              </a:rPr>
              <a:t> é</a:t>
            </a:r>
            <a:r>
              <a:rPr lang="pt-BR" b="1" dirty="0" smtClean="0">
                <a:solidFill>
                  <a:schemeClr val="tx1"/>
                </a:solidFill>
              </a:rPr>
              <a:t> reduzida pela MAO-B </a:t>
            </a:r>
            <a:r>
              <a:rPr lang="pt-BR" dirty="0" smtClean="0">
                <a:solidFill>
                  <a:schemeClr val="tx1"/>
                </a:solidFill>
              </a:rPr>
              <a:t>em ácido </a:t>
            </a:r>
            <a:r>
              <a:rPr lang="pt-BR" b="1" dirty="0" smtClean="0">
                <a:solidFill>
                  <a:schemeClr val="tx1"/>
                </a:solidFill>
              </a:rPr>
              <a:t>acético N-</a:t>
            </a:r>
            <a:r>
              <a:rPr lang="pt-BR" b="1" dirty="0" err="1" smtClean="0">
                <a:solidFill>
                  <a:schemeClr val="tx1"/>
                </a:solidFill>
              </a:rPr>
              <a:t>metilimidazol</a:t>
            </a:r>
            <a:r>
              <a:rPr lang="pt-BR" dirty="0" smtClean="0">
                <a:solidFill>
                  <a:schemeClr val="tx1"/>
                </a:solidFill>
              </a:rPr>
              <a:t> que é </a:t>
            </a:r>
            <a:r>
              <a:rPr lang="pt-BR" b="1" dirty="0" smtClean="0">
                <a:solidFill>
                  <a:schemeClr val="tx1"/>
                </a:solidFill>
              </a:rPr>
              <a:t>excretado pela urina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333" y="0"/>
            <a:ext cx="4351626" cy="649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Liberação da histamina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Os </a:t>
            </a:r>
            <a:r>
              <a:rPr lang="pt-BR" b="1" dirty="0" smtClean="0">
                <a:solidFill>
                  <a:schemeClr val="tx1"/>
                </a:solidFill>
              </a:rPr>
              <a:t>mecanismos imunológicos são os principais responsáveis </a:t>
            </a:r>
            <a:r>
              <a:rPr lang="pt-BR" dirty="0" smtClean="0">
                <a:solidFill>
                  <a:schemeClr val="tx1"/>
                </a:solidFill>
              </a:rPr>
              <a:t>pela liberação da histamina dos grânulos dos mastócitos é basófilos.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Ao serem expostas a </a:t>
            </a:r>
            <a:r>
              <a:rPr lang="pt-BR" b="1" dirty="0" smtClean="0">
                <a:solidFill>
                  <a:schemeClr val="tx1"/>
                </a:solidFill>
              </a:rPr>
              <a:t>antígenos</a:t>
            </a:r>
            <a:r>
              <a:rPr lang="pt-BR" dirty="0" smtClean="0">
                <a:solidFill>
                  <a:schemeClr val="tx1"/>
                </a:solidFill>
              </a:rPr>
              <a:t> e após estes </a:t>
            </a:r>
            <a:r>
              <a:rPr lang="pt-BR" b="1" dirty="0" smtClean="0">
                <a:solidFill>
                  <a:schemeClr val="tx1"/>
                </a:solidFill>
              </a:rPr>
              <a:t>se ligarem ao IgE </a:t>
            </a:r>
            <a:r>
              <a:rPr lang="pt-BR" dirty="0" smtClean="0">
                <a:solidFill>
                  <a:schemeClr val="tx1"/>
                </a:solidFill>
              </a:rPr>
              <a:t>presente na superfície dessas células ocorre uma </a:t>
            </a:r>
            <a:r>
              <a:rPr lang="pt-BR" b="1" dirty="0" err="1" smtClean="0">
                <a:solidFill>
                  <a:schemeClr val="tx1"/>
                </a:solidFill>
              </a:rPr>
              <a:t>desgranulação</a:t>
            </a:r>
            <a:r>
              <a:rPr lang="pt-BR" b="1" dirty="0" smtClean="0">
                <a:solidFill>
                  <a:schemeClr val="tx1"/>
                </a:solidFill>
              </a:rPr>
              <a:t> explosiva com liberação de histamina</a:t>
            </a:r>
            <a:r>
              <a:rPr lang="pt-BR" dirty="0" smtClean="0">
                <a:solidFill>
                  <a:schemeClr val="tx1"/>
                </a:solidFill>
              </a:rPr>
              <a:t> e outros mediadores dentro de </a:t>
            </a:r>
            <a:r>
              <a:rPr lang="pt-BR" b="1" dirty="0" smtClean="0">
                <a:solidFill>
                  <a:schemeClr val="tx1"/>
                </a:solidFill>
              </a:rPr>
              <a:t>poucos segundos.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Mecanismo de feedback negativo da histamina nos receptores H2 regulam a liberação.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Certas aminas como a morfina e outros fármacos podem deslocar a histamina de dentro das células sem que haja </a:t>
            </a:r>
            <a:r>
              <a:rPr lang="pt-BR" dirty="0" err="1" smtClean="0">
                <a:solidFill>
                  <a:schemeClr val="tx1"/>
                </a:solidFill>
              </a:rPr>
              <a:t>desgranulação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As </a:t>
            </a:r>
            <a:r>
              <a:rPr lang="pt-BR" b="1" dirty="0" smtClean="0">
                <a:solidFill>
                  <a:schemeClr val="tx1"/>
                </a:solidFill>
              </a:rPr>
              <a:t>lesões químicas e mecânicas dos mastócitos </a:t>
            </a:r>
            <a:r>
              <a:rPr lang="pt-BR" dirty="0" smtClean="0">
                <a:solidFill>
                  <a:schemeClr val="tx1"/>
                </a:solidFill>
              </a:rPr>
              <a:t>também causam uma </a:t>
            </a:r>
            <a:r>
              <a:rPr lang="pt-BR" b="1" dirty="0" err="1" smtClean="0">
                <a:solidFill>
                  <a:schemeClr val="tx1"/>
                </a:solidFill>
              </a:rPr>
              <a:t>desgranulação</a:t>
            </a:r>
            <a:r>
              <a:rPr lang="pt-BR" b="1" dirty="0" smtClean="0">
                <a:solidFill>
                  <a:schemeClr val="tx1"/>
                </a:solidFill>
              </a:rPr>
              <a:t> acidental </a:t>
            </a:r>
            <a:r>
              <a:rPr lang="pt-BR" dirty="0" smtClean="0">
                <a:solidFill>
                  <a:schemeClr val="tx1"/>
                </a:solidFill>
              </a:rPr>
              <a:t>com </a:t>
            </a:r>
            <a:r>
              <a:rPr lang="pt-BR" b="1" dirty="0" smtClean="0">
                <a:solidFill>
                  <a:schemeClr val="tx1"/>
                </a:solidFill>
              </a:rPr>
              <a:t>liberação de histamina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Funções da histamina endógena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Desempenha papel primordial na </a:t>
            </a:r>
            <a:r>
              <a:rPr lang="pt-BR" b="1" dirty="0" smtClean="0">
                <a:solidFill>
                  <a:schemeClr val="tx1"/>
                </a:solidFill>
              </a:rPr>
              <a:t>hipersensibilidade imediata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 liberação de histamina explica apenas parcialmente a hipersensibilidade imediata pois </a:t>
            </a:r>
            <a:r>
              <a:rPr lang="pt-BR" b="1" dirty="0" smtClean="0">
                <a:solidFill>
                  <a:schemeClr val="tx1"/>
                </a:solidFill>
              </a:rPr>
              <a:t>sua liberação estimula a liberação de outros mediadores inflamatórios como: PLA2, PAF, PGS, leucotrienos e </a:t>
            </a:r>
            <a:r>
              <a:rPr lang="pt-BR" b="1" dirty="0" err="1" smtClean="0">
                <a:solidFill>
                  <a:schemeClr val="tx1"/>
                </a:solidFill>
              </a:rPr>
              <a:t>cininas</a:t>
            </a:r>
            <a:r>
              <a:rPr lang="pt-BR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 histamina é um potente </a:t>
            </a:r>
            <a:r>
              <a:rPr lang="pt-BR" dirty="0" err="1" smtClean="0">
                <a:solidFill>
                  <a:schemeClr val="tx1"/>
                </a:solidFill>
              </a:rPr>
              <a:t>secretagogo</a:t>
            </a:r>
            <a:r>
              <a:rPr lang="pt-BR" dirty="0" smtClean="0">
                <a:solidFill>
                  <a:schemeClr val="tx1"/>
                </a:solidFill>
              </a:rPr>
              <a:t> gástrico e provoca a </a:t>
            </a:r>
            <a:r>
              <a:rPr lang="pt-BR" b="1" dirty="0" smtClean="0">
                <a:solidFill>
                  <a:schemeClr val="tx1"/>
                </a:solidFill>
              </a:rPr>
              <a:t>secreção copiosa de </a:t>
            </a:r>
            <a:r>
              <a:rPr lang="pt-BR" b="1" dirty="0" err="1" smtClean="0">
                <a:solidFill>
                  <a:schemeClr val="tx1"/>
                </a:solidFill>
              </a:rPr>
              <a:t>HCl</a:t>
            </a:r>
            <a:r>
              <a:rPr lang="pt-BR" b="1" dirty="0" smtClean="0">
                <a:solidFill>
                  <a:schemeClr val="tx1"/>
                </a:solidFill>
              </a:rPr>
              <a:t> pelas células parietais</a:t>
            </a:r>
            <a:r>
              <a:rPr lang="pt-BR" dirty="0" smtClean="0">
                <a:solidFill>
                  <a:schemeClr val="tx1"/>
                </a:solidFill>
              </a:rPr>
              <a:t>, além de </a:t>
            </a:r>
            <a:r>
              <a:rPr lang="pt-BR" b="1" dirty="0" smtClean="0">
                <a:solidFill>
                  <a:schemeClr val="tx1"/>
                </a:solidFill>
              </a:rPr>
              <a:t>aumentar a secreção de pepsina e fator intrínseco.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Possui atividade como </a:t>
            </a:r>
            <a:r>
              <a:rPr lang="pt-BR" b="1" dirty="0" smtClean="0">
                <a:solidFill>
                  <a:schemeClr val="tx1"/>
                </a:solidFill>
              </a:rPr>
              <a:t>neurotransmissor no SNC</a:t>
            </a:r>
            <a:r>
              <a:rPr lang="pt-BR" dirty="0" smtClean="0">
                <a:solidFill>
                  <a:schemeClr val="tx1"/>
                </a:solidFill>
              </a:rPr>
              <a:t>, participando de funções homeostáticas e cerebrais superiores como: </a:t>
            </a:r>
            <a:r>
              <a:rPr lang="pt-BR" b="1" dirty="0" smtClean="0">
                <a:solidFill>
                  <a:schemeClr val="tx1"/>
                </a:solidFill>
              </a:rPr>
              <a:t>regulação do sono-vigília, ritmos circadianos, alimentares, imunológicos, aprendizagem, memória,  temperatura corporal e controle da função neuroendócrina.</a:t>
            </a:r>
          </a:p>
        </p:txBody>
      </p:sp>
    </p:spTree>
    <p:extLst>
      <p:ext uri="{BB962C8B-B14F-4D97-AF65-F5344CB8AC3E}">
        <p14:creationId xmlns:p14="http://schemas.microsoft.com/office/powerpoint/2010/main" val="19659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Efeitos farmacológicos da histamina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605566"/>
            <a:ext cx="8915400" cy="3777622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 histamina exerce suas funções biológicas por meio de sua </a:t>
            </a:r>
            <a:r>
              <a:rPr lang="pt-BR" b="1" dirty="0" smtClean="0">
                <a:solidFill>
                  <a:schemeClr val="tx1"/>
                </a:solidFill>
              </a:rPr>
              <a:t>ligação com receptores celulares específicos.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Foram designados quatro receptores de histamina diferentes</a:t>
            </a:r>
            <a:r>
              <a:rPr lang="pt-BR" b="1" dirty="0" smtClean="0">
                <a:solidFill>
                  <a:schemeClr val="tx1"/>
                </a:solidFill>
              </a:rPr>
              <a:t>: H1,H2, H3,H4.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Todos são </a:t>
            </a:r>
            <a:r>
              <a:rPr lang="pt-BR" b="1" dirty="0" smtClean="0">
                <a:solidFill>
                  <a:schemeClr val="tx1"/>
                </a:solidFill>
              </a:rPr>
              <a:t>receptores acoplados a proteína G (</a:t>
            </a:r>
            <a:r>
              <a:rPr lang="pt-BR" b="1" dirty="0" err="1" smtClean="0">
                <a:solidFill>
                  <a:schemeClr val="tx1"/>
                </a:solidFill>
              </a:rPr>
              <a:t>GPCRs</a:t>
            </a:r>
            <a:r>
              <a:rPr lang="pt-BR" b="1" dirty="0" smtClean="0">
                <a:solidFill>
                  <a:schemeClr val="tx1"/>
                </a:solidFill>
              </a:rPr>
              <a:t>).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36" y="3258355"/>
            <a:ext cx="11229301" cy="330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407" y="170489"/>
            <a:ext cx="8229600" cy="1251062"/>
          </a:xfrm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Reações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hipersensibilidade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1820863" y="990601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t-PT" altLang="pt-BR" sz="2400" dirty="0"/>
              <a:t>  </a:t>
            </a:r>
            <a:r>
              <a:rPr lang="pt-PT" altLang="pt-BR" sz="2400" dirty="0">
                <a:latin typeface="+mj-lt"/>
              </a:rPr>
              <a:t>Requer um contato prévio do indivíduo com o alérgeno </a:t>
            </a:r>
            <a:r>
              <a:rPr lang="pt-PT" altLang="pt-BR" sz="2400" i="1" dirty="0">
                <a:latin typeface="+mj-lt"/>
              </a:rPr>
              <a:t>(sensibilização)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6" y="3276600"/>
            <a:ext cx="42973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1828801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t-PT" altLang="pt-BR" sz="2400" dirty="0">
                <a:latin typeface="+mj-lt"/>
              </a:rPr>
              <a:t>  Resposta imunológica: humoral ou celular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905000" y="2362201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400" dirty="0">
                <a:latin typeface="+mj-lt"/>
              </a:rPr>
              <a:t>-  Causam inflamação sistêmica ou local;</a:t>
            </a:r>
          </a:p>
        </p:txBody>
      </p:sp>
    </p:spTree>
    <p:extLst>
      <p:ext uri="{BB962C8B-B14F-4D97-AF65-F5344CB8AC3E}">
        <p14:creationId xmlns:p14="http://schemas.microsoft.com/office/powerpoint/2010/main" val="18086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Receptores da histamina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38411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O</a:t>
            </a:r>
            <a:r>
              <a:rPr lang="pt-BR" dirty="0" smtClean="0">
                <a:solidFill>
                  <a:schemeClr val="tx1"/>
                </a:solidFill>
              </a:rPr>
              <a:t>s </a:t>
            </a:r>
            <a:r>
              <a:rPr lang="pt-BR" b="1" dirty="0" smtClean="0">
                <a:solidFill>
                  <a:schemeClr val="tx1"/>
                </a:solidFill>
              </a:rPr>
              <a:t>receptores H1 e H2 </a:t>
            </a:r>
            <a:r>
              <a:rPr lang="pt-BR" dirty="0" smtClean="0">
                <a:solidFill>
                  <a:schemeClr val="tx1"/>
                </a:solidFill>
              </a:rPr>
              <a:t>estão amplamente distribuídos nos </a:t>
            </a:r>
            <a:r>
              <a:rPr lang="pt-BR" b="1" dirty="0" smtClean="0">
                <a:solidFill>
                  <a:schemeClr val="tx1"/>
                </a:solidFill>
              </a:rPr>
              <a:t>tecidos periféricos e SNC (membranas pós sinápticas). </a:t>
            </a:r>
            <a:r>
              <a:rPr lang="pt-BR" dirty="0" smtClean="0">
                <a:solidFill>
                  <a:schemeClr val="tx1"/>
                </a:solidFill>
              </a:rPr>
              <a:t>Sua ligação com a histamina provoca efeitos locais e sistêmicos: </a:t>
            </a:r>
            <a:r>
              <a:rPr lang="pt-BR" b="1" dirty="0" smtClean="0">
                <a:solidFill>
                  <a:schemeClr val="tx1"/>
                </a:solidFill>
              </a:rPr>
              <a:t>contrações musculatura lisa e relaxamento acentuado dos vasos sanguíneos, edema, prurido, estímulo da secreção nasal.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Os </a:t>
            </a:r>
            <a:r>
              <a:rPr lang="pt-BR" b="1" dirty="0" smtClean="0">
                <a:solidFill>
                  <a:schemeClr val="tx1"/>
                </a:solidFill>
              </a:rPr>
              <a:t>receptores H3 são expressos principalmente no SNC (pré-sinápticos)</a:t>
            </a:r>
            <a:r>
              <a:rPr lang="pt-BR" dirty="0" smtClean="0">
                <a:solidFill>
                  <a:schemeClr val="tx1"/>
                </a:solidFill>
              </a:rPr>
              <a:t> em especial nos </a:t>
            </a:r>
            <a:r>
              <a:rPr lang="pt-BR" b="1" dirty="0" smtClean="0">
                <a:solidFill>
                  <a:schemeClr val="tx1"/>
                </a:solidFill>
              </a:rPr>
              <a:t>gânglios da base, hipocampo e córtex</a:t>
            </a:r>
            <a:r>
              <a:rPr lang="pt-BR" dirty="0" smtClean="0">
                <a:solidFill>
                  <a:schemeClr val="tx1"/>
                </a:solidFill>
              </a:rPr>
              <a:t>. Funcionam como receptores dos neurônios histaminérgicos modulando a liberação de outros neurotransmissores. </a:t>
            </a:r>
            <a:r>
              <a:rPr lang="pt-BR" b="1" dirty="0" smtClean="0">
                <a:solidFill>
                  <a:schemeClr val="tx1"/>
                </a:solidFill>
              </a:rPr>
              <a:t>Regulam sono-vigília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b="1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Os </a:t>
            </a:r>
            <a:r>
              <a:rPr lang="pt-BR" b="1" dirty="0" smtClean="0">
                <a:solidFill>
                  <a:schemeClr val="tx1"/>
                </a:solidFill>
              </a:rPr>
              <a:t>receptores H4</a:t>
            </a:r>
            <a:r>
              <a:rPr lang="pt-BR" dirty="0" smtClean="0">
                <a:solidFill>
                  <a:schemeClr val="tx1"/>
                </a:solidFill>
              </a:rPr>
              <a:t> são encontrados principalmente nas </a:t>
            </a:r>
            <a:r>
              <a:rPr lang="pt-BR" b="1" dirty="0" smtClean="0">
                <a:solidFill>
                  <a:schemeClr val="tx1"/>
                </a:solidFill>
              </a:rPr>
              <a:t>células de origem hematopoiética: leucócitos da Medula óssea e sanguíneos, TGI, SNC</a:t>
            </a:r>
            <a:r>
              <a:rPr lang="pt-BR" dirty="0" smtClean="0">
                <a:solidFill>
                  <a:schemeClr val="tx1"/>
                </a:solidFill>
              </a:rPr>
              <a:t>. Estimulam </a:t>
            </a:r>
            <a:r>
              <a:rPr lang="pt-BR" b="1" dirty="0" smtClean="0">
                <a:solidFill>
                  <a:schemeClr val="tx1"/>
                </a:solidFill>
              </a:rPr>
              <a:t>quimiotaxia, liberação de </a:t>
            </a:r>
            <a:r>
              <a:rPr lang="pt-BR" b="1" dirty="0" err="1" smtClean="0">
                <a:solidFill>
                  <a:schemeClr val="tx1"/>
                </a:solidFill>
              </a:rPr>
              <a:t>citocinas</a:t>
            </a:r>
            <a:r>
              <a:rPr lang="pt-BR" b="1" dirty="0" smtClean="0">
                <a:solidFill>
                  <a:schemeClr val="tx1"/>
                </a:solidFill>
              </a:rPr>
              <a:t>, expressão de moléculas de adesão.</a:t>
            </a:r>
          </a:p>
        </p:txBody>
      </p:sp>
    </p:spTree>
    <p:extLst>
      <p:ext uri="{BB962C8B-B14F-4D97-AF65-F5344CB8AC3E}">
        <p14:creationId xmlns:p14="http://schemas.microsoft.com/office/powerpoint/2010/main" val="9812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Efeitos da histamina sobre tecidos e sistemas orgânicos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 histamina e a toxina </a:t>
            </a:r>
            <a:r>
              <a:rPr lang="pt-BR" b="1" dirty="0" smtClean="0">
                <a:solidFill>
                  <a:schemeClr val="tx1"/>
                </a:solidFill>
              </a:rPr>
              <a:t>responsável pela intoxicação alimentar </a:t>
            </a:r>
            <a:r>
              <a:rPr lang="pt-BR" dirty="0" smtClean="0">
                <a:solidFill>
                  <a:schemeClr val="tx1"/>
                </a:solidFill>
              </a:rPr>
              <a:t>produzida pela </a:t>
            </a:r>
            <a:r>
              <a:rPr lang="pt-BR" b="1" dirty="0" smtClean="0">
                <a:solidFill>
                  <a:schemeClr val="tx1"/>
                </a:solidFill>
              </a:rPr>
              <a:t>ingestão de alimentos facilmente reconhecidos como antígenos como crustáceos.</a:t>
            </a:r>
            <a:r>
              <a:rPr lang="pt-BR" dirty="0" smtClean="0">
                <a:solidFill>
                  <a:schemeClr val="tx1"/>
                </a:solidFill>
              </a:rPr>
              <a:t> A ingestão causa: </a:t>
            </a:r>
            <a:r>
              <a:rPr lang="pt-BR" b="1" dirty="0" smtClean="0">
                <a:solidFill>
                  <a:schemeClr val="tx1"/>
                </a:solidFill>
              </a:rPr>
              <a:t>náuseas, vômitos, ruborização, cefaleia e sudorese.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Sistema cardiovascular (H1 e H2)</a:t>
            </a:r>
            <a:r>
              <a:rPr lang="pt-BR" b="1" dirty="0" smtClean="0">
                <a:solidFill>
                  <a:schemeClr val="tx1"/>
                </a:solidFill>
              </a:rPr>
              <a:t>: vasodilatação (NO), aumento da permeabilidade (edema), redução da PA, aumento da FC, aumento da força de contratilidade do musculo cardíaco, taquicardia reflexa, </a:t>
            </a:r>
            <a:r>
              <a:rPr lang="pt-BR" b="1" dirty="0" err="1" smtClean="0">
                <a:solidFill>
                  <a:schemeClr val="tx1"/>
                </a:solidFill>
              </a:rPr>
              <a:t>vasocontrição</a:t>
            </a:r>
            <a:r>
              <a:rPr lang="pt-BR" b="1" dirty="0" smtClean="0">
                <a:solidFill>
                  <a:schemeClr val="tx1"/>
                </a:solidFill>
              </a:rPr>
              <a:t> de vasos mais </a:t>
            </a:r>
            <a:r>
              <a:rPr lang="pt-BR" b="1" dirty="0" err="1" smtClean="0">
                <a:solidFill>
                  <a:schemeClr val="tx1"/>
                </a:solidFill>
              </a:rPr>
              <a:t>calibrosos</a:t>
            </a:r>
            <a:r>
              <a:rPr lang="pt-BR" b="1" dirty="0" smtClean="0">
                <a:solidFill>
                  <a:schemeClr val="tx1"/>
                </a:solidFill>
              </a:rPr>
              <a:t> do coração, choque histamínico.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Músculo liso </a:t>
            </a:r>
            <a:r>
              <a:rPr lang="pt-BR" dirty="0" err="1" smtClean="0">
                <a:solidFill>
                  <a:schemeClr val="tx1"/>
                </a:solidFill>
              </a:rPr>
              <a:t>extravascular</a:t>
            </a:r>
            <a:r>
              <a:rPr lang="pt-BR" dirty="0" smtClean="0">
                <a:solidFill>
                  <a:schemeClr val="tx1"/>
                </a:solidFill>
              </a:rPr>
              <a:t> (H1)</a:t>
            </a:r>
            <a:r>
              <a:rPr lang="pt-BR" b="1" dirty="0" smtClean="0">
                <a:solidFill>
                  <a:schemeClr val="tx1"/>
                </a:solidFill>
              </a:rPr>
              <a:t>: </a:t>
            </a:r>
            <a:r>
              <a:rPr lang="pt-BR" dirty="0" smtClean="0">
                <a:solidFill>
                  <a:schemeClr val="tx1"/>
                </a:solidFill>
              </a:rPr>
              <a:t>contração dos músculos </a:t>
            </a:r>
            <a:r>
              <a:rPr lang="pt-BR" dirty="0" err="1" smtClean="0">
                <a:solidFill>
                  <a:schemeClr val="tx1"/>
                </a:solidFill>
              </a:rPr>
              <a:t>exrtravasculares</a:t>
            </a:r>
            <a:r>
              <a:rPr lang="pt-BR" dirty="0" smtClean="0">
                <a:solidFill>
                  <a:schemeClr val="tx1"/>
                </a:solidFill>
              </a:rPr>
              <a:t> pelo aumento do influxo de cálcio</a:t>
            </a:r>
            <a:r>
              <a:rPr lang="pt-BR" b="1" dirty="0" smtClean="0">
                <a:solidFill>
                  <a:schemeClr val="tx1"/>
                </a:solidFill>
              </a:rPr>
              <a:t>: </a:t>
            </a:r>
            <a:r>
              <a:rPr lang="pt-BR" b="1" dirty="0" err="1" smtClean="0">
                <a:solidFill>
                  <a:schemeClr val="tx1"/>
                </a:solidFill>
              </a:rPr>
              <a:t>broncoconstrição</a:t>
            </a:r>
            <a:r>
              <a:rPr lang="pt-BR" b="1" dirty="0" smtClean="0">
                <a:solidFill>
                  <a:schemeClr val="tx1"/>
                </a:solidFill>
              </a:rPr>
              <a:t>, contração da musculatura intestinal (cólicas, diarreia), TGU e outras vísceras tem ações insignificantes.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Tecido secretor (H2): </a:t>
            </a:r>
            <a:r>
              <a:rPr lang="pt-BR" b="1" dirty="0" smtClean="0">
                <a:solidFill>
                  <a:schemeClr val="tx1"/>
                </a:solidFill>
              </a:rPr>
              <a:t>aumenta a secreção de </a:t>
            </a:r>
            <a:r>
              <a:rPr lang="pt-BR" b="1" dirty="0" err="1" smtClean="0">
                <a:solidFill>
                  <a:schemeClr val="tx1"/>
                </a:solidFill>
              </a:rPr>
              <a:t>HCl</a:t>
            </a:r>
            <a:r>
              <a:rPr lang="pt-BR" dirty="0" smtClean="0">
                <a:solidFill>
                  <a:schemeClr val="tx1"/>
                </a:solidFill>
              </a:rPr>
              <a:t>, aumenta também a secreção do intestino delgado e grosso.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Efeitos metabólicos (H3): sua </a:t>
            </a:r>
            <a:r>
              <a:rPr lang="pt-BR" dirty="0" err="1" smtClean="0">
                <a:solidFill>
                  <a:schemeClr val="tx1"/>
                </a:solidFill>
              </a:rPr>
              <a:t>hipoestimulação</a:t>
            </a:r>
            <a:r>
              <a:rPr lang="pt-BR" dirty="0" smtClean="0">
                <a:solidFill>
                  <a:schemeClr val="tx1"/>
                </a:solidFill>
              </a:rPr>
              <a:t> causa </a:t>
            </a:r>
            <a:r>
              <a:rPr lang="pt-BR" b="1" dirty="0" smtClean="0">
                <a:solidFill>
                  <a:schemeClr val="tx1"/>
                </a:solidFill>
              </a:rPr>
              <a:t>aumento do apetite, insônia, diminuição do consumo de energia e a obesidade.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Reação tríplice de Lewis: injeção ID de histamina </a:t>
            </a:r>
            <a:r>
              <a:rPr lang="pt-BR" b="1" dirty="0" smtClean="0">
                <a:solidFill>
                  <a:schemeClr val="tx1"/>
                </a:solidFill>
              </a:rPr>
              <a:t>: 1) mancha vermelha poucos mm em até 1 minuto. 2) rubor brilhante em até 1 cm da mancha inicial. 3) lesão urticada discernível 1-2 minutos.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Terminações nervosas periféricas</a:t>
            </a:r>
            <a:r>
              <a:rPr lang="pt-BR" b="1" dirty="0" smtClean="0">
                <a:solidFill>
                  <a:schemeClr val="tx1"/>
                </a:solidFill>
              </a:rPr>
              <a:t>: efeitos sensoriais: prurido, dor e vermelhidão “rubor”.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Efeitos da histamina sobre tecidos e sistemas orgânicos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ANTAGONISTAS DA HISTAMINA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Antagonistas fisiológicos </a:t>
            </a:r>
            <a:r>
              <a:rPr lang="pt-BR" b="1" dirty="0" smtClean="0">
                <a:solidFill>
                  <a:schemeClr val="tx1"/>
                </a:solidFill>
              </a:rPr>
              <a:t>(</a:t>
            </a:r>
            <a:r>
              <a:rPr lang="pt-BR" b="1" dirty="0" err="1" smtClean="0">
                <a:solidFill>
                  <a:schemeClr val="tx1"/>
                </a:solidFill>
              </a:rPr>
              <a:t>epinefrina</a:t>
            </a:r>
            <a:r>
              <a:rPr lang="pt-BR" dirty="0" smtClean="0">
                <a:solidFill>
                  <a:schemeClr val="tx1"/>
                </a:solidFill>
              </a:rPr>
              <a:t>) atuam no músculo liso com ações opostas à histamina. </a:t>
            </a:r>
            <a:r>
              <a:rPr lang="pt-BR" b="1" dirty="0" smtClean="0">
                <a:solidFill>
                  <a:schemeClr val="tx1"/>
                </a:solidFill>
              </a:rPr>
              <a:t>Agem em outros receptores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Inibidores </a:t>
            </a:r>
            <a:r>
              <a:rPr lang="pt-BR" smtClean="0">
                <a:solidFill>
                  <a:schemeClr val="tx1"/>
                </a:solidFill>
              </a:rPr>
              <a:t>da liberação </a:t>
            </a:r>
            <a:r>
              <a:rPr lang="pt-BR" dirty="0" smtClean="0">
                <a:solidFill>
                  <a:schemeClr val="tx1"/>
                </a:solidFill>
              </a:rPr>
              <a:t>de histamina (</a:t>
            </a:r>
            <a:r>
              <a:rPr lang="pt-BR" b="1" dirty="0" err="1" smtClean="0">
                <a:solidFill>
                  <a:schemeClr val="tx1"/>
                </a:solidFill>
              </a:rPr>
              <a:t>cromoglicato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 err="1" smtClean="0">
                <a:solidFill>
                  <a:schemeClr val="tx1"/>
                </a:solidFill>
              </a:rPr>
              <a:t>dissódico</a:t>
            </a:r>
            <a:r>
              <a:rPr lang="pt-BR" b="1" dirty="0" smtClean="0">
                <a:solidFill>
                  <a:schemeClr val="tx1"/>
                </a:solidFill>
              </a:rPr>
              <a:t> e </a:t>
            </a:r>
            <a:r>
              <a:rPr lang="pt-BR" b="1" dirty="0" err="1" smtClean="0">
                <a:solidFill>
                  <a:schemeClr val="tx1"/>
                </a:solidFill>
              </a:rPr>
              <a:t>nedocrolina</a:t>
            </a:r>
            <a:r>
              <a:rPr lang="pt-BR" dirty="0" smtClean="0">
                <a:solidFill>
                  <a:schemeClr val="tx1"/>
                </a:solidFill>
              </a:rPr>
              <a:t>). Tem como Mecanismo de ação a </a:t>
            </a:r>
            <a:r>
              <a:rPr lang="pt-BR" b="1" dirty="0" smtClean="0">
                <a:solidFill>
                  <a:schemeClr val="tx1"/>
                </a:solidFill>
              </a:rPr>
              <a:t>inibição da </a:t>
            </a:r>
            <a:r>
              <a:rPr lang="pt-BR" b="1" dirty="0" err="1" smtClean="0">
                <a:solidFill>
                  <a:schemeClr val="tx1"/>
                </a:solidFill>
              </a:rPr>
              <a:t>desgranulação</a:t>
            </a:r>
            <a:r>
              <a:rPr lang="pt-BR" b="1" dirty="0" smtClean="0">
                <a:solidFill>
                  <a:schemeClr val="tx1"/>
                </a:solidFill>
              </a:rPr>
              <a:t> dos mastócitos.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Antagonistas dos receptores da histamina. Diminuem as respostas mediadas pela histamina por antagonismo competitivo com os receptores. 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Mais utilizados </a:t>
            </a:r>
            <a:r>
              <a:rPr lang="pt-BR" dirty="0" smtClean="0">
                <a:solidFill>
                  <a:schemeClr val="tx1"/>
                </a:solidFill>
              </a:rPr>
              <a:t>antagonistas dos </a:t>
            </a:r>
            <a:r>
              <a:rPr lang="pt-BR" b="1" dirty="0" smtClean="0">
                <a:solidFill>
                  <a:schemeClr val="tx1"/>
                </a:solidFill>
              </a:rPr>
              <a:t>receptores H1 e H2</a:t>
            </a:r>
            <a:r>
              <a:rPr lang="pt-BR" dirty="0" smtClean="0">
                <a:solidFill>
                  <a:schemeClr val="tx1"/>
                </a:solidFill>
              </a:rPr>
              <a:t>. Os antagonistas </a:t>
            </a:r>
            <a:r>
              <a:rPr lang="pt-BR" b="1" dirty="0" smtClean="0">
                <a:solidFill>
                  <a:schemeClr val="tx1"/>
                </a:solidFill>
              </a:rPr>
              <a:t>H3 e H4 estão em fase experimental e não estão disponíveis para uso.</a:t>
            </a:r>
          </a:p>
        </p:txBody>
      </p:sp>
    </p:spTree>
    <p:extLst>
      <p:ext uri="{BB962C8B-B14F-4D97-AF65-F5344CB8AC3E}">
        <p14:creationId xmlns:p14="http://schemas.microsoft.com/office/powerpoint/2010/main" val="16552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Antagonistas dos receptores H1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Os primeiros fármacos usados como antagonistas dos receptores H1 datam de 1937.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Muitos os “antagonistas H1” são agonistas inversos.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Ao contrario da histamina fisiológica (tem um grupo amina primário ligado a um anel aromático), </a:t>
            </a:r>
            <a:r>
              <a:rPr lang="pt-BR" b="1" dirty="0" smtClean="0">
                <a:solidFill>
                  <a:schemeClr val="tx1"/>
                </a:solidFill>
              </a:rPr>
              <a:t>a maior parte dos fármacos antagonistas H1 tem um grupo amina terciário ligado por uma cadeia de 2 a 3 átomos a 2 substituintes aromáticos.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Estrutura química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388835"/>
            <a:ext cx="7724135" cy="49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26" y="1501125"/>
            <a:ext cx="10728527" cy="41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Farmacocinética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 maioria dos antagonistas H1 apresenta </a:t>
            </a:r>
            <a:r>
              <a:rPr lang="pt-BR" b="1" dirty="0" smtClean="0">
                <a:solidFill>
                  <a:schemeClr val="tx1"/>
                </a:solidFill>
              </a:rPr>
              <a:t>boa absorção </a:t>
            </a:r>
            <a:r>
              <a:rPr lang="pt-BR" dirty="0" smtClean="0">
                <a:solidFill>
                  <a:schemeClr val="tx1"/>
                </a:solidFill>
              </a:rPr>
              <a:t>quando administrados por </a:t>
            </a:r>
            <a:r>
              <a:rPr lang="pt-BR" b="1" dirty="0" smtClean="0">
                <a:solidFill>
                  <a:schemeClr val="tx1"/>
                </a:solidFill>
              </a:rPr>
              <a:t>VO.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Alcançam </a:t>
            </a:r>
            <a:r>
              <a:rPr lang="pt-BR" b="1" dirty="0" smtClean="0">
                <a:solidFill>
                  <a:schemeClr val="tx1"/>
                </a:solidFill>
              </a:rPr>
              <a:t>níveis plasmáticos efetivos </a:t>
            </a:r>
            <a:r>
              <a:rPr lang="pt-BR" dirty="0" smtClean="0">
                <a:solidFill>
                  <a:schemeClr val="tx1"/>
                </a:solidFill>
              </a:rPr>
              <a:t>em media </a:t>
            </a:r>
            <a:r>
              <a:rPr lang="pt-BR" b="1" dirty="0" smtClean="0">
                <a:solidFill>
                  <a:schemeClr val="tx1"/>
                </a:solidFill>
              </a:rPr>
              <a:t>2-3 horas após a administração.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Maioria dos fármacos tem </a:t>
            </a:r>
            <a:r>
              <a:rPr lang="pt-BR" b="1" dirty="0" smtClean="0">
                <a:solidFill>
                  <a:schemeClr val="tx1"/>
                </a:solidFill>
              </a:rPr>
              <a:t>duração efetiva de 4-6 horas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São lipossolúveis e cruzam facilmente barreiras celulares. 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As concentrações plasmáticas podem ser influenciadas por concomitância com ingestão de alimentos.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 </a:t>
            </a:r>
            <a:r>
              <a:rPr lang="pt-BR" b="1" dirty="0" smtClean="0">
                <a:solidFill>
                  <a:schemeClr val="tx1"/>
                </a:solidFill>
              </a:rPr>
              <a:t>glicoproteína P auxiliam na absorção dos antagonistas H1 no intestino e sua entrada no SNC através da BHE.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scielo.br/img/revistas/abd/v85n2/10f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08" y="357830"/>
            <a:ext cx="8834907" cy="62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Farmacocinética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 maioria dos antagonistas </a:t>
            </a:r>
            <a:r>
              <a:rPr lang="pt-BR" b="1" dirty="0" smtClean="0">
                <a:solidFill>
                  <a:schemeClr val="tx1"/>
                </a:solidFill>
              </a:rPr>
              <a:t>H1são metabolizados por sistemas </a:t>
            </a:r>
            <a:r>
              <a:rPr lang="pt-BR" b="1" dirty="0" err="1" smtClean="0">
                <a:solidFill>
                  <a:schemeClr val="tx1"/>
                </a:solidFill>
              </a:rPr>
              <a:t>microssomais</a:t>
            </a:r>
            <a:r>
              <a:rPr lang="pt-BR" b="1" dirty="0" smtClean="0">
                <a:solidFill>
                  <a:schemeClr val="tx1"/>
                </a:solidFill>
              </a:rPr>
              <a:t> no fígado </a:t>
            </a:r>
            <a:r>
              <a:rPr lang="pt-BR" dirty="0" smtClean="0">
                <a:solidFill>
                  <a:schemeClr val="tx1"/>
                </a:solidFill>
              </a:rPr>
              <a:t>por enzimas pertencentes ao sistema </a:t>
            </a:r>
            <a:r>
              <a:rPr lang="pt-BR" b="1" dirty="0" err="1" smtClean="0">
                <a:solidFill>
                  <a:schemeClr val="tx1"/>
                </a:solidFill>
              </a:rPr>
              <a:t>citocromo</a:t>
            </a:r>
            <a:r>
              <a:rPr lang="pt-BR" b="1" dirty="0" smtClean="0">
                <a:solidFill>
                  <a:schemeClr val="tx1"/>
                </a:solidFill>
              </a:rPr>
              <a:t> P450 (CYP). </a:t>
            </a:r>
            <a:r>
              <a:rPr lang="pt-BR" b="1" u="sng" dirty="0" smtClean="0">
                <a:solidFill>
                  <a:schemeClr val="tx1"/>
                </a:solidFill>
              </a:rPr>
              <a:t>CYP3A4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Grande parte desses fármacos </a:t>
            </a:r>
            <a:r>
              <a:rPr lang="pt-BR" b="1" dirty="0" smtClean="0">
                <a:solidFill>
                  <a:schemeClr val="tx1"/>
                </a:solidFill>
              </a:rPr>
              <a:t>são eliminados por via urinária </a:t>
            </a:r>
            <a:r>
              <a:rPr lang="pt-BR" dirty="0" smtClean="0">
                <a:solidFill>
                  <a:schemeClr val="tx1"/>
                </a:solidFill>
              </a:rPr>
              <a:t>mas também podem ter </a:t>
            </a:r>
            <a:r>
              <a:rPr lang="pt-BR" b="1" dirty="0" smtClean="0">
                <a:solidFill>
                  <a:schemeClr val="tx1"/>
                </a:solidFill>
              </a:rPr>
              <a:t>eliminação nas fezes após excreção biliar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Sofrem </a:t>
            </a:r>
            <a:r>
              <a:rPr lang="pt-BR" b="1" dirty="0" smtClean="0">
                <a:solidFill>
                  <a:schemeClr val="tx1"/>
                </a:solidFill>
              </a:rPr>
              <a:t>interações</a:t>
            </a:r>
            <a:r>
              <a:rPr lang="pt-BR" dirty="0" smtClean="0">
                <a:solidFill>
                  <a:schemeClr val="tx1"/>
                </a:solidFill>
              </a:rPr>
              <a:t> quando administrados junto com </a:t>
            </a:r>
            <a:r>
              <a:rPr lang="pt-BR" b="1" dirty="0" smtClean="0">
                <a:solidFill>
                  <a:schemeClr val="tx1"/>
                </a:solidFill>
              </a:rPr>
              <a:t>benzodiazepínicos, </a:t>
            </a:r>
            <a:r>
              <a:rPr lang="pt-BR" b="1" dirty="0" err="1" smtClean="0">
                <a:solidFill>
                  <a:schemeClr val="tx1"/>
                </a:solidFill>
              </a:rPr>
              <a:t>macrolídeos</a:t>
            </a:r>
            <a:r>
              <a:rPr lang="pt-BR" b="1" dirty="0" smtClean="0">
                <a:solidFill>
                  <a:schemeClr val="tx1"/>
                </a:solidFill>
              </a:rPr>
              <a:t>, antifúngicos e Antagonistas de canais de cálcio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6738"/>
            <a:ext cx="8229600" cy="90183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err="1" smtClean="0">
                <a:solidFill>
                  <a:schemeClr val="tx1"/>
                </a:solidFill>
              </a:rPr>
              <a:t>Classificação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258075"/>
            <a:ext cx="8610600" cy="954107"/>
          </a:xfrm>
          <a:prstGeom prst="rect">
            <a:avLst/>
          </a:prstGeom>
          <a:solidFill>
            <a:srgbClr val="66FFFF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Tipo</a:t>
            </a:r>
            <a:r>
              <a:rPr 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de </a:t>
            </a: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Reação</a:t>
            </a:r>
            <a:r>
              <a:rPr 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	             </a:t>
            </a: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Mecanismo</a:t>
            </a:r>
            <a:r>
              <a:rPr 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Imunológico</a:t>
            </a:r>
            <a:endParaRPr lang="en-US" sz="2800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672988" y="2426266"/>
            <a:ext cx="9531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400" dirty="0"/>
              <a:t>I (</a:t>
            </a:r>
            <a:r>
              <a:rPr lang="en-US" altLang="pt-BR" sz="2400" dirty="0" err="1"/>
              <a:t>Imediata</a:t>
            </a:r>
            <a:r>
              <a:rPr lang="en-US" altLang="pt-BR" sz="2400" dirty="0"/>
              <a:t>)				</a:t>
            </a:r>
            <a:r>
              <a:rPr lang="en-US" altLang="pt-BR" sz="2400" dirty="0" smtClean="0"/>
              <a:t>                </a:t>
            </a:r>
            <a:r>
              <a:rPr lang="en-US" altLang="pt-BR" sz="2400" dirty="0" err="1" smtClean="0"/>
              <a:t>IgE</a:t>
            </a:r>
            <a:r>
              <a:rPr lang="en-US" altLang="pt-BR" sz="2400" dirty="0" smtClean="0"/>
              <a:t> </a:t>
            </a:r>
            <a:r>
              <a:rPr lang="en-US" altLang="pt-BR" sz="2400" dirty="0"/>
              <a:t>– </a:t>
            </a:r>
            <a:r>
              <a:rPr lang="en-US" altLang="pt-BR" sz="2400" dirty="0" err="1"/>
              <a:t>basófilos</a:t>
            </a:r>
            <a:r>
              <a:rPr lang="en-US" altLang="pt-BR" sz="2400" dirty="0"/>
              <a:t> e/</a:t>
            </a:r>
            <a:r>
              <a:rPr lang="en-US" altLang="pt-BR" sz="2400" dirty="0" err="1"/>
              <a:t>ou</a:t>
            </a:r>
            <a:r>
              <a:rPr lang="en-US" altLang="pt-BR" sz="2400" dirty="0"/>
              <a:t> </a:t>
            </a:r>
            <a:r>
              <a:rPr lang="en-US" altLang="pt-BR" sz="2400" dirty="0" err="1" smtClean="0"/>
              <a:t>mastócitos</a:t>
            </a:r>
            <a:endParaRPr lang="en-US" altLang="pt-BR" sz="2400" dirty="0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672988" y="3364332"/>
            <a:ext cx="9832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400" dirty="0"/>
              <a:t>II (</a:t>
            </a:r>
            <a:r>
              <a:rPr lang="en-US" altLang="pt-BR" sz="2400" dirty="0" err="1"/>
              <a:t>Citotóxico</a:t>
            </a:r>
            <a:r>
              <a:rPr lang="en-US" altLang="pt-BR" sz="2400" dirty="0"/>
              <a:t>)				</a:t>
            </a:r>
            <a:r>
              <a:rPr lang="en-US" altLang="pt-BR" sz="2400" dirty="0" smtClean="0"/>
              <a:t>                IgG </a:t>
            </a:r>
            <a:r>
              <a:rPr lang="en-US" altLang="pt-BR" sz="2400" dirty="0"/>
              <a:t>– </a:t>
            </a:r>
            <a:r>
              <a:rPr lang="en-US" altLang="pt-BR" sz="2400" dirty="0" err="1"/>
              <a:t>Ags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na</a:t>
            </a:r>
            <a:r>
              <a:rPr lang="en-US" altLang="pt-BR" sz="2400" dirty="0"/>
              <a:t> </a:t>
            </a:r>
            <a:r>
              <a:rPr lang="en-US" altLang="pt-BR" sz="2400" dirty="0" smtClean="0"/>
              <a:t>membrane de </a:t>
            </a:r>
            <a:r>
              <a:rPr lang="en-US" altLang="pt-BR" sz="2400" dirty="0" err="1" smtClean="0"/>
              <a:t>células</a:t>
            </a:r>
            <a:endParaRPr lang="en-US" altLang="pt-BR" sz="2400" dirty="0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676400" y="4391172"/>
            <a:ext cx="891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400" dirty="0"/>
              <a:t>III (</a:t>
            </a:r>
            <a:r>
              <a:rPr lang="en-US" altLang="pt-BR" sz="2400" dirty="0" err="1"/>
              <a:t>Imunecomplexos</a:t>
            </a:r>
            <a:r>
              <a:rPr lang="en-US" altLang="pt-BR" sz="2400" dirty="0"/>
              <a:t>)		</a:t>
            </a:r>
            <a:r>
              <a:rPr lang="en-US" altLang="pt-BR" sz="2400" dirty="0" smtClean="0"/>
              <a:t>           IgG </a:t>
            </a:r>
            <a:r>
              <a:rPr lang="en-US" altLang="pt-BR" sz="2400" dirty="0"/>
              <a:t>- </a:t>
            </a:r>
            <a:r>
              <a:rPr lang="en-US" altLang="pt-BR" sz="2400" dirty="0" err="1" smtClean="0"/>
              <a:t>Antígenos</a:t>
            </a:r>
            <a:r>
              <a:rPr lang="en-US" altLang="pt-BR" sz="2400" dirty="0" smtClean="0"/>
              <a:t> </a:t>
            </a:r>
            <a:r>
              <a:rPr lang="en-US" altLang="pt-BR" sz="2400" dirty="0" err="1"/>
              <a:t>solúveis</a:t>
            </a:r>
            <a:r>
              <a:rPr lang="en-US" altLang="pt-BR" sz="2400" dirty="0"/>
              <a:t>	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1672988" y="5418309"/>
            <a:ext cx="830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400" dirty="0"/>
              <a:t>IV  (</a:t>
            </a:r>
            <a:r>
              <a:rPr lang="en-US" altLang="pt-BR" sz="2400" dirty="0" err="1"/>
              <a:t>Tardia</a:t>
            </a:r>
            <a:r>
              <a:rPr lang="en-US" altLang="pt-BR" sz="2400" dirty="0"/>
              <a:t>)				</a:t>
            </a:r>
            <a:r>
              <a:rPr lang="en-US" altLang="pt-BR" sz="2400" dirty="0" smtClean="0"/>
              <a:t>                 </a:t>
            </a:r>
            <a:r>
              <a:rPr lang="en-US" altLang="pt-BR" sz="2400" dirty="0" err="1" smtClean="0"/>
              <a:t>Células</a:t>
            </a:r>
            <a:r>
              <a:rPr lang="en-US" altLang="pt-BR" sz="2400" dirty="0" smtClean="0"/>
              <a:t> </a:t>
            </a:r>
            <a:r>
              <a:rPr lang="en-US" altLang="pt-BR" sz="2400" dirty="0"/>
              <a:t>T	</a:t>
            </a:r>
          </a:p>
        </p:txBody>
      </p:sp>
    </p:spTree>
    <p:extLst>
      <p:ext uri="{BB962C8B-B14F-4D97-AF65-F5344CB8AC3E}">
        <p14:creationId xmlns:p14="http://schemas.microsoft.com/office/powerpoint/2010/main" val="26783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Mecanismo de 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Os antagonistas H1 bloqueiam a ação da histamina por meio de sua ligação  competitiva reversível ao receptor H1.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641" y="2733688"/>
            <a:ext cx="4677998" cy="39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Altamente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lipofílicos.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Atravessam a BHE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se ligam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facilmente aos receptores H1 cerebrais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causando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SEDAÇÃO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São rapidamente absorvidos e metabolizados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exigindo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3-4 administrações diárias.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Exercem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efeitos nos receptores colinérgicos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muscarínicos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alfa adrenérgicos, receptores da histamina e receptores dos anestésicos locais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pt-BR" dirty="0">
                <a:solidFill>
                  <a:schemeClr val="tx1"/>
                </a:solidFill>
              </a:rPr>
              <a:t>Únicas drogas com </a:t>
            </a:r>
            <a:r>
              <a:rPr lang="pt-BR" b="1" dirty="0">
                <a:solidFill>
                  <a:schemeClr val="tx1"/>
                </a:solidFill>
              </a:rPr>
              <a:t>nível de  evidencia classe 1 para o tratamento da urticária</a:t>
            </a:r>
            <a:r>
              <a:rPr lang="pt-BR" dirty="0">
                <a:solidFill>
                  <a:schemeClr val="tx1"/>
                </a:solidFill>
              </a:rPr>
              <a:t> pertencem a esta classe: </a:t>
            </a:r>
            <a:r>
              <a:rPr lang="pt-BR" b="1" dirty="0" err="1" smtClean="0">
                <a:solidFill>
                  <a:schemeClr val="tx1"/>
                </a:solidFill>
              </a:rPr>
              <a:t>difenidramina</a:t>
            </a:r>
            <a:r>
              <a:rPr lang="pt-BR" b="1" dirty="0" smtClean="0">
                <a:solidFill>
                  <a:schemeClr val="tx1"/>
                </a:solidFill>
              </a:rPr>
              <a:t>, </a:t>
            </a:r>
            <a:r>
              <a:rPr lang="pt-BR" b="1" dirty="0" err="1" smtClean="0">
                <a:solidFill>
                  <a:schemeClr val="tx1"/>
                </a:solidFill>
              </a:rPr>
              <a:t>hidroxizina</a:t>
            </a:r>
            <a:r>
              <a:rPr lang="pt-BR" b="1" dirty="0" smtClean="0">
                <a:solidFill>
                  <a:schemeClr val="tx1"/>
                </a:solidFill>
              </a:rPr>
              <a:t> e </a:t>
            </a:r>
            <a:r>
              <a:rPr lang="pt-BR" b="1" dirty="0" err="1" smtClean="0">
                <a:solidFill>
                  <a:schemeClr val="tx1"/>
                </a:solidFill>
              </a:rPr>
              <a:t>ciproeptadina</a:t>
            </a:r>
            <a:r>
              <a:rPr lang="pt-BR" b="1" dirty="0" smtClean="0">
                <a:solidFill>
                  <a:schemeClr val="tx1"/>
                </a:solidFill>
              </a:rPr>
              <a:t>.</a:t>
            </a:r>
            <a:endParaRPr lang="pt-B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487747" y="531812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Antagonistas H1 de primeira geração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55" y="1335843"/>
            <a:ext cx="10680899" cy="524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Antagonistas H1 de segunda geração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Compostos desenvolvidos nos últimos 25 anos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Alta afinidade pelos receptores H1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Menores efeitos anticolinérgicos e sedativos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Efeitos de </a:t>
            </a:r>
            <a:r>
              <a:rPr lang="pt-BR" b="1" dirty="0" smtClean="0">
                <a:solidFill>
                  <a:schemeClr val="tx1"/>
                </a:solidFill>
              </a:rPr>
              <a:t>início mais rápido</a:t>
            </a:r>
            <a:r>
              <a:rPr lang="pt-BR" dirty="0" smtClean="0">
                <a:solidFill>
                  <a:schemeClr val="tx1"/>
                </a:solidFill>
              </a:rPr>
              <a:t> e </a:t>
            </a:r>
            <a:r>
              <a:rPr lang="pt-BR" b="1" dirty="0" smtClean="0">
                <a:solidFill>
                  <a:schemeClr val="tx1"/>
                </a:solidFill>
              </a:rPr>
              <a:t>mais prolongado</a:t>
            </a:r>
            <a:r>
              <a:rPr lang="pt-BR" dirty="0" smtClean="0">
                <a:solidFill>
                  <a:schemeClr val="tx1"/>
                </a:solidFill>
              </a:rPr>
              <a:t>, sendo realizada </a:t>
            </a:r>
            <a:r>
              <a:rPr lang="pt-BR" b="1" dirty="0" smtClean="0">
                <a:solidFill>
                  <a:schemeClr val="tx1"/>
                </a:solidFill>
              </a:rPr>
              <a:t>1-2 administrações diárias.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Primeira linha de escolha para o tratamento de urticária devido aos menores efeitos sedativos: </a:t>
            </a:r>
            <a:r>
              <a:rPr lang="pt-BR" b="1" dirty="0" err="1" smtClean="0">
                <a:solidFill>
                  <a:schemeClr val="tx1"/>
                </a:solidFill>
              </a:rPr>
              <a:t>loratadina</a:t>
            </a:r>
            <a:r>
              <a:rPr lang="pt-BR" b="1" dirty="0" smtClean="0">
                <a:solidFill>
                  <a:schemeClr val="tx1"/>
                </a:solidFill>
              </a:rPr>
              <a:t>, </a:t>
            </a:r>
            <a:r>
              <a:rPr lang="pt-BR" b="1" dirty="0" err="1" smtClean="0">
                <a:solidFill>
                  <a:schemeClr val="tx1"/>
                </a:solidFill>
              </a:rPr>
              <a:t>fexofenadina</a:t>
            </a:r>
            <a:r>
              <a:rPr lang="pt-BR" b="1" dirty="0" smtClean="0">
                <a:solidFill>
                  <a:schemeClr val="tx1"/>
                </a:solidFill>
              </a:rPr>
              <a:t>, </a:t>
            </a:r>
            <a:r>
              <a:rPr lang="pt-BR" b="1" dirty="0" err="1" smtClean="0">
                <a:solidFill>
                  <a:schemeClr val="tx1"/>
                </a:solidFill>
              </a:rPr>
              <a:t>cetirizina</a:t>
            </a:r>
            <a:r>
              <a:rPr lang="pt-BR" b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20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83" y="1322178"/>
            <a:ext cx="10949870" cy="53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137" y="1085717"/>
            <a:ext cx="9972475" cy="55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866" y="151139"/>
            <a:ext cx="6692721" cy="67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177" y="209015"/>
            <a:ext cx="9499435" cy="33919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177" y="4079794"/>
            <a:ext cx="9676101" cy="23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71392"/>
            <a:ext cx="8911687" cy="1280890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Indicações </a:t>
            </a:r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terapeuticas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811369"/>
            <a:ext cx="8915400" cy="6046631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Utilidade comprovada no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tratamento de reações de hipersensibilidade imediata, doenças alérgicas agudas: urticária aguda, rinites, conjuntivite, dermatite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atópica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(2ª escolha), picada de insetos, exposição a ervas venenosas e anafilaxia (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angioedema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Combater reações adversas de medicamentos. (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difenidramina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Sedativos ou soníferos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Não causam dependência. Em crianças podem causar excitação no lugar de sedação.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resfriado comum diminui a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rinorreia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 seu efeito anticolinérgico.</a:t>
            </a:r>
          </a:p>
          <a:p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Antiemeticos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antinauseantes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prometazina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(1ª Geração) – altamente sedativo. Outros  -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Dimenidrato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ciclizina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meclizina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Dimenidrato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meclizina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VPPB e doença de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meniere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(distúrbios vestibulares).</a:t>
            </a:r>
          </a:p>
          <a:p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Prometazina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é a única útil no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tratamento de náuseas e vômitos causados por quimioterapia e radioterapia.</a:t>
            </a:r>
          </a:p>
          <a:p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Difedridramina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antiparkinsonismo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tratamento de distonias agudas causadas por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antipsicóticos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Ciproeptadina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bloqueio dos receptores da serotonina</a:t>
            </a:r>
          </a:p>
          <a:p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Difenidramina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prometazina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anestesia local (bloqueio dos canais de Na).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Indicações </a:t>
            </a:r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terapeuticas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chemeClr val="tx1"/>
                </a:solidFill>
              </a:rPr>
              <a:t>Doxepina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– usado como </a:t>
            </a:r>
            <a:r>
              <a:rPr lang="pt-BR" b="1" dirty="0" smtClean="0">
                <a:solidFill>
                  <a:schemeClr val="tx1"/>
                </a:solidFill>
              </a:rPr>
              <a:t>antidepressivo tricíclico</a:t>
            </a:r>
            <a:r>
              <a:rPr lang="pt-BR" dirty="0" smtClean="0">
                <a:solidFill>
                  <a:schemeClr val="tx1"/>
                </a:solidFill>
              </a:rPr>
              <a:t>. Causa sonolência e efeitos anticolinérgicos.</a:t>
            </a:r>
          </a:p>
          <a:p>
            <a:r>
              <a:rPr lang="pt-BR" b="1" dirty="0" err="1" smtClean="0">
                <a:solidFill>
                  <a:schemeClr val="tx1"/>
                </a:solidFill>
              </a:rPr>
              <a:t>Clorfeniramina</a:t>
            </a:r>
            <a:r>
              <a:rPr lang="pt-BR" dirty="0" smtClean="0">
                <a:solidFill>
                  <a:schemeClr val="tx1"/>
                </a:solidFill>
              </a:rPr>
              <a:t> – ideal para uso diurno por causar menor sedação.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5396" y="228601"/>
            <a:ext cx="4953000" cy="800219"/>
          </a:xfrm>
          <a:prstGeom prst="rect">
            <a:avLst/>
          </a:prstGeom>
          <a:solidFill>
            <a:srgbClr val="66FFFF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Resposta</a:t>
            </a:r>
            <a:r>
              <a:rPr 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imediata</a:t>
            </a:r>
            <a:r>
              <a:rPr 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algn="ctr">
              <a:defRPr/>
            </a:pPr>
            <a:r>
              <a:rPr lang="en-US" i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en-US" i="1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segundos</a:t>
            </a:r>
            <a:r>
              <a:rPr lang="en-US" i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2200" y="1066801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pt-BR" sz="2400"/>
              <a:t> Decorrente da atividade da histamina e prostaglandinas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638800" y="2971802"/>
            <a:ext cx="3109415" cy="830997"/>
            <a:chOff x="106680" y="2286000"/>
            <a:chExt cx="4975064" cy="839112"/>
          </a:xfrm>
        </p:grpSpPr>
        <p:sp>
          <p:nvSpPr>
            <p:cNvPr id="12298" name="TextBox 5"/>
            <p:cNvSpPr txBox="1">
              <a:spLocks noChangeArrowheads="1"/>
            </p:cNvSpPr>
            <p:nvPr/>
          </p:nvSpPr>
          <p:spPr bwMode="auto">
            <a:xfrm>
              <a:off x="106680" y="2286000"/>
              <a:ext cx="4975064" cy="8391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      </a:t>
              </a:r>
              <a:r>
                <a:rPr lang="en-US" sz="2400" dirty="0" err="1">
                  <a:solidFill>
                    <a:schemeClr val="tx1"/>
                  </a:solidFill>
                </a:rPr>
                <a:t>Permeabilidade</a:t>
              </a:r>
              <a:r>
                <a:rPr lang="en-US" sz="2400" dirty="0">
                  <a:solidFill>
                    <a:schemeClr val="tx1"/>
                  </a:solidFill>
                </a:rPr>
                <a:t> vascular</a:t>
              </a:r>
            </a:p>
          </p:txBody>
        </p:sp>
        <p:sp>
          <p:nvSpPr>
            <p:cNvPr id="7" name="Right Arrow 6"/>
            <p:cNvSpPr/>
            <p:nvPr/>
          </p:nvSpPr>
          <p:spPr>
            <a:xfrm rot="16200000">
              <a:off x="312535" y="2400929"/>
              <a:ext cx="304571" cy="228600"/>
            </a:xfrm>
            <a:prstGeom prst="right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6" y="2347914"/>
            <a:ext cx="3660775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33601"/>
            <a:ext cx="35337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613686" y="2083858"/>
            <a:ext cx="3380096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     </a:t>
            </a:r>
            <a:r>
              <a:rPr lang="en-US" sz="2400" dirty="0" err="1">
                <a:solidFill>
                  <a:schemeClr val="tx1"/>
                </a:solidFill>
              </a:rPr>
              <a:t>Secreção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muco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5613686" y="4456982"/>
            <a:ext cx="4191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Contração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de </a:t>
            </a:r>
            <a:r>
              <a:rPr lang="en-US" sz="2400" dirty="0" err="1">
                <a:solidFill>
                  <a:schemeClr val="tx1"/>
                </a:solidFill>
              </a:rPr>
              <a:t>musculatura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lisa</a:t>
            </a:r>
            <a:r>
              <a:rPr lang="en-US" sz="2400" dirty="0">
                <a:solidFill>
                  <a:schemeClr val="tx1"/>
                </a:solidFill>
              </a:rPr>
              <a:t> /   	</a:t>
            </a:r>
            <a:r>
              <a:rPr lang="en-US" sz="2400" dirty="0" err="1">
                <a:solidFill>
                  <a:schemeClr val="tx1"/>
                </a:solidFill>
              </a:rPr>
              <a:t>Broncoconstrição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5645767" y="5801775"/>
            <a:ext cx="381000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Prurido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e Rash </a:t>
            </a:r>
            <a:r>
              <a:rPr lang="en-US" sz="2000" i="1" dirty="0">
                <a:solidFill>
                  <a:schemeClr val="tx1"/>
                </a:solidFill>
              </a:rPr>
              <a:t>(</a:t>
            </a:r>
            <a:r>
              <a:rPr lang="en-US" sz="2000" i="1" dirty="0" err="1">
                <a:solidFill>
                  <a:schemeClr val="tx1"/>
                </a:solidFill>
              </a:rPr>
              <a:t>Exantema</a:t>
            </a:r>
            <a:r>
              <a:rPr lang="en-US" sz="2000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613686" y="3923085"/>
            <a:ext cx="2570235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     </a:t>
            </a:r>
            <a:r>
              <a:rPr lang="en-US" sz="2400" dirty="0" smtClean="0">
                <a:solidFill>
                  <a:schemeClr val="tx1"/>
                </a:solidFill>
              </a:rPr>
              <a:t>Edema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Clorfeniramina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5520" y="1052736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Usado na conjuntivite alérgica, rinite alérgica, rinite vasomotora e urticária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Usado para tratar espirros, coceira, olhos lacrimejantes e coriza causada por alergias ou o </a:t>
            </a:r>
            <a:r>
              <a:rPr lang="pt-BR" b="1" dirty="0" smtClean="0">
                <a:solidFill>
                  <a:schemeClr val="tx1"/>
                </a:solidFill>
              </a:rPr>
              <a:t>resfriado comum.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err="1" smtClean="0">
                <a:solidFill>
                  <a:schemeClr val="tx1"/>
                </a:solidFill>
              </a:rPr>
              <a:t>Contra-indicado</a:t>
            </a:r>
            <a:r>
              <a:rPr lang="pt-BR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Crianças menores de 6 anos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Insuficiência hepática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Lactantes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Glaucoma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Idosos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Retenção urinária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t0.gstatic.com/images?q=tbn:ANd9GcSxv7bq82AqWYyCLzlojkoJh1IRsEMoNqQI57N2C5QJ7kTS4YGoeDTk_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3573016"/>
            <a:ext cx="3024336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Benegripe 500mg/cpr 6cpr dipirona sódica, clorfenamina, cafeí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352" y="0"/>
            <a:ext cx="2051720" cy="187220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</a:t>
            </a:r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Clorfeniramina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2146852"/>
            <a:ext cx="8915400" cy="4439478"/>
          </a:xfrm>
        </p:spPr>
        <p:txBody>
          <a:bodyPr>
            <a:normAutofit/>
          </a:bodyPr>
          <a:lstStyle/>
          <a:p>
            <a:r>
              <a:rPr lang="pt-BR" dirty="0" err="1" smtClean="0">
                <a:solidFill>
                  <a:schemeClr val="tx1"/>
                </a:solidFill>
              </a:rPr>
              <a:t>Benegrip</a:t>
            </a:r>
            <a:r>
              <a:rPr lang="pt-BR" dirty="0" smtClean="0">
                <a:solidFill>
                  <a:schemeClr val="tx1"/>
                </a:solidFill>
              </a:rPr>
              <a:t> ® </a:t>
            </a:r>
          </a:p>
          <a:p>
            <a:pPr lvl="1"/>
            <a:r>
              <a:rPr lang="pt-BR" dirty="0" err="1" smtClean="0">
                <a:solidFill>
                  <a:schemeClr val="tx1"/>
                </a:solidFill>
              </a:rPr>
              <a:t>Dipirona</a:t>
            </a:r>
            <a:r>
              <a:rPr lang="pt-BR" dirty="0" smtClean="0">
                <a:solidFill>
                  <a:schemeClr val="tx1"/>
                </a:solidFill>
              </a:rPr>
              <a:t> Sódica(250mg) Maleato de </a:t>
            </a:r>
            <a:r>
              <a:rPr lang="pt-BR" dirty="0" err="1" smtClean="0">
                <a:solidFill>
                  <a:schemeClr val="tx1"/>
                </a:solidFill>
              </a:rPr>
              <a:t>Clorfeniramina</a:t>
            </a:r>
            <a:r>
              <a:rPr lang="pt-BR" dirty="0" smtClean="0">
                <a:solidFill>
                  <a:schemeClr val="tx1"/>
                </a:solidFill>
              </a:rPr>
              <a:t>(2mg) Cafeína(30mg)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Tomar um comprimido verde(cafeína) e um amarelo(</a:t>
            </a:r>
            <a:r>
              <a:rPr lang="pt-BR" dirty="0" err="1" smtClean="0">
                <a:solidFill>
                  <a:schemeClr val="tx1"/>
                </a:solidFill>
              </a:rPr>
              <a:t>clorfeniramina</a:t>
            </a:r>
            <a:r>
              <a:rPr lang="pt-BR" dirty="0" smtClean="0">
                <a:solidFill>
                  <a:schemeClr val="tx1"/>
                </a:solidFill>
              </a:rPr>
              <a:t>) -500mg </a:t>
            </a:r>
            <a:r>
              <a:rPr lang="pt-BR" dirty="0" err="1" smtClean="0">
                <a:solidFill>
                  <a:schemeClr val="tx1"/>
                </a:solidFill>
              </a:rPr>
              <a:t>dipirona</a:t>
            </a:r>
            <a:r>
              <a:rPr lang="pt-BR" dirty="0" smtClean="0">
                <a:solidFill>
                  <a:schemeClr val="tx1"/>
                </a:solidFill>
              </a:rPr>
              <a:t> ao mesmo tempo 3/4x ao dia</a:t>
            </a:r>
          </a:p>
          <a:p>
            <a:pPr lvl="2"/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err="1" smtClean="0">
                <a:solidFill>
                  <a:schemeClr val="tx1"/>
                </a:solidFill>
              </a:rPr>
              <a:t>Resfenol</a:t>
            </a:r>
            <a:r>
              <a:rPr lang="pt-BR" dirty="0" smtClean="0">
                <a:solidFill>
                  <a:schemeClr val="tx1"/>
                </a:solidFill>
              </a:rPr>
              <a:t> ® </a:t>
            </a:r>
          </a:p>
          <a:p>
            <a:pPr lvl="1"/>
            <a:r>
              <a:rPr lang="pt-BR" dirty="0" err="1" smtClean="0">
                <a:solidFill>
                  <a:schemeClr val="tx1"/>
                </a:solidFill>
              </a:rPr>
              <a:t>Paracetamol</a:t>
            </a:r>
            <a:r>
              <a:rPr lang="pt-BR" dirty="0" smtClean="0">
                <a:solidFill>
                  <a:schemeClr val="tx1"/>
                </a:solidFill>
              </a:rPr>
              <a:t>(400mg) Maleato de </a:t>
            </a:r>
            <a:r>
              <a:rPr lang="pt-BR" dirty="0" err="1" smtClean="0">
                <a:solidFill>
                  <a:schemeClr val="tx1"/>
                </a:solidFill>
              </a:rPr>
              <a:t>Clorfeniramina</a:t>
            </a:r>
            <a:r>
              <a:rPr lang="pt-BR" dirty="0" smtClean="0">
                <a:solidFill>
                  <a:schemeClr val="tx1"/>
                </a:solidFill>
              </a:rPr>
              <a:t>(4mg) Cloridrato de fenilefrina(4mg)</a:t>
            </a: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Cápsulas - 1 cápsula a cada 4h não excedendo 10 cápsulas dia</a:t>
            </a: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 Gotas – (12 anos) 1 colher de sobremesa(10ml) a cada 4h</a:t>
            </a:r>
          </a:p>
          <a:p>
            <a:pPr lvl="2">
              <a:buNone/>
            </a:pPr>
            <a:r>
              <a:rPr lang="pt-BR" dirty="0" smtClean="0">
                <a:solidFill>
                  <a:schemeClr val="tx1"/>
                </a:solidFill>
              </a:rPr>
              <a:t>                    (6-12anos) 1 colher de chá(5ml) a cada 4h</a:t>
            </a:r>
          </a:p>
          <a:p>
            <a:pPr lvl="1">
              <a:buNone/>
            </a:pPr>
            <a:r>
              <a:rPr lang="pt-BR" dirty="0" smtClean="0">
                <a:solidFill>
                  <a:schemeClr val="tx1"/>
                </a:solidFill>
              </a:rPr>
              <a:t>                          (2-4anos) 20-30 gotas a cada 3-4h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124" name="Picture 4" descr="Resfenol 4cap paracetamol, fenilefrina, clorfeniram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7800" y="1"/>
            <a:ext cx="1800200" cy="1800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35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3342" y="528501"/>
            <a:ext cx="8911687" cy="1280890"/>
          </a:xfrm>
        </p:spPr>
        <p:txBody>
          <a:bodyPr/>
          <a:lstStyle/>
          <a:p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Ciclizina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Marezine</a:t>
            </a:r>
            <a:r>
              <a:rPr lang="en-US" dirty="0" smtClean="0">
                <a:solidFill>
                  <a:schemeClr val="tx1"/>
                </a:solidFill>
              </a:rPr>
              <a:t>®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Toma</a:t>
            </a:r>
            <a:r>
              <a:rPr lang="en-US" dirty="0" smtClean="0">
                <a:solidFill>
                  <a:schemeClr val="tx1"/>
                </a:solidFill>
              </a:rPr>
              <a:t>-se 30 min antes de </a:t>
            </a:r>
            <a:r>
              <a:rPr lang="en-US" dirty="0" err="1" smtClean="0">
                <a:solidFill>
                  <a:schemeClr val="tx1"/>
                </a:solidFill>
              </a:rPr>
              <a:t>viajar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Intervalo</a:t>
            </a:r>
            <a:r>
              <a:rPr lang="en-US" dirty="0" smtClean="0">
                <a:solidFill>
                  <a:schemeClr val="tx1"/>
                </a:solidFill>
              </a:rPr>
              <a:t> de 4-6h, </a:t>
            </a:r>
            <a:r>
              <a:rPr lang="en-US" dirty="0" err="1" smtClean="0">
                <a:solidFill>
                  <a:schemeClr val="tx1"/>
                </a:solidFill>
              </a:rPr>
              <a:t>quando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necessário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Não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tomar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200mg </a:t>
            </a:r>
            <a:r>
              <a:rPr lang="en-US" dirty="0" err="1" smtClean="0">
                <a:solidFill>
                  <a:schemeClr val="tx1"/>
                </a:solidFill>
              </a:rPr>
              <a:t>por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dia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comprimido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contém</a:t>
            </a:r>
            <a:r>
              <a:rPr lang="en-US" dirty="0" smtClean="0">
                <a:solidFill>
                  <a:schemeClr val="tx1"/>
                </a:solidFill>
              </a:rPr>
              <a:t> 50mg de </a:t>
            </a:r>
            <a:r>
              <a:rPr lang="en-US" dirty="0" err="1" smtClean="0">
                <a:solidFill>
                  <a:schemeClr val="tx1"/>
                </a:solidFill>
              </a:rPr>
              <a:t>cloridrato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ciclizina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Crianças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maiores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12 </a:t>
            </a:r>
            <a:r>
              <a:rPr lang="en-US" dirty="0" err="1" smtClean="0">
                <a:solidFill>
                  <a:schemeClr val="tx1"/>
                </a:solidFill>
              </a:rPr>
              <a:t>anos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t1.gstatic.com/images?q=tbn:ANd9GcT96zV4Jtd_N-IbHxuRHfyGLa11X55H61lMeQrvCEgtqNl1RRw0kmM9S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3" y="332656"/>
            <a:ext cx="1190625" cy="1152526"/>
          </a:xfrm>
          <a:prstGeom prst="rect">
            <a:avLst/>
          </a:prstGeom>
          <a:noFill/>
        </p:spPr>
      </p:pic>
      <p:pic>
        <p:nvPicPr>
          <p:cNvPr id="3076" name="Picture 4" descr="http://t3.gstatic.com/images?q=tbn:ANd9GcQSDrqWRF_IxcUPD_bAwDQm5gGhaLQuiwL7eWQrHvrFeiyBet8GO0oCUiY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8208" y="4077072"/>
            <a:ext cx="2376264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54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4316" y="538349"/>
            <a:ext cx="8911687" cy="1280890"/>
          </a:xfrm>
        </p:spPr>
        <p:txBody>
          <a:bodyPr/>
          <a:lstStyle/>
          <a:p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Meclizina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Uso na profilaxia e tratamento de náusea, vômito e tontura associados à doença do movimento.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Inibição do centro do vômito no tronco cerebral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Possui propriedades anticolinérgicas, </a:t>
            </a:r>
            <a:r>
              <a:rPr lang="pt-BR" dirty="0" err="1" smtClean="0">
                <a:solidFill>
                  <a:schemeClr val="tx1"/>
                </a:solidFill>
              </a:rPr>
              <a:t>antieméticas</a:t>
            </a:r>
            <a:r>
              <a:rPr lang="pt-BR" dirty="0" smtClean="0">
                <a:solidFill>
                  <a:schemeClr val="tx1"/>
                </a:solidFill>
              </a:rPr>
              <a:t>, depressora do SNC e anestésico local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Uso no tratamento de labirintite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reduz a excitabilidade dos neurônios no núcleo vestibular e afeta as vias neuronais originadas do labirinto.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Reações adversas: 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Retenção urinária, constipação, boca seca, sonolência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t1.gstatic.com/images?q=tbn:ANd9GcSF5X1xCclEvGxFG7desD3lEh_hxAa1TOSDo3EvRuI6h8qktt9QmEC6e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1475656" cy="1504878"/>
          </a:xfrm>
          <a:prstGeom prst="rect">
            <a:avLst/>
          </a:prstGeom>
          <a:noFill/>
        </p:spPr>
      </p:pic>
      <p:pic>
        <p:nvPicPr>
          <p:cNvPr id="2052" name="Picture 4" descr="http://t0.gstatic.com/images?q=tbn:ANd9GcQYfk8eBjJg7eojBHEIV0bZeZYiw-ZPQH0GimXTQWeaV7H4OoZMhi9Jdu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2607" y="5387816"/>
            <a:ext cx="1528333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2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1.gstatic.com/images?q=tbn:ANd9GcT6xu2K_Iy3VKegG7EpVAEvZpY_QNqTBtfIriBnWIujptSzjRGlVoWYu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4313" y="4314732"/>
            <a:ext cx="2011493" cy="2543269"/>
          </a:xfrm>
          <a:prstGeom prst="rect">
            <a:avLst/>
          </a:prstGeom>
          <a:noFill/>
        </p:spPr>
      </p:pic>
      <p:pic>
        <p:nvPicPr>
          <p:cNvPr id="1026" name="Picture 2" descr="http://t3.gstatic.com/images?q=tbn:ANd9GcTxRoIPPcTUQq8RYVkqEjqvMXFaFzQZSAeK9RKt9kHZJbpSqhEYazha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-531440"/>
            <a:ext cx="2771800" cy="216024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8470" y="347910"/>
            <a:ext cx="2906488" cy="1280890"/>
          </a:xfrm>
        </p:spPr>
        <p:txBody>
          <a:bodyPr/>
          <a:lstStyle/>
          <a:p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Meclizina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45496"/>
          </a:xfrm>
        </p:spPr>
        <p:txBody>
          <a:bodyPr>
            <a:normAutofit/>
          </a:bodyPr>
          <a:lstStyle/>
          <a:p>
            <a:r>
              <a:rPr lang="pt-BR" b="1" dirty="0" err="1" smtClean="0">
                <a:solidFill>
                  <a:schemeClr val="tx1"/>
                </a:solidFill>
              </a:rPr>
              <a:t>Meclin</a:t>
            </a:r>
            <a:r>
              <a:rPr lang="pt-BR" b="1" dirty="0" smtClean="0">
                <a:solidFill>
                  <a:schemeClr val="tx1"/>
                </a:solidFill>
              </a:rPr>
              <a:t>®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ATENÇÃO PARA ALÉRGICOS A AAS - TARTRAZINA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Uso adulto 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V.O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Formas farmacêuticas:</a:t>
            </a: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Comprimidos de 25mg / 50mg-&gt; Caixa com 15 </a:t>
            </a:r>
            <a:r>
              <a:rPr lang="pt-BR" dirty="0" err="1" smtClean="0">
                <a:solidFill>
                  <a:schemeClr val="tx1"/>
                </a:solidFill>
              </a:rPr>
              <a:t>comp</a:t>
            </a:r>
            <a:endParaRPr lang="pt-BR" dirty="0" smtClean="0">
              <a:solidFill>
                <a:schemeClr val="tx1"/>
              </a:solidFill>
            </a:endParaRP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Posologia:</a:t>
            </a: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25-50mg 1h antes de viajar  – cinestesia</a:t>
            </a: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25-100mg dia – vertigem</a:t>
            </a: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25-100mg dia - gravidez</a:t>
            </a:r>
          </a:p>
          <a:p>
            <a:pPr lvl="2"/>
            <a:endParaRPr lang="pt-BR" dirty="0" smtClean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Medicamentos </a:t>
            </a:r>
            <a:r>
              <a:rPr lang="pt-BR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anti-histaminicos</a:t>
            </a:r>
            <a:r>
              <a:rPr lang="pt-B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2º geração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err="1">
                <a:solidFill>
                  <a:schemeClr val="tx1"/>
                </a:solidFill>
              </a:rPr>
              <a:t>Cetrizina</a:t>
            </a:r>
            <a:r>
              <a:rPr lang="pt-BR" dirty="0">
                <a:solidFill>
                  <a:schemeClr val="tx1"/>
                </a:solidFill>
              </a:rPr>
              <a:t> ( ZYRTEC)</a:t>
            </a:r>
          </a:p>
          <a:p>
            <a:r>
              <a:rPr lang="pt-BR" dirty="0" err="1">
                <a:solidFill>
                  <a:schemeClr val="tx1"/>
                </a:solidFill>
              </a:rPr>
              <a:t>Fexofenadina</a:t>
            </a:r>
            <a:r>
              <a:rPr lang="pt-BR" dirty="0">
                <a:solidFill>
                  <a:schemeClr val="tx1"/>
                </a:solidFill>
              </a:rPr>
              <a:t> ( ALLEGRA)</a:t>
            </a:r>
          </a:p>
          <a:p>
            <a:r>
              <a:rPr lang="pt-BR" dirty="0" err="1">
                <a:solidFill>
                  <a:schemeClr val="tx1"/>
                </a:solidFill>
              </a:rPr>
              <a:t>Loratidina</a:t>
            </a:r>
            <a:r>
              <a:rPr lang="pt-BR" dirty="0">
                <a:solidFill>
                  <a:schemeClr val="tx1"/>
                </a:solidFill>
              </a:rPr>
              <a:t> (CLARITRIN)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513" y="4619626"/>
            <a:ext cx="2857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326" y="1844675"/>
            <a:ext cx="25304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93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9586" y="184666"/>
            <a:ext cx="8911687" cy="1280890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LORATIDINA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341439"/>
            <a:ext cx="8229600" cy="4708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INDICAÇÕES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Alívio dos sintomas associados com rinite alérgica (coriza, espirros, prurido nasal, ardor e prurido ocular). Urticária e outras afecções dermatológicas alérgicas. </a:t>
            </a:r>
          </a:p>
          <a:p>
            <a:pPr>
              <a:lnSpc>
                <a:spcPct val="90000"/>
              </a:lnSpc>
            </a:pP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POSOLOGIA: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Crianças de 2 a 12 anos : 5 ml, (5mg) de </a:t>
            </a:r>
            <a:r>
              <a:rPr lang="pt-BR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xaropre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1 vez ao dia, VO  (&lt;30kg) ou 10 ml, (10mg) de xarope 1 vez ao dia, VO.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Adultos e crianças acima de 12 anos:  10 ml, (10mg) de xarope 1 vez ao dia, VO.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INTERAÇÕES MEDICAMENTOSAS: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CETOCONAZOL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ERITOMICINA OU CIMETIDINA: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aumento das concentrações de </a:t>
            </a:r>
            <a:r>
              <a:rPr lang="pt-BR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loratidina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9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4437" y="53009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FEXOFENADINA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125538"/>
            <a:ext cx="8229600" cy="5160982"/>
          </a:xfrm>
        </p:spPr>
        <p:txBody>
          <a:bodyPr>
            <a:normAutofit fontScale="92500" lnSpcReduction="20000"/>
          </a:bodyPr>
          <a:lstStyle/>
          <a:p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INDICAÇÕES: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 indicado no alívio dos sintomas associados aos 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processos congestivos das vias aéreas superiores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tais como: 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espirros, coriza, prurido nasal e ocular e obstrução nasal, comuns na rinite alérgica.  </a:t>
            </a:r>
          </a:p>
          <a:p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POSOLOGIA: </a:t>
            </a:r>
          </a:p>
          <a:p>
            <a:pPr>
              <a:buFontTx/>
              <a:buNone/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Rinite alérgica: Adultos e crianças maiores de 12 anos de idade, 60 </a:t>
            </a:r>
            <a:r>
              <a:rPr lang="pt-BR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mg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VO de 12 em 12 horas, ou de 120 </a:t>
            </a:r>
            <a:r>
              <a:rPr lang="pt-BR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mg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VO uma vez ao dia. </a:t>
            </a:r>
          </a:p>
          <a:p>
            <a:pPr>
              <a:buFontTx/>
              <a:buNone/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Urticária: Adultos e crianças maiores de 12 anos de idade, 180 </a:t>
            </a:r>
            <a:r>
              <a:rPr lang="pt-BR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mg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VO uma vez ao dia. </a:t>
            </a:r>
          </a:p>
          <a:p>
            <a:pPr>
              <a:buFont typeface="Wingdings 2" pitchFamily="18" charset="2"/>
              <a:buNone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Crianças com 6 a 11 Anos de Idade (Rinite alérgica e urticária)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mg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VO,de 12 em 12 horas. </a:t>
            </a:r>
          </a:p>
          <a:p>
            <a:pPr>
              <a:buFontTx/>
              <a:buNone/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None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INTERAÇÕES MEDICAMENTOSAS:</a:t>
            </a:r>
          </a:p>
          <a:p>
            <a:pPr>
              <a:buFontTx/>
              <a:buNone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CETOCONAZOL OU ERITOMICINA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aumento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dos níveis </a:t>
            </a:r>
            <a:r>
              <a:rPr lang="pt-BR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plasmaticos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pt-BR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fexofenadina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FontTx/>
              <a:buNone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DROGAS ANTIHIPERTENSIVAS: diminui o efeito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dos </a:t>
            </a:r>
            <a:r>
              <a:rPr lang="pt-BR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antihipertensivos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72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Reações adversas 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Toxocidade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para o SNC, coração e efeitos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anticolonérgicos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Sedação  -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mais comum.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Tonturas, perda da coordenação motora, fadiga, diplopia,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borramento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 visão, euforia, insônia, tremores,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hiporexia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náuseas, vômitos, constipação ou diarreia.</a:t>
            </a:r>
          </a:p>
          <a:p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Midriase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fixa, rubor facial, taquicardia sinusal, arritmias cardíacas, retenção urinária, xerostomia.</a:t>
            </a:r>
          </a:p>
        </p:txBody>
      </p:sp>
    </p:spTree>
    <p:extLst>
      <p:ext uri="{BB962C8B-B14F-4D97-AF65-F5344CB8AC3E}">
        <p14:creationId xmlns:p14="http://schemas.microsoft.com/office/powerpoint/2010/main" val="7526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Antagonistas dos receptores H2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Suprimem a secreção gástrica ácida. 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15396" y="457201"/>
            <a:ext cx="4953000" cy="830997"/>
          </a:xfrm>
          <a:prstGeom prst="rect">
            <a:avLst/>
          </a:prstGeom>
          <a:solidFill>
            <a:srgbClr val="66FFFF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Resposta</a:t>
            </a:r>
            <a:r>
              <a:rPr 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tardia</a:t>
            </a:r>
            <a:endParaRPr lang="en-US" sz="2800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en-US" i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(8 – 10 </a:t>
            </a:r>
            <a:r>
              <a:rPr lang="en-US" i="1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horas</a:t>
            </a:r>
            <a:r>
              <a:rPr lang="en-US" i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62200" y="1676401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pt-BR" sz="2400">
                <a:latin typeface="+mj-lt"/>
              </a:rPr>
              <a:t> Decorrente da liberação de leucotrienos, quimiocinas, citocinas e enzimas pelos mastócitos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62200" y="3208338"/>
            <a:ext cx="8077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Responsável</a:t>
            </a:r>
            <a:r>
              <a:rPr lang="en-US" altLang="pt-BR" sz="2400" dirty="0">
                <a:latin typeface="+mj-lt"/>
              </a:rPr>
              <a:t> pela </a:t>
            </a:r>
            <a:r>
              <a:rPr lang="en-US" altLang="pt-BR" sz="2400" dirty="0" err="1">
                <a:latin typeface="+mj-lt"/>
              </a:rPr>
              <a:t>cronicidade</a:t>
            </a:r>
            <a:r>
              <a:rPr lang="en-US" altLang="pt-BR" sz="2400" dirty="0">
                <a:latin typeface="+mj-lt"/>
              </a:rPr>
              <a:t> de </a:t>
            </a:r>
            <a:r>
              <a:rPr lang="en-US" altLang="pt-BR" sz="2400" dirty="0" err="1">
                <a:latin typeface="+mj-lt"/>
              </a:rPr>
              <a:t>doenças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respiratórias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alérgicas</a:t>
            </a:r>
            <a:r>
              <a:rPr lang="en-US" altLang="pt-BR" sz="2400" dirty="0">
                <a:latin typeface="+mj-lt"/>
              </a:rPr>
              <a:t> (</a:t>
            </a:r>
            <a:r>
              <a:rPr lang="en-US" altLang="pt-BR" sz="2400" dirty="0" err="1" smtClean="0">
                <a:latin typeface="+mj-lt"/>
              </a:rPr>
              <a:t>asma</a:t>
            </a:r>
            <a:r>
              <a:rPr lang="en-US" altLang="pt-BR" sz="2400" dirty="0" smtClean="0">
                <a:latin typeface="+mj-lt"/>
              </a:rPr>
              <a:t>)</a:t>
            </a:r>
            <a:endParaRPr lang="en-US" altLang="pt-BR" sz="2400" dirty="0">
              <a:latin typeface="+mj-lt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62200" y="2590801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pt-BR" sz="2400" dirty="0">
                <a:latin typeface="+mj-lt"/>
              </a:rPr>
              <a:t>       </a:t>
            </a:r>
            <a:r>
              <a:rPr lang="en-US" altLang="pt-BR" sz="2400" dirty="0" err="1">
                <a:latin typeface="+mj-lt"/>
              </a:rPr>
              <a:t>Produção</a:t>
            </a:r>
            <a:r>
              <a:rPr lang="en-US" altLang="pt-BR" sz="2400" dirty="0">
                <a:latin typeface="+mj-lt"/>
              </a:rPr>
              <a:t> de </a:t>
            </a:r>
            <a:r>
              <a:rPr lang="en-US" altLang="pt-BR" sz="2400" dirty="0" err="1">
                <a:latin typeface="+mj-lt"/>
              </a:rPr>
              <a:t>muco</a:t>
            </a:r>
            <a:r>
              <a:rPr lang="en-US" altLang="pt-BR" sz="2400" dirty="0">
                <a:latin typeface="+mj-lt"/>
              </a:rPr>
              <a:t>, </a:t>
            </a:r>
            <a:r>
              <a:rPr lang="en-US" altLang="pt-BR" sz="2400" dirty="0" err="1">
                <a:latin typeface="+mj-lt"/>
              </a:rPr>
              <a:t>remodelagem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 err="1">
                <a:latin typeface="+mj-lt"/>
              </a:rPr>
              <a:t>tecidual</a:t>
            </a:r>
            <a:endParaRPr lang="en-US" altLang="pt-BR" sz="2400" dirty="0">
              <a:latin typeface="+mj-lt"/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2628900" y="2705100"/>
            <a:ext cx="304800" cy="2286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1"/>
            <a:ext cx="217963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http://www.todoasma.com/fotosasma/fotosbronquiolos/Bronquiolo%20normal%20vs%20bronquiolo%20asmat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38" y="3754438"/>
            <a:ext cx="3810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1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Antagonistas H3 e H4 – perspectivas futuras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Não existem, no momento atual, nenhum ligante seletivo para os receptores H3 e H4.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Existe um grande interesse nesse potencial terapêutico.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 ligantes seletivos para os receptores H3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podem ser valiosos no tratamento dos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distúrbios do sono, narcolepsia, obesidade, transtornos cognitivos e psiquiátricos.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 bloqueadores dos receptores H4 tem potencial em doenças inflamatórias crônicas como a asma.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Ambos estão em fase de estudos.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Questões 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</a:rPr>
              <a:t>1. Inflamação é a resposta protetora dos tecidos vascularizados contra um irritante, com o objetivo de destruir ou bloquear este agente agressor. Na sua fase aguda é mediada por muitas substâncias que tem ação local e que são denominadas </a:t>
            </a:r>
            <a:r>
              <a:rPr lang="pt-BR" b="1" dirty="0" err="1">
                <a:solidFill>
                  <a:schemeClr val="tx1"/>
                </a:solidFill>
              </a:rPr>
              <a:t>Autacóides</a:t>
            </a:r>
            <a:r>
              <a:rPr lang="pt-BR" b="1" dirty="0">
                <a:solidFill>
                  <a:schemeClr val="tx1"/>
                </a:solidFill>
              </a:rPr>
              <a:t>, indique qual das substâncias abaixo não deve ser classificada como tal: 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a) Prostaglandinas </a:t>
            </a:r>
          </a:p>
          <a:p>
            <a:r>
              <a:rPr lang="pt-BR" dirty="0">
                <a:solidFill>
                  <a:schemeClr val="tx1"/>
                </a:solidFill>
              </a:rPr>
              <a:t>b) Histamina </a:t>
            </a:r>
          </a:p>
          <a:p>
            <a:r>
              <a:rPr lang="pt-BR" dirty="0">
                <a:solidFill>
                  <a:schemeClr val="tx1"/>
                </a:solidFill>
              </a:rPr>
              <a:t>c)Leucotrienos </a:t>
            </a:r>
          </a:p>
          <a:p>
            <a:r>
              <a:rPr lang="pt-BR" dirty="0">
                <a:solidFill>
                  <a:schemeClr val="tx1"/>
                </a:solidFill>
              </a:rPr>
              <a:t>d) Acido lático </a:t>
            </a:r>
          </a:p>
          <a:p>
            <a:r>
              <a:rPr lang="pt-BR" dirty="0">
                <a:solidFill>
                  <a:schemeClr val="tx1"/>
                </a:solidFill>
              </a:rPr>
              <a:t>e) Serotonina </a:t>
            </a:r>
          </a:p>
        </p:txBody>
      </p:sp>
    </p:spTree>
    <p:extLst>
      <p:ext uri="{BB962C8B-B14F-4D97-AF65-F5344CB8AC3E}">
        <p14:creationId xmlns:p14="http://schemas.microsoft.com/office/powerpoint/2010/main" val="10449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Questões 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</a:rPr>
              <a:t>1. Inflamação é a resposta protetora dos tecidos vascularizados contra um irritante, com o objetivo de destruir ou bloquear este agente agressor. Na sua fase aguda é mediada por muitas substâncias que tem ação local e que são denominadas </a:t>
            </a:r>
            <a:r>
              <a:rPr lang="pt-BR" b="1" dirty="0" err="1">
                <a:solidFill>
                  <a:schemeClr val="tx1"/>
                </a:solidFill>
              </a:rPr>
              <a:t>Autacóides</a:t>
            </a:r>
            <a:r>
              <a:rPr lang="pt-BR" b="1" dirty="0">
                <a:solidFill>
                  <a:schemeClr val="tx1"/>
                </a:solidFill>
              </a:rPr>
              <a:t>, indique qual das substâncias abaixo não deve ser classificada como tal: 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a) Prostaglandinas </a:t>
            </a:r>
          </a:p>
          <a:p>
            <a:r>
              <a:rPr lang="pt-BR" dirty="0">
                <a:solidFill>
                  <a:schemeClr val="tx1"/>
                </a:solidFill>
              </a:rPr>
              <a:t>b) Histamina </a:t>
            </a:r>
          </a:p>
          <a:p>
            <a:r>
              <a:rPr lang="pt-BR" dirty="0">
                <a:solidFill>
                  <a:schemeClr val="tx1"/>
                </a:solidFill>
              </a:rPr>
              <a:t>c)Leucotrienos </a:t>
            </a:r>
          </a:p>
          <a:p>
            <a:r>
              <a:rPr lang="pt-BR" b="1" dirty="0">
                <a:solidFill>
                  <a:srgbClr val="FF0000"/>
                </a:solidFill>
              </a:rPr>
              <a:t>d) Acido lático </a:t>
            </a:r>
          </a:p>
          <a:p>
            <a:r>
              <a:rPr lang="pt-BR" dirty="0">
                <a:solidFill>
                  <a:schemeClr val="tx1"/>
                </a:solidFill>
              </a:rPr>
              <a:t>e) Serotonina </a:t>
            </a:r>
          </a:p>
        </p:txBody>
      </p:sp>
    </p:spTree>
    <p:extLst>
      <p:ext uri="{BB962C8B-B14F-4D97-AF65-F5344CB8AC3E}">
        <p14:creationId xmlns:p14="http://schemas.microsoft.com/office/powerpoint/2010/main" val="41294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</a:rPr>
              <a:t>2</a:t>
            </a:r>
            <a:r>
              <a:rPr lang="pt-BR" b="1" dirty="0" smtClean="0">
                <a:solidFill>
                  <a:schemeClr val="tx1"/>
                </a:solidFill>
              </a:rPr>
              <a:t>. </a:t>
            </a:r>
            <a:r>
              <a:rPr lang="pt-BR" b="1" dirty="0">
                <a:solidFill>
                  <a:schemeClr val="tx1"/>
                </a:solidFill>
              </a:rPr>
              <a:t>Qual das afirmações abaixo é a </a:t>
            </a:r>
            <a:r>
              <a:rPr lang="pt-BR" b="1" dirty="0" smtClean="0">
                <a:solidFill>
                  <a:schemeClr val="tx1"/>
                </a:solidFill>
              </a:rPr>
              <a:t>CORRETA</a:t>
            </a:r>
            <a:r>
              <a:rPr lang="pt-BR" b="1" dirty="0">
                <a:solidFill>
                  <a:schemeClr val="tx1"/>
                </a:solidFill>
              </a:rPr>
              <a:t>: 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a) Um efeito comum dos antagonistas </a:t>
            </a:r>
            <a:r>
              <a:rPr lang="pt-BR" dirty="0" smtClean="0">
                <a:solidFill>
                  <a:schemeClr val="tx1"/>
                </a:solidFill>
              </a:rPr>
              <a:t>H2 </a:t>
            </a:r>
            <a:r>
              <a:rPr lang="pt-BR" dirty="0">
                <a:solidFill>
                  <a:schemeClr val="tx1"/>
                </a:solidFill>
              </a:rPr>
              <a:t>da Histamina de 1ª geração consiste em sedação. </a:t>
            </a:r>
          </a:p>
          <a:p>
            <a:r>
              <a:rPr lang="pt-BR" dirty="0">
                <a:solidFill>
                  <a:schemeClr val="tx1"/>
                </a:solidFill>
              </a:rPr>
              <a:t>b) Os antagonistas H1 da Histamina de 1ª geração têm pouca ou nenhuma ação sedativa. </a:t>
            </a:r>
          </a:p>
          <a:p>
            <a:r>
              <a:rPr lang="pt-BR" dirty="0">
                <a:solidFill>
                  <a:schemeClr val="tx1"/>
                </a:solidFill>
              </a:rPr>
              <a:t>c) Há vários antagonistas H2 da Histamina de 1ª geração que são utilizados na prevenção da </a:t>
            </a:r>
            <a:r>
              <a:rPr lang="pt-BR" dirty="0" err="1">
                <a:solidFill>
                  <a:schemeClr val="tx1"/>
                </a:solidFill>
              </a:rPr>
              <a:t>cinetose</a:t>
            </a:r>
            <a:r>
              <a:rPr lang="pt-BR" dirty="0">
                <a:solidFill>
                  <a:schemeClr val="tx1"/>
                </a:solidFill>
              </a:rPr>
              <a:t>. </a:t>
            </a:r>
          </a:p>
          <a:p>
            <a:r>
              <a:rPr lang="pt-BR" dirty="0">
                <a:solidFill>
                  <a:schemeClr val="tx1"/>
                </a:solidFill>
              </a:rPr>
              <a:t>d) Os antagonistas </a:t>
            </a:r>
            <a:r>
              <a:rPr lang="pt-BR" dirty="0" smtClean="0">
                <a:solidFill>
                  <a:schemeClr val="tx1"/>
                </a:solidFill>
              </a:rPr>
              <a:t>H1 de </a:t>
            </a:r>
            <a:r>
              <a:rPr lang="pt-BR" dirty="0">
                <a:solidFill>
                  <a:schemeClr val="tx1"/>
                </a:solidFill>
              </a:rPr>
              <a:t>2ª geração exibem inibição competitiva nos receptores H1 das células parietais e suprime a secreção ácida. </a:t>
            </a:r>
          </a:p>
          <a:p>
            <a:r>
              <a:rPr lang="pt-BR" dirty="0">
                <a:solidFill>
                  <a:schemeClr val="tx1"/>
                </a:solidFill>
              </a:rPr>
              <a:t>e) Rinite alérgica e urticária, </a:t>
            </a:r>
            <a:r>
              <a:rPr lang="pt-BR" dirty="0" err="1">
                <a:solidFill>
                  <a:schemeClr val="tx1"/>
                </a:solidFill>
              </a:rPr>
              <a:t>angioedema</a:t>
            </a:r>
            <a:r>
              <a:rPr lang="pt-BR" dirty="0">
                <a:solidFill>
                  <a:schemeClr val="tx1"/>
                </a:solidFill>
              </a:rPr>
              <a:t> e Dermatite </a:t>
            </a:r>
            <a:r>
              <a:rPr lang="pt-BR" dirty="0" err="1">
                <a:solidFill>
                  <a:schemeClr val="tx1"/>
                </a:solidFill>
              </a:rPr>
              <a:t>atópica</a:t>
            </a:r>
            <a:r>
              <a:rPr lang="pt-BR" dirty="0">
                <a:solidFill>
                  <a:schemeClr val="tx1"/>
                </a:solidFill>
              </a:rPr>
              <a:t> são algumas das indicações dos fármacos antagonistas dos receptores H1 da Histamina de 1ª e de 2ª geração. </a:t>
            </a:r>
          </a:p>
        </p:txBody>
      </p:sp>
    </p:spTree>
    <p:extLst>
      <p:ext uri="{BB962C8B-B14F-4D97-AF65-F5344CB8AC3E}">
        <p14:creationId xmlns:p14="http://schemas.microsoft.com/office/powerpoint/2010/main" val="6945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</a:rPr>
              <a:t>2</a:t>
            </a:r>
            <a:r>
              <a:rPr lang="pt-BR" b="1" dirty="0" smtClean="0">
                <a:solidFill>
                  <a:schemeClr val="tx1"/>
                </a:solidFill>
              </a:rPr>
              <a:t>. </a:t>
            </a:r>
            <a:r>
              <a:rPr lang="pt-BR" b="1" dirty="0">
                <a:solidFill>
                  <a:schemeClr val="tx1"/>
                </a:solidFill>
              </a:rPr>
              <a:t>Qual das afirmações abaixo é a </a:t>
            </a:r>
            <a:r>
              <a:rPr lang="pt-BR" b="1" dirty="0" smtClean="0">
                <a:solidFill>
                  <a:schemeClr val="tx1"/>
                </a:solidFill>
              </a:rPr>
              <a:t>CORRETA</a:t>
            </a:r>
            <a:r>
              <a:rPr lang="pt-BR" b="1" dirty="0">
                <a:solidFill>
                  <a:schemeClr val="tx1"/>
                </a:solidFill>
              </a:rPr>
              <a:t>: 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a) Um efeito comum dos antagonistas </a:t>
            </a:r>
            <a:r>
              <a:rPr lang="pt-BR" dirty="0" smtClean="0">
                <a:solidFill>
                  <a:schemeClr val="tx1"/>
                </a:solidFill>
              </a:rPr>
              <a:t>H2 </a:t>
            </a:r>
            <a:r>
              <a:rPr lang="pt-BR" dirty="0">
                <a:solidFill>
                  <a:schemeClr val="tx1"/>
                </a:solidFill>
              </a:rPr>
              <a:t>da Histamina de 1ª geração consiste em sedação. </a:t>
            </a:r>
          </a:p>
          <a:p>
            <a:r>
              <a:rPr lang="pt-BR" dirty="0">
                <a:solidFill>
                  <a:schemeClr val="tx1"/>
                </a:solidFill>
              </a:rPr>
              <a:t>b) Os antagonistas H1 da Histamina de 1ª geração têm pouca ou nenhuma ação sedativa. </a:t>
            </a:r>
          </a:p>
          <a:p>
            <a:r>
              <a:rPr lang="pt-BR" dirty="0">
                <a:solidFill>
                  <a:schemeClr val="tx1"/>
                </a:solidFill>
              </a:rPr>
              <a:t>c) Há vários antagonistas H2 da Histamina de 1ª geração que são utilizados na prevenção da </a:t>
            </a:r>
            <a:r>
              <a:rPr lang="pt-BR" dirty="0" err="1">
                <a:solidFill>
                  <a:schemeClr val="tx1"/>
                </a:solidFill>
              </a:rPr>
              <a:t>cinetose</a:t>
            </a:r>
            <a:r>
              <a:rPr lang="pt-BR" dirty="0">
                <a:solidFill>
                  <a:schemeClr val="tx1"/>
                </a:solidFill>
              </a:rPr>
              <a:t>. </a:t>
            </a:r>
          </a:p>
          <a:p>
            <a:r>
              <a:rPr lang="pt-BR" dirty="0">
                <a:solidFill>
                  <a:schemeClr val="tx1"/>
                </a:solidFill>
              </a:rPr>
              <a:t>d) Os antagonistas </a:t>
            </a:r>
            <a:r>
              <a:rPr lang="pt-BR" dirty="0" smtClean="0">
                <a:solidFill>
                  <a:schemeClr val="tx1"/>
                </a:solidFill>
              </a:rPr>
              <a:t>H1 de </a:t>
            </a:r>
            <a:r>
              <a:rPr lang="pt-BR" dirty="0">
                <a:solidFill>
                  <a:schemeClr val="tx1"/>
                </a:solidFill>
              </a:rPr>
              <a:t>2ª geração exibem inibição competitiva nos receptores H1 das células parietais e suprime a secreção ácida. </a:t>
            </a:r>
          </a:p>
          <a:p>
            <a:r>
              <a:rPr lang="pt-BR" b="1" dirty="0">
                <a:solidFill>
                  <a:srgbClr val="FF0000"/>
                </a:solidFill>
              </a:rPr>
              <a:t>e) Rinite alérgica e urticária, </a:t>
            </a:r>
            <a:r>
              <a:rPr lang="pt-BR" b="1" dirty="0" err="1">
                <a:solidFill>
                  <a:srgbClr val="FF0000"/>
                </a:solidFill>
              </a:rPr>
              <a:t>angioedema</a:t>
            </a:r>
            <a:r>
              <a:rPr lang="pt-BR" b="1" dirty="0">
                <a:solidFill>
                  <a:srgbClr val="FF0000"/>
                </a:solidFill>
              </a:rPr>
              <a:t> e Dermatite </a:t>
            </a:r>
            <a:r>
              <a:rPr lang="pt-BR" b="1" dirty="0" err="1">
                <a:solidFill>
                  <a:srgbClr val="FF0000"/>
                </a:solidFill>
              </a:rPr>
              <a:t>atópica</a:t>
            </a:r>
            <a:r>
              <a:rPr lang="pt-BR" b="1" dirty="0">
                <a:solidFill>
                  <a:srgbClr val="FF0000"/>
                </a:solidFill>
              </a:rPr>
              <a:t> são algumas das indicações dos fármacos antagonistas dos receptores H1 da Histamina de 1ª e de 2ª geração. </a:t>
            </a:r>
          </a:p>
        </p:txBody>
      </p:sp>
    </p:spTree>
    <p:extLst>
      <p:ext uri="{BB962C8B-B14F-4D97-AF65-F5344CB8AC3E}">
        <p14:creationId xmlns:p14="http://schemas.microsoft.com/office/powerpoint/2010/main" val="5655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smtClean="0">
                <a:solidFill>
                  <a:schemeClr val="tx1"/>
                </a:solidFill>
              </a:rPr>
              <a:t>3.Em </a:t>
            </a:r>
            <a:r>
              <a:rPr lang="pt-BR" b="1" dirty="0">
                <a:solidFill>
                  <a:schemeClr val="tx1"/>
                </a:solidFill>
              </a:rPr>
              <a:t>relação à histamina é correto afirmar que: 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a) São fármacos antagonistas dos receptores H1 da histamina a </a:t>
            </a:r>
            <a:r>
              <a:rPr lang="pt-BR" dirty="0" err="1">
                <a:solidFill>
                  <a:schemeClr val="tx1"/>
                </a:solidFill>
              </a:rPr>
              <a:t>Hidroxizina</a:t>
            </a:r>
            <a:r>
              <a:rPr lang="pt-BR" dirty="0">
                <a:solidFill>
                  <a:schemeClr val="tx1"/>
                </a:solidFill>
              </a:rPr>
              <a:t>, a </a:t>
            </a:r>
            <a:r>
              <a:rPr lang="pt-BR" dirty="0" err="1">
                <a:solidFill>
                  <a:schemeClr val="tx1"/>
                </a:solidFill>
              </a:rPr>
              <a:t>Clorfeniramina</a:t>
            </a:r>
            <a:r>
              <a:rPr lang="pt-BR" dirty="0">
                <a:solidFill>
                  <a:schemeClr val="tx1"/>
                </a:solidFill>
              </a:rPr>
              <a:t> e a </a:t>
            </a:r>
            <a:r>
              <a:rPr lang="pt-BR" dirty="0" err="1">
                <a:solidFill>
                  <a:schemeClr val="tx1"/>
                </a:solidFill>
              </a:rPr>
              <a:t>Prometazina</a:t>
            </a:r>
            <a:r>
              <a:rPr lang="pt-BR" dirty="0">
                <a:solidFill>
                  <a:schemeClr val="tx1"/>
                </a:solidFill>
              </a:rPr>
              <a:t>; </a:t>
            </a:r>
          </a:p>
          <a:p>
            <a:r>
              <a:rPr lang="pt-BR" dirty="0">
                <a:solidFill>
                  <a:schemeClr val="tx1"/>
                </a:solidFill>
              </a:rPr>
              <a:t>b) Sedação é um efeito comum dos antagonistas H1 de 2ª geração; </a:t>
            </a:r>
          </a:p>
          <a:p>
            <a:r>
              <a:rPr lang="pt-BR" dirty="0">
                <a:solidFill>
                  <a:schemeClr val="tx1"/>
                </a:solidFill>
              </a:rPr>
              <a:t>c) A </a:t>
            </a:r>
            <a:r>
              <a:rPr lang="pt-BR" dirty="0" err="1">
                <a:solidFill>
                  <a:schemeClr val="tx1"/>
                </a:solidFill>
              </a:rPr>
              <a:t>Famotidina</a:t>
            </a:r>
            <a:r>
              <a:rPr lang="pt-BR" dirty="0">
                <a:solidFill>
                  <a:schemeClr val="tx1"/>
                </a:solidFill>
              </a:rPr>
              <a:t> é considerada um dos mais importantes antagonistas dos receptores H3 da histamina; </a:t>
            </a:r>
          </a:p>
          <a:p>
            <a:r>
              <a:rPr lang="pt-BR" dirty="0">
                <a:solidFill>
                  <a:schemeClr val="tx1"/>
                </a:solidFill>
              </a:rPr>
              <a:t>d) A histamina é um poderoso estimulante da secreção de ácido gástrico mediado por receptor H1; </a:t>
            </a:r>
          </a:p>
          <a:p>
            <a:r>
              <a:rPr lang="pt-BR" dirty="0">
                <a:solidFill>
                  <a:schemeClr val="tx1"/>
                </a:solidFill>
              </a:rPr>
              <a:t>e) No músculo liso </a:t>
            </a:r>
            <a:r>
              <a:rPr lang="pt-BR" dirty="0" err="1">
                <a:solidFill>
                  <a:schemeClr val="tx1"/>
                </a:solidFill>
              </a:rPr>
              <a:t>bronquiolar</a:t>
            </a:r>
            <a:r>
              <a:rPr lang="pt-BR" dirty="0">
                <a:solidFill>
                  <a:schemeClr val="tx1"/>
                </a:solidFill>
              </a:rPr>
              <a:t> a histamina provoca </a:t>
            </a:r>
            <a:r>
              <a:rPr lang="pt-BR" dirty="0" err="1">
                <a:solidFill>
                  <a:schemeClr val="tx1"/>
                </a:solidFill>
              </a:rPr>
              <a:t>broncoconstricção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mediada principalmente </a:t>
            </a:r>
            <a:r>
              <a:rPr lang="pt-BR" dirty="0">
                <a:solidFill>
                  <a:schemeClr val="tx1"/>
                </a:solidFill>
              </a:rPr>
              <a:t>por receptores H2. </a:t>
            </a:r>
          </a:p>
        </p:txBody>
      </p:sp>
    </p:spTree>
    <p:extLst>
      <p:ext uri="{BB962C8B-B14F-4D97-AF65-F5344CB8AC3E}">
        <p14:creationId xmlns:p14="http://schemas.microsoft.com/office/powerpoint/2010/main" val="16461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3. Em </a:t>
            </a:r>
            <a:r>
              <a:rPr lang="pt-BR" b="1" dirty="0">
                <a:solidFill>
                  <a:schemeClr val="tx1"/>
                </a:solidFill>
              </a:rPr>
              <a:t>relação à histamina é correto afirmar que: 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rgbClr val="FF0000"/>
                </a:solidFill>
              </a:rPr>
              <a:t>a) São fármacos antagonistas dos receptores H1 da histamina a </a:t>
            </a:r>
            <a:r>
              <a:rPr lang="pt-BR" b="1" dirty="0" err="1">
                <a:solidFill>
                  <a:srgbClr val="FF0000"/>
                </a:solidFill>
              </a:rPr>
              <a:t>Hidroxizina</a:t>
            </a:r>
            <a:r>
              <a:rPr lang="pt-BR" b="1" dirty="0">
                <a:solidFill>
                  <a:srgbClr val="FF0000"/>
                </a:solidFill>
              </a:rPr>
              <a:t>, a </a:t>
            </a:r>
            <a:r>
              <a:rPr lang="pt-BR" b="1" dirty="0" err="1">
                <a:solidFill>
                  <a:srgbClr val="FF0000"/>
                </a:solidFill>
              </a:rPr>
              <a:t>Clorfeniramina</a:t>
            </a:r>
            <a:r>
              <a:rPr lang="pt-BR" b="1" dirty="0">
                <a:solidFill>
                  <a:srgbClr val="FF0000"/>
                </a:solidFill>
              </a:rPr>
              <a:t> e a </a:t>
            </a:r>
            <a:r>
              <a:rPr lang="pt-BR" b="1" dirty="0" err="1">
                <a:solidFill>
                  <a:srgbClr val="FF0000"/>
                </a:solidFill>
              </a:rPr>
              <a:t>Prometazina</a:t>
            </a:r>
            <a:r>
              <a:rPr lang="pt-BR" b="1" dirty="0">
                <a:solidFill>
                  <a:srgbClr val="FF0000"/>
                </a:solidFill>
              </a:rPr>
              <a:t>; </a:t>
            </a:r>
          </a:p>
          <a:p>
            <a:r>
              <a:rPr lang="pt-BR" dirty="0">
                <a:solidFill>
                  <a:schemeClr val="tx1"/>
                </a:solidFill>
              </a:rPr>
              <a:t>b) Sedação é um efeito comum dos antagonistas H1 de 2ª geração; </a:t>
            </a:r>
          </a:p>
          <a:p>
            <a:r>
              <a:rPr lang="pt-BR" dirty="0">
                <a:solidFill>
                  <a:schemeClr val="tx1"/>
                </a:solidFill>
              </a:rPr>
              <a:t>c) A </a:t>
            </a:r>
            <a:r>
              <a:rPr lang="pt-BR" dirty="0" err="1">
                <a:solidFill>
                  <a:schemeClr val="tx1"/>
                </a:solidFill>
              </a:rPr>
              <a:t>Famotidina</a:t>
            </a:r>
            <a:r>
              <a:rPr lang="pt-BR" dirty="0">
                <a:solidFill>
                  <a:schemeClr val="tx1"/>
                </a:solidFill>
              </a:rPr>
              <a:t> é considerada um dos mais importantes antagonistas dos receptores H3 da histamina; </a:t>
            </a:r>
          </a:p>
          <a:p>
            <a:r>
              <a:rPr lang="pt-BR" dirty="0">
                <a:solidFill>
                  <a:schemeClr val="tx1"/>
                </a:solidFill>
              </a:rPr>
              <a:t>d) A histamina é um poderoso estimulante da secreção de ácido gástrico mediado por receptor H1; </a:t>
            </a:r>
          </a:p>
          <a:p>
            <a:r>
              <a:rPr lang="pt-BR" dirty="0">
                <a:solidFill>
                  <a:schemeClr val="tx1"/>
                </a:solidFill>
              </a:rPr>
              <a:t>e) No músculo liso </a:t>
            </a:r>
            <a:r>
              <a:rPr lang="pt-BR" dirty="0" err="1">
                <a:solidFill>
                  <a:schemeClr val="tx1"/>
                </a:solidFill>
              </a:rPr>
              <a:t>bronquiolar</a:t>
            </a:r>
            <a:r>
              <a:rPr lang="pt-BR" dirty="0">
                <a:solidFill>
                  <a:schemeClr val="tx1"/>
                </a:solidFill>
              </a:rPr>
              <a:t> a histamina provoca </a:t>
            </a:r>
            <a:r>
              <a:rPr lang="pt-BR" dirty="0" err="1">
                <a:solidFill>
                  <a:schemeClr val="tx1"/>
                </a:solidFill>
              </a:rPr>
              <a:t>broncoconstricção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mediada principalmente </a:t>
            </a:r>
            <a:r>
              <a:rPr lang="pt-BR" dirty="0">
                <a:solidFill>
                  <a:schemeClr val="tx1"/>
                </a:solidFill>
              </a:rPr>
              <a:t>por receptores H2. </a:t>
            </a:r>
          </a:p>
        </p:txBody>
      </p:sp>
    </p:spTree>
    <p:extLst>
      <p:ext uri="{BB962C8B-B14F-4D97-AF65-F5344CB8AC3E}">
        <p14:creationId xmlns:p14="http://schemas.microsoft.com/office/powerpoint/2010/main" val="27553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Caso clínico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</a:rPr>
              <a:t>Homem de 35 anos de idade consulta o médico da família com queixa de pápulas avermelhadas, elevadas e pruriginosas que apareceram nos braços e nas pernas. Dois dias antes, esse homem comeu um prato bem temperado em um restaurante que ainda não havia frequentado. Na manha seguinte acordou com as palmas das mãos e plantas dos pés avermelhadas e pruriginosas. Durante o dia, apareceram lesões elevadas e pruriginosas semelhantes nos braços, pernas e algumas no tronco. Relata um episódio semelhante, porém mais leve, há 02 anos, do qual se recuperou sem qualquer tratamento. O exame físico não revelou nenhum sintoma respiratório.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</a:rPr>
              <a:t>Qual a hipótese diagnóstica mais provável?</a:t>
            </a:r>
          </a:p>
          <a:p>
            <a:pPr marL="0" indent="0" algn="just">
              <a:buNone/>
            </a:pPr>
            <a:endParaRPr lang="pt-BR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</a:rPr>
              <a:t>Quais os fármacos indicados para o tratamento e a qual geração pertencem?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27482" y="5102087"/>
            <a:ext cx="3594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Urticária por alergia alimentar.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27482" y="5911222"/>
            <a:ext cx="8579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Antagonistas H1 de </a:t>
            </a:r>
            <a:r>
              <a:rPr lang="pt-BR" b="1" dirty="0" smtClean="0">
                <a:solidFill>
                  <a:srgbClr val="FF0000"/>
                </a:solidFill>
              </a:rPr>
              <a:t>segunda geração: </a:t>
            </a:r>
            <a:r>
              <a:rPr lang="pt-BR" b="1" dirty="0" err="1" smtClean="0">
                <a:solidFill>
                  <a:srgbClr val="FF0000"/>
                </a:solidFill>
              </a:rPr>
              <a:t>loratadina</a:t>
            </a:r>
            <a:r>
              <a:rPr lang="pt-BR" b="1" dirty="0" smtClean="0">
                <a:solidFill>
                  <a:srgbClr val="FF0000"/>
                </a:solidFill>
              </a:rPr>
              <a:t>, </a:t>
            </a:r>
            <a:r>
              <a:rPr lang="pt-BR" b="1" dirty="0" err="1" smtClean="0">
                <a:solidFill>
                  <a:srgbClr val="FF0000"/>
                </a:solidFill>
              </a:rPr>
              <a:t>desloratadina</a:t>
            </a:r>
            <a:r>
              <a:rPr lang="pt-BR" b="1" dirty="0" smtClean="0">
                <a:solidFill>
                  <a:srgbClr val="FF0000"/>
                </a:solidFill>
              </a:rPr>
              <a:t>, </a:t>
            </a:r>
            <a:r>
              <a:rPr lang="pt-BR" b="1" dirty="0" err="1" smtClean="0">
                <a:solidFill>
                  <a:srgbClr val="FF0000"/>
                </a:solidFill>
              </a:rPr>
              <a:t>cetirizina</a:t>
            </a:r>
            <a:r>
              <a:rPr lang="pt-BR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fexofenadina</a:t>
            </a:r>
            <a:r>
              <a:rPr lang="pt-BR" b="1" dirty="0">
                <a:solidFill>
                  <a:srgbClr val="FF0000"/>
                </a:solidFill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60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Referencial teórico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pt-BR" b="1" dirty="0" err="1" smtClean="0">
                <a:solidFill>
                  <a:schemeClr val="tx1"/>
                </a:solidFill>
              </a:rPr>
              <a:t>Brunton</a:t>
            </a:r>
            <a:r>
              <a:rPr lang="pt-BR" b="1" dirty="0">
                <a:solidFill>
                  <a:schemeClr val="tx1"/>
                </a:solidFill>
              </a:rPr>
              <a:t>, L.L. Goodman &amp; Gilman: As Bases Farmacológicas da Terapêutica. 12ª ed. </a:t>
            </a:r>
            <a:r>
              <a:rPr lang="pt-BR" b="1" dirty="0" smtClean="0">
                <a:solidFill>
                  <a:schemeClr val="tx1"/>
                </a:solidFill>
              </a:rPr>
              <a:t>Rio </a:t>
            </a:r>
            <a:r>
              <a:rPr lang="pt-BR" b="1" dirty="0">
                <a:solidFill>
                  <a:schemeClr val="tx1"/>
                </a:solidFill>
              </a:rPr>
              <a:t>de Janeiro: </a:t>
            </a:r>
            <a:r>
              <a:rPr lang="pt-BR" b="1" dirty="0" smtClean="0">
                <a:solidFill>
                  <a:schemeClr val="tx1"/>
                </a:solidFill>
              </a:rPr>
              <a:t>McGraw -Hill</a:t>
            </a:r>
            <a:r>
              <a:rPr lang="pt-BR" b="1" dirty="0">
                <a:solidFill>
                  <a:schemeClr val="tx1"/>
                </a:solidFill>
              </a:rPr>
              <a:t>, 2012</a:t>
            </a:r>
            <a:r>
              <a:rPr lang="pt-BR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</a:rPr>
              <a:t>2.   </a:t>
            </a:r>
            <a:r>
              <a:rPr lang="pt-BR" b="1" dirty="0" err="1">
                <a:solidFill>
                  <a:schemeClr val="tx1"/>
                </a:solidFill>
              </a:rPr>
              <a:t>Katzung</a:t>
            </a:r>
            <a:r>
              <a:rPr lang="pt-BR" b="1" dirty="0">
                <a:solidFill>
                  <a:schemeClr val="tx1"/>
                </a:solidFill>
              </a:rPr>
              <a:t>,   B.G.   Farmacologia   Básica   e   Clínica. </a:t>
            </a:r>
            <a:r>
              <a:rPr lang="pt-BR" b="1" dirty="0" smtClean="0">
                <a:solidFill>
                  <a:schemeClr val="tx1"/>
                </a:solidFill>
              </a:rPr>
              <a:t> 10ª   </a:t>
            </a:r>
            <a:r>
              <a:rPr lang="pt-BR" b="1" dirty="0">
                <a:solidFill>
                  <a:schemeClr val="tx1"/>
                </a:solidFill>
              </a:rPr>
              <a:t>ed. 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</a:rPr>
              <a:t>Rio   de   Janeiro: </a:t>
            </a:r>
            <a:r>
              <a:rPr lang="pt-BR" b="1" dirty="0" smtClean="0">
                <a:solidFill>
                  <a:schemeClr val="tx1"/>
                </a:solidFill>
              </a:rPr>
              <a:t> Artmed/</a:t>
            </a:r>
            <a:r>
              <a:rPr lang="pt-BR" b="1" dirty="0" err="1" smtClean="0">
                <a:solidFill>
                  <a:schemeClr val="tx1"/>
                </a:solidFill>
              </a:rPr>
              <a:t>McGra</a:t>
            </a:r>
            <a:r>
              <a:rPr lang="pt-BR" b="1" dirty="0" smtClean="0">
                <a:solidFill>
                  <a:schemeClr val="tx1"/>
                </a:solidFill>
              </a:rPr>
              <a:t> - Hill</a:t>
            </a:r>
            <a:r>
              <a:rPr lang="pt-BR" b="1" dirty="0">
                <a:solidFill>
                  <a:schemeClr val="tx1"/>
                </a:solidFill>
              </a:rPr>
              <a:t>, 2010.</a:t>
            </a:r>
          </a:p>
        </p:txBody>
      </p:sp>
    </p:spTree>
    <p:extLst>
      <p:ext uri="{BB962C8B-B14F-4D97-AF65-F5344CB8AC3E}">
        <p14:creationId xmlns:p14="http://schemas.microsoft.com/office/powerpoint/2010/main" val="26139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1493155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pt-BR" sz="6000" dirty="0" smtClean="0">
                <a:solidFill>
                  <a:schemeClr val="tx1"/>
                </a:solidFill>
              </a:rPr>
              <a:t>Obrigado</a:t>
            </a:r>
            <a:br>
              <a:rPr lang="pt-BR" sz="6000" dirty="0" smtClean="0">
                <a:solidFill>
                  <a:schemeClr val="tx1"/>
                </a:solidFill>
              </a:rPr>
            </a:br>
            <a:r>
              <a:rPr lang="pt-BR" sz="6000" dirty="0">
                <a:solidFill>
                  <a:schemeClr val="tx1"/>
                </a:solidFill>
              </a:rPr>
              <a:t/>
            </a:r>
            <a:br>
              <a:rPr lang="pt-BR" sz="6000" dirty="0">
                <a:solidFill>
                  <a:schemeClr val="tx1"/>
                </a:solidFill>
              </a:rPr>
            </a:br>
            <a:r>
              <a:rPr lang="pt-BR" sz="6000" dirty="0" smtClean="0">
                <a:solidFill>
                  <a:schemeClr val="tx1"/>
                </a:solidFill>
              </a:rPr>
              <a:t>boa noite</a:t>
            </a:r>
            <a:endParaRPr lang="pt-BR" sz="6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0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66887" y="2203082"/>
            <a:ext cx="7961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000" dirty="0">
                <a:latin typeface="+mj-lt"/>
              </a:rPr>
              <a:t>2 -  </a:t>
            </a:r>
            <a:r>
              <a:rPr lang="en-US" altLang="pt-BR" sz="2000" dirty="0" err="1">
                <a:latin typeface="+mj-lt"/>
              </a:rPr>
              <a:t>Apresentação</a:t>
            </a:r>
            <a:r>
              <a:rPr lang="en-US" altLang="pt-BR" sz="2000" dirty="0">
                <a:latin typeface="+mj-lt"/>
              </a:rPr>
              <a:t>  do </a:t>
            </a:r>
            <a:r>
              <a:rPr lang="en-US" altLang="pt-BR" sz="2000" dirty="0" err="1">
                <a:latin typeface="+mj-lt"/>
              </a:rPr>
              <a:t>alérgeno</a:t>
            </a:r>
            <a:r>
              <a:rPr lang="en-US" altLang="pt-BR" sz="2000" dirty="0">
                <a:latin typeface="+mj-lt"/>
              </a:rPr>
              <a:t> </a:t>
            </a:r>
            <a:r>
              <a:rPr lang="en-US" altLang="pt-BR" sz="2000" dirty="0" err="1">
                <a:latin typeface="+mj-lt"/>
              </a:rPr>
              <a:t>aos</a:t>
            </a:r>
            <a:r>
              <a:rPr lang="en-US" altLang="pt-BR" sz="2000" dirty="0">
                <a:latin typeface="+mj-lt"/>
              </a:rPr>
              <a:t> </a:t>
            </a:r>
            <a:r>
              <a:rPr lang="en-US" altLang="pt-BR" sz="2000" dirty="0" err="1">
                <a:latin typeface="+mj-lt"/>
              </a:rPr>
              <a:t>linfócitos</a:t>
            </a:r>
            <a:r>
              <a:rPr lang="en-US" altLang="pt-BR" sz="2000" dirty="0">
                <a:latin typeface="+mj-lt"/>
              </a:rPr>
              <a:t> T naïve, via APCs</a:t>
            </a:r>
          </a:p>
          <a:p>
            <a:pPr eaLnBrk="1" hangingPunct="1"/>
            <a:endParaRPr lang="en-US" altLang="pt-BR" sz="2000" dirty="0">
              <a:latin typeface="+mj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66887" y="2661201"/>
            <a:ext cx="736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pt-BR" sz="2000" dirty="0">
                <a:latin typeface="+mj-lt"/>
              </a:rPr>
              <a:t>3 -  </a:t>
            </a:r>
            <a:r>
              <a:rPr lang="en-US" altLang="pt-BR" sz="2000" dirty="0" err="1">
                <a:latin typeface="+mj-lt"/>
              </a:rPr>
              <a:t>Ativação</a:t>
            </a:r>
            <a:r>
              <a:rPr lang="en-US" altLang="pt-BR" sz="2000" dirty="0">
                <a:latin typeface="+mj-lt"/>
              </a:rPr>
              <a:t> dos </a:t>
            </a:r>
            <a:r>
              <a:rPr lang="en-US" altLang="pt-BR" sz="2000" dirty="0" err="1">
                <a:latin typeface="+mj-lt"/>
              </a:rPr>
              <a:t>linfócitos</a:t>
            </a:r>
            <a:r>
              <a:rPr lang="en-US" altLang="pt-BR" sz="2000" dirty="0">
                <a:latin typeface="+mj-lt"/>
              </a:rPr>
              <a:t> T naïve a </a:t>
            </a:r>
            <a:r>
              <a:rPr lang="en-US" altLang="pt-BR" sz="2000" dirty="0" err="1">
                <a:latin typeface="+mj-lt"/>
              </a:rPr>
              <a:t>linfócitos</a:t>
            </a:r>
            <a:r>
              <a:rPr lang="en-US" altLang="pt-BR" sz="2000" dirty="0">
                <a:latin typeface="+mj-lt"/>
              </a:rPr>
              <a:t> Th2 </a:t>
            </a:r>
          </a:p>
          <a:p>
            <a:pPr algn="just" eaLnBrk="1" hangingPunct="1"/>
            <a:r>
              <a:rPr lang="en-US" altLang="pt-BR" sz="2000" i="1" dirty="0">
                <a:latin typeface="+mj-lt"/>
              </a:rPr>
              <a:t>      </a:t>
            </a:r>
            <a:r>
              <a:rPr lang="en-US" altLang="pt-BR" i="1" dirty="0">
                <a:latin typeface="+mj-lt"/>
              </a:rPr>
              <a:t>(</a:t>
            </a:r>
            <a:r>
              <a:rPr lang="en-US" altLang="pt-BR" i="1" dirty="0" err="1">
                <a:latin typeface="+mj-lt"/>
              </a:rPr>
              <a:t>produção</a:t>
            </a:r>
            <a:r>
              <a:rPr lang="en-US" altLang="pt-BR" i="1" dirty="0">
                <a:latin typeface="+mj-lt"/>
              </a:rPr>
              <a:t> de IL-4, IL-13, IL-9, IL-5)</a:t>
            </a:r>
          </a:p>
          <a:p>
            <a:pPr eaLnBrk="1" hangingPunct="1"/>
            <a:endParaRPr lang="en-US" altLang="pt-BR" sz="2000" dirty="0">
              <a:latin typeface="+mj-lt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66887" y="3365192"/>
            <a:ext cx="69060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000" dirty="0">
                <a:latin typeface="+mj-lt"/>
              </a:rPr>
              <a:t>4 - </a:t>
            </a:r>
            <a:r>
              <a:rPr lang="en-US" altLang="pt-BR" sz="2000" dirty="0" err="1">
                <a:latin typeface="+mj-lt"/>
              </a:rPr>
              <a:t>Ativação</a:t>
            </a:r>
            <a:r>
              <a:rPr lang="en-US" altLang="pt-BR" sz="2000" dirty="0">
                <a:latin typeface="+mj-lt"/>
              </a:rPr>
              <a:t> de </a:t>
            </a:r>
            <a:r>
              <a:rPr lang="en-US" altLang="pt-BR" sz="2000" dirty="0" err="1">
                <a:latin typeface="+mj-lt"/>
              </a:rPr>
              <a:t>linfócitos</a:t>
            </a:r>
            <a:r>
              <a:rPr lang="en-US" altLang="pt-BR" sz="2000" dirty="0">
                <a:latin typeface="+mj-lt"/>
              </a:rPr>
              <a:t> B, que </a:t>
            </a:r>
            <a:r>
              <a:rPr lang="en-US" altLang="pt-BR" sz="2000" dirty="0" err="1">
                <a:latin typeface="+mj-lt"/>
              </a:rPr>
              <a:t>passam</a:t>
            </a:r>
            <a:r>
              <a:rPr lang="en-US" altLang="pt-BR" sz="2000" dirty="0">
                <a:latin typeface="+mj-lt"/>
              </a:rPr>
              <a:t> a </a:t>
            </a:r>
            <a:r>
              <a:rPr lang="en-US" altLang="pt-BR" sz="2000" dirty="0" err="1">
                <a:latin typeface="+mj-lt"/>
              </a:rPr>
              <a:t>produzir</a:t>
            </a:r>
            <a:r>
              <a:rPr lang="en-US" altLang="pt-BR" sz="2000" dirty="0">
                <a:latin typeface="+mj-lt"/>
              </a:rPr>
              <a:t> </a:t>
            </a:r>
            <a:r>
              <a:rPr lang="en-US" altLang="pt-BR" sz="2000" dirty="0" err="1">
                <a:latin typeface="+mj-lt"/>
              </a:rPr>
              <a:t>IgE</a:t>
            </a:r>
            <a:endParaRPr lang="en-US" altLang="pt-BR" sz="2000" dirty="0">
              <a:latin typeface="+mj-lt"/>
            </a:endParaRPr>
          </a:p>
          <a:p>
            <a:pPr eaLnBrk="1" hangingPunct="1"/>
            <a:endParaRPr lang="en-US" altLang="pt-BR" sz="2000" dirty="0">
              <a:latin typeface="+mj-lt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66887" y="3836736"/>
            <a:ext cx="85523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000" dirty="0">
                <a:latin typeface="+mj-lt"/>
              </a:rPr>
              <a:t>5 - </a:t>
            </a:r>
            <a:r>
              <a:rPr lang="en-US" altLang="pt-BR" sz="2000" dirty="0" err="1">
                <a:latin typeface="+mj-lt"/>
              </a:rPr>
              <a:t>Ligação</a:t>
            </a:r>
            <a:r>
              <a:rPr lang="en-US" altLang="pt-BR" sz="2000" dirty="0">
                <a:latin typeface="+mj-lt"/>
              </a:rPr>
              <a:t> da </a:t>
            </a:r>
            <a:r>
              <a:rPr lang="en-US" altLang="pt-BR" sz="2000" dirty="0" err="1">
                <a:latin typeface="+mj-lt"/>
              </a:rPr>
              <a:t>IgE</a:t>
            </a:r>
            <a:r>
              <a:rPr lang="en-US" altLang="pt-BR" sz="2000" dirty="0">
                <a:latin typeface="+mj-lt"/>
              </a:rPr>
              <a:t> </a:t>
            </a:r>
            <a:r>
              <a:rPr lang="en-US" altLang="pt-BR" sz="2000" dirty="0" err="1">
                <a:latin typeface="+mj-lt"/>
              </a:rPr>
              <a:t>produzida</a:t>
            </a:r>
            <a:r>
              <a:rPr lang="en-US" altLang="pt-BR" sz="2000" dirty="0">
                <a:latin typeface="+mj-lt"/>
              </a:rPr>
              <a:t> à </a:t>
            </a:r>
            <a:r>
              <a:rPr lang="en-US" altLang="pt-BR" sz="2000" dirty="0" err="1">
                <a:latin typeface="+mj-lt"/>
              </a:rPr>
              <a:t>superfície</a:t>
            </a:r>
            <a:r>
              <a:rPr lang="en-US" altLang="pt-BR" sz="2000" dirty="0">
                <a:latin typeface="+mj-lt"/>
              </a:rPr>
              <a:t> de </a:t>
            </a:r>
            <a:r>
              <a:rPr lang="en-US" altLang="pt-BR" sz="2000" dirty="0" err="1">
                <a:latin typeface="+mj-lt"/>
              </a:rPr>
              <a:t>mastócitos</a:t>
            </a:r>
            <a:r>
              <a:rPr lang="en-US" altLang="pt-BR" sz="2000" dirty="0">
                <a:latin typeface="+mj-lt"/>
              </a:rPr>
              <a:t> e </a:t>
            </a:r>
            <a:r>
              <a:rPr lang="en-US" altLang="pt-BR" sz="2000" dirty="0" err="1">
                <a:latin typeface="+mj-lt"/>
              </a:rPr>
              <a:t>basófilos</a:t>
            </a:r>
            <a:r>
              <a:rPr lang="en-US" altLang="pt-BR" sz="2000" dirty="0">
                <a:latin typeface="+mj-lt"/>
              </a:rPr>
              <a:t> </a:t>
            </a:r>
          </a:p>
          <a:p>
            <a:pPr eaLnBrk="1" hangingPunct="1"/>
            <a:r>
              <a:rPr lang="en-US" altLang="pt-BR" sz="2000" i="1" dirty="0">
                <a:latin typeface="+mj-lt"/>
              </a:rPr>
              <a:t>      </a:t>
            </a:r>
            <a:r>
              <a:rPr lang="en-US" altLang="pt-BR" i="1" dirty="0">
                <a:latin typeface="+mj-lt"/>
              </a:rPr>
              <a:t>(via </a:t>
            </a:r>
            <a:r>
              <a:rPr lang="en-US" altLang="pt-BR" i="1" dirty="0" err="1">
                <a:latin typeface="+mj-lt"/>
              </a:rPr>
              <a:t>receptores</a:t>
            </a:r>
            <a:r>
              <a:rPr lang="en-US" altLang="pt-BR" i="1" dirty="0">
                <a:latin typeface="+mj-lt"/>
              </a:rPr>
              <a:t> de </a:t>
            </a:r>
            <a:r>
              <a:rPr lang="en-US" altLang="pt-BR" i="1" dirty="0" err="1">
                <a:latin typeface="+mj-lt"/>
              </a:rPr>
              <a:t>alta</a:t>
            </a:r>
            <a:r>
              <a:rPr lang="en-US" altLang="pt-BR" i="1" dirty="0">
                <a:latin typeface="+mj-lt"/>
              </a:rPr>
              <a:t> </a:t>
            </a:r>
            <a:r>
              <a:rPr lang="en-US" altLang="pt-BR" i="1" dirty="0" err="1">
                <a:latin typeface="+mj-lt"/>
              </a:rPr>
              <a:t>especificidade</a:t>
            </a:r>
            <a:r>
              <a:rPr lang="en-US" altLang="pt-BR" i="1" dirty="0">
                <a:latin typeface="+mj-lt"/>
              </a:rPr>
              <a:t> para a </a:t>
            </a:r>
            <a:r>
              <a:rPr lang="en-US" altLang="pt-BR" i="1" dirty="0" err="1">
                <a:latin typeface="+mj-lt"/>
              </a:rPr>
              <a:t>porção</a:t>
            </a:r>
            <a:r>
              <a:rPr lang="en-US" altLang="pt-BR" i="1" dirty="0">
                <a:latin typeface="+mj-lt"/>
              </a:rPr>
              <a:t> Fc)</a:t>
            </a:r>
          </a:p>
          <a:p>
            <a:pPr eaLnBrk="1" hangingPunct="1"/>
            <a:endParaRPr lang="en-US" altLang="pt-BR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8114" y="1179008"/>
            <a:ext cx="5738859" cy="523220"/>
          </a:xfrm>
          <a:prstGeom prst="rect">
            <a:avLst/>
          </a:prstGeom>
          <a:solidFill>
            <a:srgbClr val="66FFFF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sz="2800" baseline="300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</a:t>
            </a:r>
            <a:r>
              <a:rPr 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 </a:t>
            </a: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Sensibilização</a:t>
            </a:r>
            <a:r>
              <a:rPr 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ao</a:t>
            </a:r>
            <a:r>
              <a:rPr 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alérgeno</a:t>
            </a:r>
            <a:endParaRPr lang="en-US" sz="2800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81176" y="1752600"/>
            <a:ext cx="47772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000" dirty="0">
                <a:latin typeface="+mj-lt"/>
              </a:rPr>
              <a:t>1 -  </a:t>
            </a:r>
            <a:r>
              <a:rPr lang="en-US" altLang="pt-BR" sz="2000" dirty="0" err="1">
                <a:latin typeface="+mj-lt"/>
              </a:rPr>
              <a:t>Primeiro</a:t>
            </a:r>
            <a:r>
              <a:rPr lang="en-US" altLang="pt-BR" sz="2000" dirty="0">
                <a:latin typeface="+mj-lt"/>
              </a:rPr>
              <a:t> </a:t>
            </a:r>
            <a:r>
              <a:rPr lang="en-US" altLang="pt-BR" sz="2000" dirty="0" err="1">
                <a:latin typeface="+mj-lt"/>
              </a:rPr>
              <a:t>contato</a:t>
            </a:r>
            <a:r>
              <a:rPr lang="en-US" altLang="pt-BR" sz="2000" dirty="0">
                <a:latin typeface="+mj-lt"/>
              </a:rPr>
              <a:t> com o </a:t>
            </a:r>
            <a:r>
              <a:rPr lang="en-US" altLang="pt-BR" sz="2000" dirty="0" err="1">
                <a:latin typeface="+mj-lt"/>
              </a:rPr>
              <a:t>alérgeno</a:t>
            </a:r>
            <a:endParaRPr lang="en-US" altLang="pt-BR" sz="2000" dirty="0">
              <a:latin typeface="+mj-lt"/>
            </a:endParaRPr>
          </a:p>
        </p:txBody>
      </p:sp>
      <p:pic>
        <p:nvPicPr>
          <p:cNvPr id="1332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64" y="4743485"/>
            <a:ext cx="5570537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81200" y="120650"/>
            <a:ext cx="8229600" cy="8699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dirty="0" err="1">
                <a:latin typeface="+mj-lt"/>
                <a:ea typeface="+mj-ea"/>
                <a:cs typeface="+mj-cs"/>
              </a:rPr>
              <a:t>Hipersensibilidade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Tipo</a:t>
            </a:r>
            <a:r>
              <a:rPr lang="en-US" sz="3200" dirty="0">
                <a:latin typeface="+mj-lt"/>
                <a:ea typeface="+mj-ea"/>
                <a:cs typeface="+mj-cs"/>
              </a:rPr>
              <a:t> I</a:t>
            </a:r>
          </a:p>
          <a:p>
            <a:pPr algn="ctr" eaLnBrk="0" hangingPunct="0">
              <a:defRPr/>
            </a:pPr>
            <a:r>
              <a:rPr lang="en-US" sz="2000" i="1" dirty="0" err="1">
                <a:latin typeface="+mj-lt"/>
                <a:ea typeface="+mj-ea"/>
                <a:cs typeface="+mj-cs"/>
              </a:rPr>
              <a:t>Etapas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endParaRPr lang="en-US" sz="2800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56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09" y="0"/>
            <a:ext cx="8534400" cy="717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</a:rPr>
              <a:t>Hipersensibilidade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Tipo</a:t>
            </a:r>
            <a:r>
              <a:rPr lang="en-US" sz="2800" dirty="0">
                <a:solidFill>
                  <a:schemeClr val="tx1"/>
                </a:solidFill>
              </a:rPr>
              <a:t> I – </a:t>
            </a:r>
            <a:r>
              <a:rPr lang="en-US" sz="2800" dirty="0" err="1">
                <a:solidFill>
                  <a:schemeClr val="tx1"/>
                </a:solidFill>
              </a:rPr>
              <a:t>Sensibilização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alérgeno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5" y="709684"/>
            <a:ext cx="11133629" cy="595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9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9"/>
          <p:cNvSpPr txBox="1">
            <a:spLocks noChangeArrowheads="1"/>
          </p:cNvSpPr>
          <p:nvPr/>
        </p:nvSpPr>
        <p:spPr bwMode="auto">
          <a:xfrm>
            <a:off x="1785938" y="152400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000" dirty="0">
                <a:latin typeface="+mj-lt"/>
              </a:rPr>
              <a:t>1-  Segundo </a:t>
            </a:r>
            <a:r>
              <a:rPr lang="en-US" altLang="pt-BR" sz="2000" dirty="0" err="1">
                <a:latin typeface="+mj-lt"/>
              </a:rPr>
              <a:t>contato</a:t>
            </a:r>
            <a:r>
              <a:rPr lang="en-US" altLang="pt-BR" sz="2000" dirty="0">
                <a:latin typeface="+mj-lt"/>
              </a:rPr>
              <a:t> com o </a:t>
            </a:r>
            <a:r>
              <a:rPr lang="en-US" altLang="pt-BR" sz="2000" dirty="0" err="1">
                <a:latin typeface="+mj-lt"/>
              </a:rPr>
              <a:t>alérgeno</a:t>
            </a:r>
            <a:endParaRPr lang="en-US" altLang="pt-BR" sz="2000" dirty="0"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6576" y="2057401"/>
            <a:ext cx="817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000" dirty="0">
                <a:latin typeface="+mj-lt"/>
              </a:rPr>
              <a:t>2 - </a:t>
            </a:r>
            <a:r>
              <a:rPr lang="en-US" altLang="pt-BR" sz="2000" dirty="0" err="1">
                <a:latin typeface="+mj-lt"/>
              </a:rPr>
              <a:t>Ligação</a:t>
            </a:r>
            <a:r>
              <a:rPr lang="en-US" altLang="pt-BR" sz="2000" dirty="0">
                <a:latin typeface="+mj-lt"/>
              </a:rPr>
              <a:t> do </a:t>
            </a:r>
            <a:r>
              <a:rPr lang="en-US" altLang="pt-BR" sz="2000" dirty="0" err="1">
                <a:latin typeface="+mj-lt"/>
              </a:rPr>
              <a:t>alérgeno</a:t>
            </a:r>
            <a:r>
              <a:rPr lang="en-US" altLang="pt-BR" sz="2000" dirty="0">
                <a:latin typeface="+mj-lt"/>
              </a:rPr>
              <a:t> </a:t>
            </a:r>
            <a:r>
              <a:rPr lang="en-US" altLang="pt-BR" sz="2000" dirty="0" err="1">
                <a:latin typeface="+mj-lt"/>
              </a:rPr>
              <a:t>às</a:t>
            </a:r>
            <a:r>
              <a:rPr lang="en-US" altLang="pt-BR" sz="2000" dirty="0">
                <a:latin typeface="+mj-lt"/>
              </a:rPr>
              <a:t> </a:t>
            </a:r>
            <a:r>
              <a:rPr lang="en-US" altLang="pt-BR" sz="2000" dirty="0" err="1">
                <a:latin typeface="+mj-lt"/>
              </a:rPr>
              <a:t>moléculas</a:t>
            </a:r>
            <a:r>
              <a:rPr lang="en-US" altLang="pt-BR" sz="2000" dirty="0">
                <a:latin typeface="+mj-lt"/>
              </a:rPr>
              <a:t> de </a:t>
            </a:r>
            <a:r>
              <a:rPr lang="en-US" altLang="pt-BR" sz="2000" dirty="0" err="1">
                <a:latin typeface="+mj-lt"/>
              </a:rPr>
              <a:t>IgE</a:t>
            </a:r>
            <a:r>
              <a:rPr lang="en-US" altLang="pt-BR" sz="2000" dirty="0">
                <a:latin typeface="+mj-lt"/>
              </a:rPr>
              <a:t> </a:t>
            </a:r>
            <a:r>
              <a:rPr lang="en-US" altLang="pt-BR" sz="2000" dirty="0" err="1">
                <a:latin typeface="+mj-lt"/>
              </a:rPr>
              <a:t>presentes</a:t>
            </a:r>
            <a:r>
              <a:rPr lang="en-US" altLang="pt-BR" sz="2000" dirty="0">
                <a:latin typeface="+mj-lt"/>
              </a:rPr>
              <a:t> </a:t>
            </a:r>
            <a:r>
              <a:rPr lang="en-US" altLang="pt-BR" sz="2000" dirty="0" err="1">
                <a:latin typeface="+mj-lt"/>
              </a:rPr>
              <a:t>na</a:t>
            </a:r>
            <a:r>
              <a:rPr lang="en-US" altLang="pt-BR" sz="2000" dirty="0">
                <a:latin typeface="+mj-lt"/>
              </a:rPr>
              <a:t> </a:t>
            </a:r>
            <a:r>
              <a:rPr lang="en-US" altLang="pt-BR" sz="2000" dirty="0" err="1">
                <a:latin typeface="+mj-lt"/>
              </a:rPr>
              <a:t>superfície</a:t>
            </a:r>
            <a:r>
              <a:rPr lang="en-US" altLang="pt-BR" sz="2000" dirty="0">
                <a:latin typeface="+mj-lt"/>
              </a:rPr>
              <a:t> </a:t>
            </a:r>
            <a:r>
              <a:rPr lang="en-US" altLang="pt-BR" sz="2000" dirty="0" smtClean="0">
                <a:latin typeface="+mj-lt"/>
              </a:rPr>
              <a:t>de </a:t>
            </a:r>
            <a:r>
              <a:rPr lang="en-US" altLang="pt-BR" sz="2000" dirty="0" err="1">
                <a:latin typeface="+mj-lt"/>
              </a:rPr>
              <a:t>mastócitos</a:t>
            </a:r>
            <a:r>
              <a:rPr lang="en-US" altLang="pt-BR" sz="2000" dirty="0">
                <a:latin typeface="+mj-lt"/>
              </a:rPr>
              <a:t> e </a:t>
            </a:r>
            <a:r>
              <a:rPr lang="en-US" altLang="pt-BR" sz="2000" dirty="0" err="1">
                <a:latin typeface="+mj-lt"/>
              </a:rPr>
              <a:t>basófilos</a:t>
            </a:r>
            <a:endParaRPr lang="en-US" altLang="pt-BR" sz="2000" dirty="0">
              <a:latin typeface="+mj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85938" y="2943226"/>
            <a:ext cx="861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000" dirty="0" smtClean="0">
                <a:latin typeface="+mj-lt"/>
              </a:rPr>
              <a:t>3 - </a:t>
            </a:r>
            <a:r>
              <a:rPr lang="en-US" altLang="pt-BR" sz="2000" dirty="0" err="1" smtClean="0">
                <a:latin typeface="+mj-lt"/>
              </a:rPr>
              <a:t>Degranulação</a:t>
            </a:r>
            <a:r>
              <a:rPr lang="en-US" altLang="pt-BR" sz="2000" dirty="0" smtClean="0">
                <a:latin typeface="+mj-lt"/>
              </a:rPr>
              <a:t> </a:t>
            </a:r>
            <a:r>
              <a:rPr lang="en-US" altLang="pt-BR" sz="2000" dirty="0">
                <a:latin typeface="+mj-lt"/>
              </a:rPr>
              <a:t>de </a:t>
            </a:r>
            <a:r>
              <a:rPr lang="en-US" altLang="pt-BR" sz="2000" dirty="0" err="1">
                <a:latin typeface="+mj-lt"/>
              </a:rPr>
              <a:t>mastócitos</a:t>
            </a:r>
            <a:r>
              <a:rPr lang="en-US" altLang="pt-BR" sz="2000" dirty="0">
                <a:latin typeface="+mj-lt"/>
              </a:rPr>
              <a:t> e </a:t>
            </a:r>
            <a:r>
              <a:rPr lang="en-US" altLang="pt-BR" sz="2000" dirty="0" err="1">
                <a:latin typeface="+mj-lt"/>
              </a:rPr>
              <a:t>basófilos</a:t>
            </a:r>
            <a:r>
              <a:rPr lang="en-US" altLang="pt-BR" sz="2000" dirty="0">
                <a:latin typeface="+mj-lt"/>
              </a:rPr>
              <a:t>: </a:t>
            </a:r>
            <a:r>
              <a:rPr lang="en-US" altLang="pt-BR" sz="2000" dirty="0" err="1">
                <a:latin typeface="+mj-lt"/>
              </a:rPr>
              <a:t>liberação</a:t>
            </a:r>
            <a:r>
              <a:rPr lang="en-US" altLang="pt-BR" sz="2000" dirty="0">
                <a:latin typeface="+mj-lt"/>
              </a:rPr>
              <a:t> de </a:t>
            </a:r>
            <a:r>
              <a:rPr lang="en-US" altLang="pt-BR" sz="2000" dirty="0" err="1" smtClean="0">
                <a:latin typeface="+mj-lt"/>
              </a:rPr>
              <a:t>mediadores</a:t>
            </a:r>
            <a:r>
              <a:rPr lang="en-US" altLang="pt-BR" sz="2000" dirty="0" smtClean="0">
                <a:latin typeface="+mj-lt"/>
              </a:rPr>
              <a:t> </a:t>
            </a:r>
            <a:r>
              <a:rPr lang="en-US" altLang="pt-BR" sz="2000" dirty="0" err="1" smtClean="0">
                <a:latin typeface="+mj-lt"/>
              </a:rPr>
              <a:t>químicos</a:t>
            </a:r>
            <a:r>
              <a:rPr lang="en-US" altLang="pt-BR" sz="2000" dirty="0" smtClean="0">
                <a:latin typeface="+mj-lt"/>
              </a:rPr>
              <a:t> </a:t>
            </a:r>
            <a:r>
              <a:rPr lang="en-US" altLang="pt-BR" sz="2000" i="1" dirty="0">
                <a:latin typeface="+mj-lt"/>
              </a:rPr>
              <a:t>(</a:t>
            </a:r>
            <a:r>
              <a:rPr lang="en-US" altLang="pt-BR" sz="2000" i="1" dirty="0" err="1">
                <a:latin typeface="+mj-lt"/>
              </a:rPr>
              <a:t>histamina</a:t>
            </a:r>
            <a:r>
              <a:rPr lang="en-US" altLang="pt-BR" sz="2000" i="1" dirty="0">
                <a:latin typeface="+mj-lt"/>
              </a:rPr>
              <a:t>, </a:t>
            </a:r>
            <a:r>
              <a:rPr lang="en-US" altLang="pt-BR" sz="2000" i="1" dirty="0" err="1">
                <a:latin typeface="+mj-lt"/>
              </a:rPr>
              <a:t>leucotrienos</a:t>
            </a:r>
            <a:r>
              <a:rPr lang="en-US" altLang="pt-BR" sz="2000" i="1" dirty="0">
                <a:latin typeface="+mj-lt"/>
              </a:rPr>
              <a:t> e </a:t>
            </a:r>
            <a:r>
              <a:rPr lang="en-US" altLang="pt-BR" sz="2000" i="1" dirty="0" err="1" smtClean="0">
                <a:latin typeface="+mj-lt"/>
              </a:rPr>
              <a:t>prostaglandinas</a:t>
            </a:r>
            <a:r>
              <a:rPr lang="en-US" altLang="pt-BR" sz="2000" i="1" dirty="0" smtClean="0">
                <a:latin typeface="+mj-lt"/>
              </a:rPr>
              <a:t>) </a:t>
            </a:r>
            <a:r>
              <a:rPr lang="en-US" altLang="pt-BR" sz="2000" dirty="0" err="1" smtClean="0">
                <a:latin typeface="+mj-lt"/>
              </a:rPr>
              <a:t>responsáveis</a:t>
            </a:r>
            <a:r>
              <a:rPr lang="en-US" altLang="pt-BR" sz="2000" dirty="0" smtClean="0">
                <a:latin typeface="+mj-lt"/>
              </a:rPr>
              <a:t> </a:t>
            </a:r>
            <a:r>
              <a:rPr lang="en-US" altLang="pt-BR" sz="2000" dirty="0" err="1">
                <a:latin typeface="+mj-lt"/>
              </a:rPr>
              <a:t>pelos</a:t>
            </a:r>
            <a:r>
              <a:rPr lang="en-US" altLang="pt-BR" sz="2000" dirty="0">
                <a:latin typeface="+mj-lt"/>
              </a:rPr>
              <a:t> </a:t>
            </a:r>
            <a:r>
              <a:rPr lang="en-US" altLang="pt-BR" sz="2000" dirty="0" err="1">
                <a:latin typeface="+mj-lt"/>
              </a:rPr>
              <a:t>sintomas</a:t>
            </a:r>
            <a:r>
              <a:rPr lang="en-US" altLang="pt-BR" sz="2000" dirty="0">
                <a:latin typeface="+mj-lt"/>
              </a:rPr>
              <a:t> </a:t>
            </a:r>
            <a:r>
              <a:rPr lang="en-US" altLang="pt-BR" sz="2000" dirty="0" err="1">
                <a:latin typeface="+mj-lt"/>
              </a:rPr>
              <a:t>alérgicos</a:t>
            </a:r>
            <a:r>
              <a:rPr lang="en-US" altLang="pt-BR" sz="2000" dirty="0">
                <a:latin typeface="+mj-lt"/>
              </a:rPr>
              <a:t>.</a:t>
            </a:r>
          </a:p>
          <a:p>
            <a:pPr algn="just" eaLnBrk="1" hangingPunct="1"/>
            <a:endParaRPr lang="en-US" altLang="pt-BR" sz="2000" dirty="0">
              <a:latin typeface="+mj-lt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55" y="4137522"/>
            <a:ext cx="52578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86188" y="267683"/>
            <a:ext cx="4610100" cy="523220"/>
          </a:xfrm>
          <a:prstGeom prst="rect">
            <a:avLst/>
          </a:prstGeom>
          <a:solidFill>
            <a:srgbClr val="66FFFF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sz="2800" baseline="300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</a:t>
            </a:r>
            <a:r>
              <a:rPr 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 </a:t>
            </a: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Reação</a:t>
            </a:r>
            <a:r>
              <a:rPr lang="en-US" sz="28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alérgica</a:t>
            </a:r>
            <a:endParaRPr lang="en-US" sz="2800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5368" name="Picture 8" descr="http://www2.hawaii.edu/~johnb/micro/micro161/immed_hypersens_chap_14/Chapter%2014%20-%20immed%20hypers_files/image0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54" y="4444604"/>
            <a:ext cx="22574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4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5548</TotalTime>
  <Words>3683</Words>
  <Application>Microsoft Office PowerPoint</Application>
  <PresentationFormat>Widescreen</PresentationFormat>
  <Paragraphs>340</Paragraphs>
  <Slides>69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75" baseType="lpstr">
      <vt:lpstr>Arial</vt:lpstr>
      <vt:lpstr>Century Gothic</vt:lpstr>
      <vt:lpstr>Wingdings</vt:lpstr>
      <vt:lpstr>Wingdings 2</vt:lpstr>
      <vt:lpstr>Wingdings 3</vt:lpstr>
      <vt:lpstr>Cacho</vt:lpstr>
      <vt:lpstr>Antagonistas dos receptores da histamina</vt:lpstr>
      <vt:lpstr>Definição de alergia  (Hipersensibilidade)</vt:lpstr>
      <vt:lpstr>Reações de hipersensibilidade</vt:lpstr>
      <vt:lpstr>Classificação  </vt:lpstr>
      <vt:lpstr>Apresentação do PowerPoint</vt:lpstr>
      <vt:lpstr>Apresentação do PowerPoint</vt:lpstr>
      <vt:lpstr>Apresentação do PowerPoint</vt:lpstr>
      <vt:lpstr>Hipersensibilidade Tipo I – Sensibilização ao alérgeno</vt:lpstr>
      <vt:lpstr>Apresentação do PowerPoint</vt:lpstr>
      <vt:lpstr>Apresentação do PowerPoint</vt:lpstr>
      <vt:lpstr>Apresentação do PowerPoint</vt:lpstr>
      <vt:lpstr>Apresentação do PowerPoint</vt:lpstr>
      <vt:lpstr>Urticária </vt:lpstr>
      <vt:lpstr>Apresentação do PowerPoint</vt:lpstr>
      <vt:lpstr>Apresentação do PowerPoint</vt:lpstr>
      <vt:lpstr>Dermatite atópica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Histamina </vt:lpstr>
      <vt:lpstr>Estrutura química</vt:lpstr>
      <vt:lpstr>Distribuição no organismo</vt:lpstr>
      <vt:lpstr>Síntese e armazenamento</vt:lpstr>
      <vt:lpstr>Metabolismo e eliminação</vt:lpstr>
      <vt:lpstr>Liberação da histamina</vt:lpstr>
      <vt:lpstr>Funções da histamina endógena</vt:lpstr>
      <vt:lpstr>Efeitos farmacológicos da histamina</vt:lpstr>
      <vt:lpstr>Receptores da histamina</vt:lpstr>
      <vt:lpstr>Efeitos da histamina sobre tecidos e sistemas orgânicos</vt:lpstr>
      <vt:lpstr>Efeitos da histamina sobre tecidos e sistemas orgânicos</vt:lpstr>
      <vt:lpstr>ANTAGONISTAS DA HISTAMINA</vt:lpstr>
      <vt:lpstr>Antagonistas dos receptores H1</vt:lpstr>
      <vt:lpstr>Estrutura química</vt:lpstr>
      <vt:lpstr>Apresentação do PowerPoint</vt:lpstr>
      <vt:lpstr>Farmacocinética </vt:lpstr>
      <vt:lpstr>Apresentação do PowerPoint</vt:lpstr>
      <vt:lpstr>Farmacocinética </vt:lpstr>
      <vt:lpstr>Mecanismo de ação</vt:lpstr>
      <vt:lpstr>Apresentação do PowerPoint</vt:lpstr>
      <vt:lpstr>Apresentação do PowerPoint</vt:lpstr>
      <vt:lpstr>Antagonistas H1 de segunda geração</vt:lpstr>
      <vt:lpstr>Apresentação do PowerPoint</vt:lpstr>
      <vt:lpstr>Apresentação do PowerPoint</vt:lpstr>
      <vt:lpstr>Apresentação do PowerPoint</vt:lpstr>
      <vt:lpstr>Apresentação do PowerPoint</vt:lpstr>
      <vt:lpstr>Indicações terapeuticas</vt:lpstr>
      <vt:lpstr>Indicações terapeuticas</vt:lpstr>
      <vt:lpstr>Clorfeniramina </vt:lpstr>
      <vt:lpstr>             Clorfeniramina</vt:lpstr>
      <vt:lpstr>Ciclizina</vt:lpstr>
      <vt:lpstr>Meclizina</vt:lpstr>
      <vt:lpstr>Meclizina</vt:lpstr>
      <vt:lpstr>Medicamentos anti-histaminicos de 2º geração </vt:lpstr>
      <vt:lpstr>LORATIDINA</vt:lpstr>
      <vt:lpstr>FEXOFENADINA</vt:lpstr>
      <vt:lpstr>Reações adversas </vt:lpstr>
      <vt:lpstr>Antagonistas dos receptores H2</vt:lpstr>
      <vt:lpstr>Antagonistas H3 e H4 – perspectivas futuras</vt:lpstr>
      <vt:lpstr>Questões </vt:lpstr>
      <vt:lpstr>Questões </vt:lpstr>
      <vt:lpstr>Apresentação do PowerPoint</vt:lpstr>
      <vt:lpstr>Apresentação do PowerPoint</vt:lpstr>
      <vt:lpstr>Apresentação do PowerPoint</vt:lpstr>
      <vt:lpstr>Apresentação do PowerPoint</vt:lpstr>
      <vt:lpstr>Caso clínico</vt:lpstr>
      <vt:lpstr>Referencial teórico</vt:lpstr>
      <vt:lpstr>Obrigado  boa noite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Antagonistas dos receptores da histamina</dc:title>
  <dc:creator>Bruno</dc:creator>
  <cp:lastModifiedBy>Bruno</cp:lastModifiedBy>
  <cp:revision>78</cp:revision>
  <dcterms:created xsi:type="dcterms:W3CDTF">2016-06-15T21:35:21Z</dcterms:created>
  <dcterms:modified xsi:type="dcterms:W3CDTF">2016-06-21T20:48:50Z</dcterms:modified>
</cp:coreProperties>
</file>