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63" r:id="rId3"/>
    <p:sldId id="264" r:id="rId4"/>
    <p:sldId id="265" r:id="rId5"/>
    <p:sldId id="266" r:id="rId6"/>
    <p:sldId id="257" r:id="rId7"/>
    <p:sldId id="258" r:id="rId8"/>
    <p:sldId id="260" r:id="rId9"/>
    <p:sldId id="261" r:id="rId10"/>
    <p:sldId id="262" r:id="rId11"/>
    <p:sldId id="303" r:id="rId12"/>
    <p:sldId id="350" r:id="rId13"/>
    <p:sldId id="353" r:id="rId14"/>
    <p:sldId id="338" r:id="rId15"/>
    <p:sldId id="339" r:id="rId16"/>
    <p:sldId id="329" r:id="rId17"/>
    <p:sldId id="330" r:id="rId18"/>
    <p:sldId id="331" r:id="rId19"/>
    <p:sldId id="332" r:id="rId20"/>
    <p:sldId id="333" r:id="rId21"/>
    <p:sldId id="334" r:id="rId22"/>
    <p:sldId id="335" r:id="rId23"/>
    <p:sldId id="354" r:id="rId24"/>
    <p:sldId id="355" r:id="rId25"/>
    <p:sldId id="356" r:id="rId26"/>
    <p:sldId id="357" r:id="rId27"/>
    <p:sldId id="358" r:id="rId28"/>
    <p:sldId id="336" r:id="rId29"/>
    <p:sldId id="337" r:id="rId30"/>
    <p:sldId id="259" r:id="rId31"/>
    <p:sldId id="285" r:id="rId32"/>
    <p:sldId id="361" r:id="rId33"/>
    <p:sldId id="267" r:id="rId34"/>
    <p:sldId id="270" r:id="rId35"/>
    <p:sldId id="271" r:id="rId36"/>
    <p:sldId id="272" r:id="rId37"/>
    <p:sldId id="273" r:id="rId38"/>
    <p:sldId id="275" r:id="rId39"/>
    <p:sldId id="276" r:id="rId40"/>
    <p:sldId id="277" r:id="rId41"/>
    <p:sldId id="278" r:id="rId42"/>
    <p:sldId id="281" r:id="rId43"/>
    <p:sldId id="360" r:id="rId44"/>
    <p:sldId id="282" r:id="rId45"/>
    <p:sldId id="283" r:id="rId46"/>
    <p:sldId id="284" r:id="rId47"/>
    <p:sldId id="286" r:id="rId48"/>
    <p:sldId id="287" r:id="rId49"/>
    <p:sldId id="288" r:id="rId50"/>
    <p:sldId id="290" r:id="rId51"/>
    <p:sldId id="291" r:id="rId52"/>
    <p:sldId id="292" r:id="rId53"/>
    <p:sldId id="293" r:id="rId54"/>
    <p:sldId id="294" r:id="rId55"/>
    <p:sldId id="295" r:id="rId56"/>
    <p:sldId id="299" r:id="rId57"/>
    <p:sldId id="300" r:id="rId58"/>
    <p:sldId id="301" r:id="rId59"/>
    <p:sldId id="296" r:id="rId60"/>
    <p:sldId id="297" r:id="rId61"/>
    <p:sldId id="298" r:id="rId62"/>
    <p:sldId id="302" r:id="rId63"/>
    <p:sldId id="304" r:id="rId64"/>
    <p:sldId id="359" r:id="rId65"/>
    <p:sldId id="342" r:id="rId66"/>
    <p:sldId id="305" r:id="rId67"/>
    <p:sldId id="340" r:id="rId68"/>
    <p:sldId id="341" r:id="rId69"/>
    <p:sldId id="343" r:id="rId70"/>
    <p:sldId id="344" r:id="rId71"/>
    <p:sldId id="345" r:id="rId72"/>
    <p:sldId id="346" r:id="rId73"/>
    <p:sldId id="347" r:id="rId74"/>
    <p:sldId id="348" r:id="rId75"/>
    <p:sldId id="349"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4" r:id="rId93"/>
    <p:sldId id="328" r:id="rId94"/>
    <p:sldId id="325" r:id="rId95"/>
    <p:sldId id="326" r:id="rId96"/>
    <p:sldId id="327" r:id="rId9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4" d="100"/>
          <a:sy n="74"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295702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18663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6408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18429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8634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283042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241456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306194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38258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332306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F737F3F-7681-40FB-8720-FC8EDF22901C}" type="datetimeFigureOut">
              <a:rPr lang="pt-BR" smtClean="0"/>
              <a:pPr/>
              <a:t>17/05/2016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A1E047-4BC7-4E96-98A5-31D249561C84}" type="slidenum">
              <a:rPr lang="pt-BR" smtClean="0"/>
              <a:pPr/>
              <a:t>‹nº›</a:t>
            </a:fld>
            <a:endParaRPr lang="pt-BR"/>
          </a:p>
        </p:txBody>
      </p:sp>
    </p:spTree>
    <p:extLst>
      <p:ext uri="{BB962C8B-B14F-4D97-AF65-F5344CB8AC3E}">
        <p14:creationId xmlns:p14="http://schemas.microsoft.com/office/powerpoint/2010/main" val="14432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7F3F-7681-40FB-8720-FC8EDF22901C}" type="datetimeFigureOut">
              <a:rPr lang="pt-BR" smtClean="0"/>
              <a:pPr/>
              <a:t>17/05/2016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1E047-4BC7-4E96-98A5-31D249561C84}" type="slidenum">
              <a:rPr lang="pt-BR" smtClean="0"/>
              <a:pPr/>
              <a:t>‹nº›</a:t>
            </a:fld>
            <a:endParaRPr lang="pt-BR"/>
          </a:p>
        </p:txBody>
      </p:sp>
    </p:spTree>
    <p:extLst>
      <p:ext uri="{BB962C8B-B14F-4D97-AF65-F5344CB8AC3E}">
        <p14:creationId xmlns:p14="http://schemas.microsoft.com/office/powerpoint/2010/main" val="6111275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0355" y="1214438"/>
            <a:ext cx="8263944" cy="2387600"/>
          </a:xfrm>
        </p:spPr>
        <p:txBody>
          <a:bodyPr/>
          <a:lstStyle/>
          <a:p>
            <a:r>
              <a:rPr lang="pt-BR" dirty="0" smtClean="0"/>
              <a:t>DIABETES MELLITUS</a:t>
            </a:r>
            <a:br>
              <a:rPr lang="pt-BR" dirty="0" smtClean="0"/>
            </a:br>
            <a:r>
              <a:rPr lang="pt-BR" dirty="0" smtClean="0"/>
              <a:t>OBESIDADE</a:t>
            </a:r>
            <a:endParaRPr lang="pt-BR" dirty="0"/>
          </a:p>
        </p:txBody>
      </p:sp>
      <p:sp>
        <p:nvSpPr>
          <p:cNvPr id="3" name="Subtítulo 2"/>
          <p:cNvSpPr>
            <a:spLocks noGrp="1"/>
          </p:cNvSpPr>
          <p:nvPr>
            <p:ph type="subTitle" idx="1"/>
          </p:nvPr>
        </p:nvSpPr>
        <p:spPr>
          <a:xfrm>
            <a:off x="210355" y="4619469"/>
            <a:ext cx="4181341" cy="1655762"/>
          </a:xfrm>
        </p:spPr>
        <p:txBody>
          <a:bodyPr>
            <a:normAutofit lnSpcReduction="10000"/>
          </a:bodyPr>
          <a:lstStyle/>
          <a:p>
            <a:pPr algn="just"/>
            <a:r>
              <a:rPr lang="pt-BR" dirty="0" smtClean="0"/>
              <a:t>GABRIEL QUEIROZ FERNANDES</a:t>
            </a:r>
          </a:p>
          <a:p>
            <a:pPr algn="just"/>
            <a:r>
              <a:rPr lang="pt-BR" dirty="0" smtClean="0"/>
              <a:t>LORENA DIAS E SILVA</a:t>
            </a:r>
          </a:p>
          <a:p>
            <a:pPr algn="just"/>
            <a:r>
              <a:rPr lang="pt-BR" dirty="0" smtClean="0"/>
              <a:t>PROF. Me. CARMEN DALAZEN</a:t>
            </a:r>
          </a:p>
          <a:p>
            <a:pPr algn="just"/>
            <a:r>
              <a:rPr lang="pt-BR" dirty="0" smtClean="0"/>
              <a:t>PROF. ESP. THAÍS AQUINO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0" y="427038"/>
            <a:ext cx="4318000" cy="3175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0527" y="3829318"/>
            <a:ext cx="2445913" cy="2445913"/>
          </a:xfrm>
          <a:prstGeom prst="rect">
            <a:avLst/>
          </a:prstGeom>
        </p:spPr>
      </p:pic>
    </p:spTree>
    <p:extLst>
      <p:ext uri="{BB962C8B-B14F-4D97-AF65-F5344CB8AC3E}">
        <p14:creationId xmlns:p14="http://schemas.microsoft.com/office/powerpoint/2010/main" val="136125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a:t>
            </a:r>
            <a:endParaRPr lang="pt-BR" dirty="0"/>
          </a:p>
        </p:txBody>
      </p:sp>
      <p:sp>
        <p:nvSpPr>
          <p:cNvPr id="3" name="Espaço Reservado para Conteúdo 2"/>
          <p:cNvSpPr>
            <a:spLocks noGrp="1"/>
          </p:cNvSpPr>
          <p:nvPr>
            <p:ph idx="1"/>
          </p:nvPr>
        </p:nvSpPr>
        <p:spPr/>
        <p:txBody>
          <a:bodyPr/>
          <a:lstStyle/>
          <a:p>
            <a:r>
              <a:rPr lang="pt-BR" dirty="0" smtClean="0"/>
              <a:t>DIAGNÓSTICO (hemoglobina </a:t>
            </a:r>
            <a:r>
              <a:rPr lang="pt-BR" dirty="0" err="1" smtClean="0"/>
              <a:t>glicada</a:t>
            </a:r>
            <a:r>
              <a:rPr lang="pt-BR" dirty="0" smtClean="0"/>
              <a:t>)</a:t>
            </a:r>
          </a:p>
          <a:p>
            <a:endParaRPr lang="pt-BR" dirty="0" smtClean="0"/>
          </a:p>
          <a:p>
            <a:pPr lvl="1"/>
            <a:r>
              <a:rPr lang="pt-BR" dirty="0" smtClean="0"/>
              <a:t>HbA1c &gt; 6,5% (duas coletas)</a:t>
            </a:r>
          </a:p>
          <a:p>
            <a:pPr lvl="1"/>
            <a:endParaRPr lang="pt-BR" dirty="0"/>
          </a:p>
          <a:p>
            <a:pPr lvl="1"/>
            <a:r>
              <a:rPr lang="pt-BR" dirty="0" smtClean="0"/>
              <a:t>Limitações</a:t>
            </a:r>
          </a:p>
          <a:p>
            <a:pPr lvl="2"/>
            <a:r>
              <a:rPr lang="pt-BR" dirty="0" err="1" smtClean="0"/>
              <a:t>Hemoglobinopatias</a:t>
            </a:r>
            <a:endParaRPr lang="pt-BR" dirty="0" smtClean="0"/>
          </a:p>
          <a:p>
            <a:pPr lvl="2"/>
            <a:r>
              <a:rPr lang="pt-BR" dirty="0" smtClean="0"/>
              <a:t>Anemia hemolítica</a:t>
            </a:r>
          </a:p>
          <a:p>
            <a:pPr lvl="2"/>
            <a:r>
              <a:rPr lang="pt-BR" dirty="0" smtClean="0"/>
              <a:t>Anemia </a:t>
            </a:r>
            <a:r>
              <a:rPr lang="pt-BR" dirty="0" err="1" smtClean="0"/>
              <a:t>ferropriva</a:t>
            </a:r>
            <a:endParaRPr lang="pt-BR" dirty="0" smtClean="0"/>
          </a:p>
          <a:p>
            <a:pPr lvl="2"/>
            <a:r>
              <a:rPr lang="pt-BR" dirty="0" smtClean="0"/>
              <a:t>Etnias</a:t>
            </a:r>
          </a:p>
        </p:txBody>
      </p:sp>
    </p:spTree>
    <p:extLst>
      <p:ext uri="{BB962C8B-B14F-4D97-AF65-F5344CB8AC3E}">
        <p14:creationId xmlns:p14="http://schemas.microsoft.com/office/powerpoint/2010/main" val="187225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1</a:t>
            </a:r>
            <a:endParaRPr lang="pt-BR" dirty="0"/>
          </a:p>
        </p:txBody>
      </p:sp>
      <p:sp>
        <p:nvSpPr>
          <p:cNvPr id="3" name="Espaço Reservado para Conteúdo 2"/>
          <p:cNvSpPr>
            <a:spLocks noGrp="1"/>
          </p:cNvSpPr>
          <p:nvPr>
            <p:ph idx="1"/>
          </p:nvPr>
        </p:nvSpPr>
        <p:spPr/>
        <p:txBody>
          <a:bodyPr/>
          <a:lstStyle/>
          <a:p>
            <a:r>
              <a:rPr lang="pt-BR" dirty="0" smtClean="0"/>
              <a:t>Destruição de células </a:t>
            </a:r>
            <a:r>
              <a:rPr lang="el-GR" dirty="0" smtClean="0"/>
              <a:t>β</a:t>
            </a:r>
            <a:r>
              <a:rPr lang="pt-BR" dirty="0" smtClean="0"/>
              <a:t> pancreáticas</a:t>
            </a:r>
          </a:p>
          <a:p>
            <a:pPr lvl="1"/>
            <a:r>
              <a:rPr lang="pt-BR" dirty="0" smtClean="0"/>
              <a:t>Autoimune</a:t>
            </a:r>
          </a:p>
          <a:p>
            <a:pPr lvl="2"/>
            <a:r>
              <a:rPr lang="pt-BR" dirty="0" smtClean="0"/>
              <a:t>Detecção de anticorpos </a:t>
            </a:r>
            <a:r>
              <a:rPr lang="pt-BR" dirty="0" err="1" smtClean="0"/>
              <a:t>anti-insulina</a:t>
            </a:r>
            <a:r>
              <a:rPr lang="pt-BR" dirty="0" smtClean="0"/>
              <a:t>, GAD 65, IA2, IA2B e </a:t>
            </a:r>
            <a:r>
              <a:rPr lang="pt-BR" dirty="0" err="1" smtClean="0"/>
              <a:t>antitransportador</a:t>
            </a:r>
            <a:r>
              <a:rPr lang="pt-BR" dirty="0" smtClean="0"/>
              <a:t> de zinco 1A</a:t>
            </a:r>
          </a:p>
          <a:p>
            <a:pPr lvl="1"/>
            <a:r>
              <a:rPr lang="pt-BR" dirty="0" smtClean="0"/>
              <a:t>Idiopática</a:t>
            </a:r>
          </a:p>
          <a:p>
            <a:r>
              <a:rPr lang="pt-BR" dirty="0"/>
              <a:t>Produção deficiente de insulina</a:t>
            </a:r>
            <a:endParaRPr lang="pt-BR" dirty="0" smtClean="0"/>
          </a:p>
          <a:p>
            <a:r>
              <a:rPr lang="pt-BR" dirty="0" smtClean="0"/>
              <a:t>Em crianças: evolução rápida</a:t>
            </a:r>
          </a:p>
          <a:p>
            <a:pPr algn="just"/>
            <a:r>
              <a:rPr lang="pt-BR" dirty="0" smtClean="0"/>
              <a:t>Em adultos: evolução lenta (diabetes autoimune latente do adulto – LADA)</a:t>
            </a:r>
          </a:p>
          <a:p>
            <a:pPr algn="just"/>
            <a:endParaRPr lang="pt-BR" dirty="0" smtClean="0"/>
          </a:p>
          <a:p>
            <a:endParaRPr lang="pt-BR" dirty="0" smtClean="0"/>
          </a:p>
        </p:txBody>
      </p:sp>
    </p:spTree>
    <p:extLst>
      <p:ext uri="{BB962C8B-B14F-4D97-AF65-F5344CB8AC3E}">
        <p14:creationId xmlns:p14="http://schemas.microsoft.com/office/powerpoint/2010/main" val="614693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a:t>
            </a:r>
            <a:endParaRPr lang="pt-BR" dirty="0"/>
          </a:p>
        </p:txBody>
      </p:sp>
      <p:sp>
        <p:nvSpPr>
          <p:cNvPr id="3" name="Espaço Reservado para Conteúdo 2"/>
          <p:cNvSpPr>
            <a:spLocks noGrp="1"/>
          </p:cNvSpPr>
          <p:nvPr>
            <p:ph idx="1"/>
          </p:nvPr>
        </p:nvSpPr>
        <p:spPr/>
        <p:txBody>
          <a:bodyPr/>
          <a:lstStyle/>
          <a:p>
            <a:r>
              <a:rPr lang="pt-BR" dirty="0" smtClean="0"/>
              <a:t>Hormônio produzido no pâncreas, especificamente nas células beta-pancreáticas das Ilhotas de </a:t>
            </a:r>
            <a:r>
              <a:rPr lang="pt-BR" dirty="0" err="1" smtClean="0"/>
              <a:t>Langerhans</a:t>
            </a:r>
            <a:r>
              <a:rPr lang="pt-BR" dirty="0" smtClean="0"/>
              <a:t>.</a:t>
            </a:r>
          </a:p>
          <a:p>
            <a:r>
              <a:rPr lang="pt-BR" dirty="0" smtClean="0"/>
              <a:t>O principal fator responsável pela síntese e secreção de insulina são os níveis de glicemia plasmática.</a:t>
            </a:r>
          </a:p>
          <a:p>
            <a:r>
              <a:rPr lang="pt-BR" dirty="0" smtClean="0"/>
              <a:t>Ação: Principal hormônio que controla o metabolismo.</a:t>
            </a:r>
          </a:p>
          <a:p>
            <a:r>
              <a:rPr lang="pt-BR" dirty="0" smtClean="0"/>
              <a:t>A insulina facilita a captação e o armazenamento de glicose, reduzindo de forma aguda os níveis de glicemia. </a:t>
            </a:r>
          </a:p>
          <a:p>
            <a:endParaRPr lang="pt-B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Insulinas no DM1</a:t>
            </a:r>
            <a:endParaRPr lang="pt-BR" dirty="0"/>
          </a:p>
        </p:txBody>
      </p:sp>
      <p:sp>
        <p:nvSpPr>
          <p:cNvPr id="3" name="Espaço Reservado para Conteúdo 2"/>
          <p:cNvSpPr>
            <a:spLocks noGrp="1"/>
          </p:cNvSpPr>
          <p:nvPr>
            <p:ph idx="1"/>
          </p:nvPr>
        </p:nvSpPr>
        <p:spPr/>
        <p:txBody>
          <a:bodyPr>
            <a:normAutofit/>
          </a:bodyPr>
          <a:lstStyle/>
          <a:p>
            <a:r>
              <a:rPr lang="pt-BR" dirty="0" smtClean="0"/>
              <a:t>O uso de insulina deve ser instituído assim que o diagnóstico de DM1 for realizado.</a:t>
            </a:r>
          </a:p>
          <a:p>
            <a:r>
              <a:rPr lang="pt-BR" dirty="0" smtClean="0"/>
              <a:t>Diabetes </a:t>
            </a:r>
            <a:r>
              <a:rPr lang="pt-BR" dirty="0" err="1" smtClean="0"/>
              <a:t>Control</a:t>
            </a:r>
            <a:r>
              <a:rPr lang="pt-BR" dirty="0" smtClean="0"/>
              <a:t> </a:t>
            </a:r>
            <a:r>
              <a:rPr lang="pt-BR" dirty="0" err="1" smtClean="0"/>
              <a:t>and</a:t>
            </a:r>
            <a:r>
              <a:rPr lang="pt-BR" dirty="0" smtClean="0"/>
              <a:t> </a:t>
            </a:r>
            <a:r>
              <a:rPr lang="pt-BR" dirty="0" err="1" smtClean="0"/>
              <a:t>Complications</a:t>
            </a:r>
            <a:r>
              <a:rPr lang="pt-BR" dirty="0" smtClean="0"/>
              <a:t> Trial (DCCT) demonstrou que:</a:t>
            </a:r>
          </a:p>
          <a:p>
            <a:r>
              <a:rPr lang="pt-BR" dirty="0" smtClean="0"/>
              <a:t>O tratamento intensivo com 3 ou mais doses diárias de insulina de ações diferentes ou sistema de infusão contínua de insulina , reduziu a ocorrência de complicações crônicas do DM.</a:t>
            </a:r>
          </a:p>
          <a:p>
            <a:r>
              <a:rPr lang="pt-BR" dirty="0" smtClean="0"/>
              <a:t>Diminuição de 76% dos casos de retinopatia</a:t>
            </a:r>
          </a:p>
          <a:p>
            <a:r>
              <a:rPr lang="pt-BR" dirty="0" smtClean="0"/>
              <a:t>60% dos casos de neuropatia</a:t>
            </a:r>
          </a:p>
          <a:p>
            <a:r>
              <a:rPr lang="pt-BR" dirty="0" smtClean="0"/>
              <a:t>39% dos casos de </a:t>
            </a:r>
            <a:r>
              <a:rPr lang="pt-BR" dirty="0" err="1" smtClean="0"/>
              <a:t>nefropatia</a:t>
            </a:r>
            <a:r>
              <a:rPr lang="pt-BR" dirty="0" smtClean="0"/>
              <a:t> diabética  </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Insulinas no DM2</a:t>
            </a:r>
            <a:endParaRPr lang="pt-BR" dirty="0"/>
          </a:p>
        </p:txBody>
      </p:sp>
      <p:sp>
        <p:nvSpPr>
          <p:cNvPr id="3" name="Espaço Reservado para Conteúdo 2"/>
          <p:cNvSpPr>
            <a:spLocks noGrp="1"/>
          </p:cNvSpPr>
          <p:nvPr>
            <p:ph idx="1"/>
          </p:nvPr>
        </p:nvSpPr>
        <p:spPr/>
        <p:txBody>
          <a:bodyPr/>
          <a:lstStyle/>
          <a:p>
            <a:r>
              <a:rPr lang="pt-BR" dirty="0" smtClean="0"/>
              <a:t>Diretriz:  “ A terapêutica com insulina deve ser iniciada quando a despeito de doses máximas de duas ou três drogas orais utilizadas, o paciente mantiver níveis de HbA1c  maior que 7%.</a:t>
            </a:r>
          </a:p>
          <a:p>
            <a:r>
              <a:rPr lang="pt-BR" dirty="0" smtClean="0"/>
              <a:t>Também deve ser iniciada quando o paciente apresentar sintomas de hiperglicemia graves ou níveis de glicose muito elevados ( acima de 300 </a:t>
            </a:r>
            <a:r>
              <a:rPr lang="pt-BR" dirty="0" err="1" smtClean="0"/>
              <a:t>mg</a:t>
            </a:r>
            <a:r>
              <a:rPr lang="pt-BR" dirty="0" smtClean="0"/>
              <a:t>/dl) , ou perda de peso significante, ou presença de </a:t>
            </a:r>
            <a:r>
              <a:rPr lang="pt-BR" dirty="0" err="1" smtClean="0"/>
              <a:t>cetonúria</a:t>
            </a:r>
            <a:r>
              <a:rPr lang="pt-BR"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Metas do controle glicêmico</a:t>
            </a:r>
            <a:endParaRPr lang="pt-BR" dirty="0"/>
          </a:p>
        </p:txBody>
      </p:sp>
      <p:pic>
        <p:nvPicPr>
          <p:cNvPr id="1026" name="Picture 2" descr="C:\Users\User\Documents\SÉTIMO PERÍODO\SLIDES LIGA DE FARMACO\Sem título.png"/>
          <p:cNvPicPr>
            <a:picLocks noChangeAspect="1" noChangeArrowheads="1"/>
          </p:cNvPicPr>
          <p:nvPr/>
        </p:nvPicPr>
        <p:blipFill>
          <a:blip r:embed="rId2" cstate="print"/>
          <a:srcRect/>
          <a:stretch>
            <a:fillRect/>
          </a:stretch>
        </p:blipFill>
        <p:spPr bwMode="auto">
          <a:xfrm>
            <a:off x="1698171" y="1802674"/>
            <a:ext cx="8961120" cy="45458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Insulinas</a:t>
            </a:r>
            <a:endParaRPr lang="pt-BR" dirty="0"/>
          </a:p>
        </p:txBody>
      </p:sp>
      <p:sp>
        <p:nvSpPr>
          <p:cNvPr id="3" name="Espaço Reservado para Conteúdo 2"/>
          <p:cNvSpPr>
            <a:spLocks noGrp="1"/>
          </p:cNvSpPr>
          <p:nvPr>
            <p:ph idx="1"/>
          </p:nvPr>
        </p:nvSpPr>
        <p:spPr/>
        <p:txBody>
          <a:bodyPr/>
          <a:lstStyle/>
          <a:p>
            <a:r>
              <a:rPr lang="pt-BR" dirty="0" smtClean="0"/>
              <a:t>Constitui a base do tratamento de praticamente todos os pacientes com DM1 e muitos pacientes com DM2.</a:t>
            </a:r>
          </a:p>
          <a:p>
            <a:r>
              <a:rPr lang="pt-BR" dirty="0" smtClean="0"/>
              <a:t>Pode ser administrada via IM ou IV, mas a longo prazo a via de escolha é a SC.</a:t>
            </a:r>
          </a:p>
          <a:p>
            <a:r>
              <a:rPr lang="pt-BR" dirty="0" smtClean="0"/>
              <a:t>Podem ser classificadas como: ação curta, intermediária e longa, quanto ao tipo de preparação, e humana, bovina ou suína, ou uma mistura de bovina ou suína de acordo com a espécie.</a:t>
            </a:r>
          </a:p>
          <a:p>
            <a:r>
              <a:rPr lang="pt-BR" dirty="0" smtClean="0"/>
              <a:t>Insulinas basais: NPH, NPL, </a:t>
            </a:r>
            <a:r>
              <a:rPr lang="pt-BR" dirty="0" err="1" smtClean="0"/>
              <a:t>glargina</a:t>
            </a:r>
            <a:r>
              <a:rPr lang="pt-BR" dirty="0" smtClean="0"/>
              <a:t> e </a:t>
            </a:r>
            <a:r>
              <a:rPr lang="pt-BR" dirty="0" err="1" smtClean="0"/>
              <a:t>detemir</a:t>
            </a:r>
            <a:r>
              <a:rPr lang="pt-BR" dirty="0" smtClean="0"/>
              <a:t> ( análogos de ação prolongada ).</a:t>
            </a:r>
          </a:p>
          <a:p>
            <a:endParaRPr lang="pt-B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Insulinas de ação rápida ou curta</a:t>
            </a:r>
            <a:endParaRPr lang="pt-BR" dirty="0"/>
          </a:p>
        </p:txBody>
      </p:sp>
      <p:sp>
        <p:nvSpPr>
          <p:cNvPr id="3" name="Espaço Reservado para Conteúdo 2"/>
          <p:cNvSpPr>
            <a:spLocks noGrp="1"/>
          </p:cNvSpPr>
          <p:nvPr>
            <p:ph idx="1"/>
          </p:nvPr>
        </p:nvSpPr>
        <p:spPr/>
        <p:txBody>
          <a:bodyPr/>
          <a:lstStyle/>
          <a:p>
            <a:r>
              <a:rPr lang="pt-BR" dirty="0" smtClean="0"/>
              <a:t> Rápido início de ação, e tempo de ação curto.</a:t>
            </a:r>
            <a:r>
              <a:rPr lang="pt-BR" i="1" dirty="0" smtClean="0"/>
              <a:t> </a:t>
            </a:r>
          </a:p>
          <a:p>
            <a:r>
              <a:rPr lang="pt-BR" i="1" dirty="0" smtClean="0"/>
              <a:t>São soluções de insulina </a:t>
            </a:r>
            <a:r>
              <a:rPr lang="pt-BR" i="1" dirty="0" err="1" smtClean="0"/>
              <a:t>zíncica</a:t>
            </a:r>
            <a:r>
              <a:rPr lang="pt-BR" i="1" dirty="0" smtClean="0"/>
              <a:t> cristalina regular (injeção de insulina).</a:t>
            </a:r>
          </a:p>
          <a:p>
            <a:r>
              <a:rPr lang="pt-BR" i="1" dirty="0" smtClean="0"/>
              <a:t>Deve ser injetada 30-45 minutos antes das refeições.</a:t>
            </a:r>
          </a:p>
          <a:p>
            <a:endParaRPr lang="pt-BR" i="1" dirty="0" smtClean="0"/>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Análogos da insulina de ação curta</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 Insulina </a:t>
            </a:r>
            <a:r>
              <a:rPr lang="pt-BR" dirty="0" err="1" smtClean="0"/>
              <a:t>lispro</a:t>
            </a:r>
            <a:r>
              <a:rPr lang="pt-BR" dirty="0" smtClean="0"/>
              <a:t> e </a:t>
            </a:r>
            <a:r>
              <a:rPr lang="pt-BR" dirty="0" err="1" smtClean="0"/>
              <a:t>aspart</a:t>
            </a:r>
            <a:endParaRPr lang="pt-BR" dirty="0" smtClean="0"/>
          </a:p>
          <a:p>
            <a:r>
              <a:rPr lang="pt-BR" dirty="0" smtClean="0"/>
              <a:t>São absorvidos 3 vezes mais rápido que a insulina humana.</a:t>
            </a:r>
          </a:p>
          <a:p>
            <a:r>
              <a:rPr lang="pt-BR" dirty="0" smtClean="0"/>
              <a:t>Elevação plasmática mais rápida dos níveis de insulina, com resposta hipoglicêmica precoce.</a:t>
            </a:r>
          </a:p>
          <a:p>
            <a:r>
              <a:rPr lang="pt-BR" dirty="0" smtClean="0"/>
              <a:t> Aplicar 15 minutos antes de uma refeição.</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 de ação intermediária</a:t>
            </a:r>
            <a:endParaRPr lang="pt-BR" dirty="0"/>
          </a:p>
        </p:txBody>
      </p:sp>
      <p:sp>
        <p:nvSpPr>
          <p:cNvPr id="3" name="Espaço Reservado para Conteúdo 2"/>
          <p:cNvSpPr>
            <a:spLocks noGrp="1"/>
          </p:cNvSpPr>
          <p:nvPr>
            <p:ph idx="1"/>
          </p:nvPr>
        </p:nvSpPr>
        <p:spPr/>
        <p:txBody>
          <a:bodyPr/>
          <a:lstStyle/>
          <a:p>
            <a:r>
              <a:rPr lang="pt-BR" dirty="0" smtClean="0"/>
              <a:t>Dissolução mais gradual quando administrada pela via SC , ou seja, sua duração é mais longa.</a:t>
            </a:r>
          </a:p>
          <a:p>
            <a:r>
              <a:rPr lang="pt-BR" dirty="0" smtClean="0"/>
              <a:t>Ex: Insulina </a:t>
            </a:r>
            <a:r>
              <a:rPr lang="pt-BR" dirty="0" err="1" smtClean="0"/>
              <a:t>Protamina</a:t>
            </a:r>
            <a:r>
              <a:rPr lang="pt-BR" dirty="0" smtClean="0"/>
              <a:t> Neutra de </a:t>
            </a:r>
            <a:r>
              <a:rPr lang="pt-BR" dirty="0" err="1" smtClean="0"/>
              <a:t>Hagedorn</a:t>
            </a:r>
            <a:r>
              <a:rPr lang="pt-BR" dirty="0" smtClean="0"/>
              <a:t> ( NPH) e Insulina Lenta ( suspensão insulina </a:t>
            </a:r>
            <a:r>
              <a:rPr lang="pt-BR" dirty="0" err="1" smtClean="0"/>
              <a:t>zíncica</a:t>
            </a:r>
            <a:r>
              <a:rPr lang="pt-BR" dirty="0" smtClean="0"/>
              <a:t> ).</a:t>
            </a:r>
          </a:p>
          <a:p>
            <a:r>
              <a:rPr lang="pt-BR" dirty="0" smtClean="0"/>
              <a:t>As insulinas intermediárias humanas têm inicio de ação mais rápido e duração mais curta que as suínas.</a:t>
            </a:r>
          </a:p>
          <a:p>
            <a:r>
              <a:rPr lang="pt-BR" dirty="0" smtClean="0"/>
              <a:t>Geralmente são administradas 1x/dia antes do desjejum ou 2x/dia.</a:t>
            </a:r>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smtClean="0"/>
              <a:t>Homem, 55 anos, obeso, hipertenso e diabético.</a:t>
            </a:r>
          </a:p>
          <a:p>
            <a:pPr lvl="1" algn="just"/>
            <a:r>
              <a:rPr lang="pt-BR" dirty="0"/>
              <a:t>Paciente nega antecedentes mórbidos até a idade de 42 anos, época em que, durante exame médico de rotina no trabalho, foram detectados valores de pressão arterial de 140/96 mmHg. Nessa ocasião, o paciente era completamente </a:t>
            </a:r>
            <a:r>
              <a:rPr lang="pt-BR" dirty="0" smtClean="0"/>
              <a:t>assintomático </a:t>
            </a:r>
            <a:r>
              <a:rPr lang="pt-BR" dirty="0"/>
              <a:t>do ponto de vista cardiovascular. Exames laboratoriais normais, exceto por uma glicemia de 136 mg/dl e triglicérides de 180 mg/dl. Tais exames foram repetidos e confirmaram-se valores de glicemia e triglicérides anormais, tendo sido, na ocasião, feito diagnóstico de hipertensão arterial, diabetes </a:t>
            </a:r>
            <a:r>
              <a:rPr lang="pt-BR" dirty="0" smtClean="0"/>
              <a:t>mellitus </a:t>
            </a:r>
            <a:r>
              <a:rPr lang="pt-BR" dirty="0"/>
              <a:t>e dislipidemia.</a:t>
            </a:r>
            <a:endParaRPr lang="pt-BR" dirty="0" smtClean="0"/>
          </a:p>
          <a:p>
            <a:pPr lvl="1"/>
            <a:endParaRPr lang="pt-BR" dirty="0"/>
          </a:p>
        </p:txBody>
      </p:sp>
    </p:spTree>
    <p:extLst>
      <p:ext uri="{BB962C8B-B14F-4D97-AF65-F5344CB8AC3E}">
        <p14:creationId xmlns:p14="http://schemas.microsoft.com/office/powerpoint/2010/main" val="2298506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Insulinas de ação lenta</a:t>
            </a:r>
            <a:endParaRPr lang="pt-BR" dirty="0"/>
          </a:p>
        </p:txBody>
      </p:sp>
      <p:sp>
        <p:nvSpPr>
          <p:cNvPr id="3" name="Espaço Reservado para Conteúdo 2"/>
          <p:cNvSpPr>
            <a:spLocks noGrp="1"/>
          </p:cNvSpPr>
          <p:nvPr>
            <p:ph idx="1"/>
          </p:nvPr>
        </p:nvSpPr>
        <p:spPr/>
        <p:txBody>
          <a:bodyPr/>
          <a:lstStyle/>
          <a:p>
            <a:r>
              <a:rPr lang="pt-BR" dirty="0" smtClean="0"/>
              <a:t>Ex: Insulina ultralenta ( suspensão de insulina </a:t>
            </a:r>
            <a:r>
              <a:rPr lang="pt-BR" dirty="0" err="1" smtClean="0"/>
              <a:t>zíncica</a:t>
            </a:r>
            <a:r>
              <a:rPr lang="pt-BR" dirty="0" smtClean="0"/>
              <a:t> expandida ) e suspensão de insulina </a:t>
            </a:r>
            <a:r>
              <a:rPr lang="pt-BR" dirty="0" err="1" smtClean="0"/>
              <a:t>zíncica</a:t>
            </a:r>
            <a:r>
              <a:rPr lang="pt-BR" dirty="0" smtClean="0"/>
              <a:t> com </a:t>
            </a:r>
            <a:r>
              <a:rPr lang="pt-BR" dirty="0" err="1" smtClean="0"/>
              <a:t>protamina</a:t>
            </a:r>
            <a:r>
              <a:rPr lang="pt-BR" dirty="0" smtClean="0"/>
              <a:t> ( não é mais disponível nos EUA , devido a seu curso de ação prolongado e imprevisível ).</a:t>
            </a:r>
          </a:p>
          <a:p>
            <a:r>
              <a:rPr lang="pt-BR" dirty="0" smtClean="0"/>
              <a:t>Início de ação muito lento e pico de ação prolongado e 	“plano”</a:t>
            </a:r>
          </a:p>
          <a:p>
            <a:r>
              <a:rPr lang="pt-BR" dirty="0" smtClean="0"/>
              <a:t>As doses são administradas 1 ou 2x/dia de acordo com os níveis da glicemia de jejum.</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Análogos da insulina de ação longa</a:t>
            </a:r>
            <a:endParaRPr lang="pt-BR" dirty="0"/>
          </a:p>
        </p:txBody>
      </p:sp>
      <p:sp>
        <p:nvSpPr>
          <p:cNvPr id="3" name="Espaço Reservado para Conteúdo 2"/>
          <p:cNvSpPr>
            <a:spLocks noGrp="1"/>
          </p:cNvSpPr>
          <p:nvPr>
            <p:ph idx="1"/>
          </p:nvPr>
        </p:nvSpPr>
        <p:spPr/>
        <p:txBody>
          <a:bodyPr/>
          <a:lstStyle/>
          <a:p>
            <a:r>
              <a:rPr lang="pt-BR" dirty="0" smtClean="0"/>
              <a:t>Insulina </a:t>
            </a:r>
            <a:r>
              <a:rPr lang="pt-BR" dirty="0" err="1" smtClean="0"/>
              <a:t>glargina</a:t>
            </a:r>
            <a:r>
              <a:rPr lang="pt-BR" dirty="0" smtClean="0"/>
              <a:t> e </a:t>
            </a:r>
            <a:r>
              <a:rPr lang="pt-BR" dirty="0" err="1" smtClean="0"/>
              <a:t>detemir</a:t>
            </a:r>
            <a:r>
              <a:rPr lang="pt-BR" dirty="0" smtClean="0"/>
              <a:t>: resulta em absorção previsível e prolongada a partir dos tecidos SC. </a:t>
            </a:r>
          </a:p>
          <a:p>
            <a:r>
              <a:rPr lang="pt-BR" dirty="0" smtClean="0"/>
              <a:t>Duração de aproximadamente  20 horas</a:t>
            </a:r>
          </a:p>
          <a:p>
            <a:r>
              <a:rPr lang="pt-BR" dirty="0" smtClean="0"/>
              <a:t>Não pode ser misturada com as insulinas de ação curta devido a seu Ph ácido.</a:t>
            </a:r>
          </a:p>
          <a:p>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Fatores que afetam a absorção de insulina</a:t>
            </a:r>
            <a:endParaRPr lang="pt-BR" dirty="0"/>
          </a:p>
        </p:txBody>
      </p:sp>
      <p:sp>
        <p:nvSpPr>
          <p:cNvPr id="3" name="Espaço Reservado para Conteúdo 2"/>
          <p:cNvSpPr>
            <a:spLocks noGrp="1"/>
          </p:cNvSpPr>
          <p:nvPr>
            <p:ph idx="1"/>
          </p:nvPr>
        </p:nvSpPr>
        <p:spPr/>
        <p:txBody>
          <a:bodyPr>
            <a:normAutofit/>
          </a:bodyPr>
          <a:lstStyle/>
          <a:p>
            <a:r>
              <a:rPr lang="pt-BR" dirty="0" smtClean="0"/>
              <a:t>Local da injeção</a:t>
            </a:r>
          </a:p>
          <a:p>
            <a:r>
              <a:rPr lang="pt-BR" dirty="0" smtClean="0"/>
              <a:t>Tipo de insulina</a:t>
            </a:r>
          </a:p>
          <a:p>
            <a:r>
              <a:rPr lang="pt-BR" dirty="0" smtClean="0"/>
              <a:t>Fluxo sanguíneo subcutâneo</a:t>
            </a:r>
          </a:p>
          <a:p>
            <a:r>
              <a:rPr lang="pt-BR" dirty="0" smtClean="0"/>
              <a:t>Atividade muscular regional no local da injeção</a:t>
            </a:r>
          </a:p>
          <a:p>
            <a:r>
              <a:rPr lang="pt-BR" dirty="0" smtClean="0"/>
              <a:t>Volume e concentração da insulina injetada</a:t>
            </a:r>
          </a:p>
          <a:p>
            <a:r>
              <a:rPr lang="pt-BR" dirty="0" smtClean="0"/>
              <a:t>Profundidade da injeção</a:t>
            </a:r>
          </a:p>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Recomendações para DM1</a:t>
            </a:r>
            <a:endParaRPr lang="pt-BR" dirty="0"/>
          </a:p>
        </p:txBody>
      </p:sp>
      <p:sp>
        <p:nvSpPr>
          <p:cNvPr id="3" name="Espaço Reservado para Conteúdo 2"/>
          <p:cNvSpPr>
            <a:spLocks noGrp="1"/>
          </p:cNvSpPr>
          <p:nvPr>
            <p:ph idx="1"/>
          </p:nvPr>
        </p:nvSpPr>
        <p:spPr/>
        <p:txBody>
          <a:bodyPr/>
          <a:lstStyle/>
          <a:p>
            <a:r>
              <a:rPr lang="pt-BR" dirty="0" smtClean="0"/>
              <a:t>A dose diária total de insulina preconizada em indivíduos com DM1 com diagnóstico recente ou logo após diagnóstico de </a:t>
            </a:r>
            <a:r>
              <a:rPr lang="pt-BR" dirty="0" err="1" smtClean="0"/>
              <a:t>cetoacidose</a:t>
            </a:r>
            <a:r>
              <a:rPr lang="pt-BR" dirty="0" smtClean="0"/>
              <a:t> diabética varia de 0,5 a 1 U/kg/dia. </a:t>
            </a:r>
          </a:p>
          <a:p>
            <a:r>
              <a:rPr lang="pt-BR" dirty="0" smtClean="0"/>
              <a:t>Entretanto, alguns casos necessitam de doses maiores para a recuperação do </a:t>
            </a:r>
            <a:r>
              <a:rPr lang="pt-BR" dirty="0" err="1" smtClean="0"/>
              <a:t>equílibrio</a:t>
            </a:r>
            <a:r>
              <a:rPr lang="pt-BR" dirty="0" smtClean="0"/>
              <a:t> metabólico.</a:t>
            </a:r>
          </a:p>
          <a:p>
            <a:r>
              <a:rPr lang="pt-BR" dirty="0" smtClean="0"/>
              <a:t>Essa dose diária depende da idade, peso corporal, estágio </a:t>
            </a:r>
            <a:r>
              <a:rPr lang="pt-BR" dirty="0" err="1" smtClean="0"/>
              <a:t>puberal</a:t>
            </a:r>
            <a:r>
              <a:rPr lang="pt-BR" dirty="0" smtClean="0"/>
              <a:t>, tempo de duração e da fase do diabetes, estado do local de aplicação , ingestão de alimentos e sua distribuição, automonitoramento da HbA1c , da rotina diária, da prática e intensidade de atividade física e de </a:t>
            </a:r>
            <a:r>
              <a:rPr lang="pt-BR" dirty="0" err="1" smtClean="0"/>
              <a:t>intercorrências</a:t>
            </a:r>
            <a:r>
              <a:rPr lang="pt-BR" dirty="0" smtClean="0"/>
              <a:t> ( infecções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 tratamento intensivo clássico é o que utiliza duas doses de insulina neutral </a:t>
            </a:r>
            <a:r>
              <a:rPr lang="pt-BR" dirty="0" err="1" smtClean="0"/>
              <a:t>protamine</a:t>
            </a:r>
            <a:r>
              <a:rPr lang="pt-BR" dirty="0" smtClean="0"/>
              <a:t> </a:t>
            </a:r>
            <a:r>
              <a:rPr lang="pt-BR" dirty="0" err="1" smtClean="0"/>
              <a:t>Hagedorn</a:t>
            </a:r>
            <a:r>
              <a:rPr lang="pt-BR" dirty="0" smtClean="0"/>
              <a:t> ( NPH ) antes do café da manhã e antes de dormir , com  três doses de insulina regular ( antes do café da manhã, do almoço e do jantar ).</a:t>
            </a:r>
          </a:p>
          <a:p>
            <a:r>
              <a:rPr lang="pt-BR" dirty="0" smtClean="0"/>
              <a:t>Uso dos análogos de insulina regular após as refeições, tem os mesmos efeitos da administração de insulina regular antes das refeições, diminuindo ainda o risco de hipoglicemia noturna, principalmente em crianças que muitas vezes não ingerem a quantidade total de carboidratos da refeição programada.</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É recomendado que se utilize a insulina </a:t>
            </a:r>
            <a:r>
              <a:rPr lang="pt-BR" dirty="0" err="1" smtClean="0"/>
              <a:t>glargina</a:t>
            </a:r>
            <a:r>
              <a:rPr lang="pt-BR" dirty="0" smtClean="0"/>
              <a:t> após os 6 anos de idade, em dose única ( antes do café da manhã ou de dormir ), mas segundo a diretriz, o horário de administração não tem se mostrado clinicamente significativo , podendo ser individualizado.</a:t>
            </a:r>
          </a:p>
          <a:p>
            <a:r>
              <a:rPr lang="pt-BR" dirty="0" err="1" smtClean="0"/>
              <a:t>Detemir</a:t>
            </a:r>
            <a:r>
              <a:rPr lang="pt-BR" dirty="0" smtClean="0"/>
              <a:t> foi aprovado em 2013 para uso em crianças a partir dos 2 anos.</a:t>
            </a:r>
          </a:p>
          <a:p>
            <a:r>
              <a:rPr lang="pt-BR" dirty="0" smtClean="0"/>
              <a:t>Ambas foram igualmente eficazes no controle glicêmico, com risco global de hipoglicemia comparável.</a:t>
            </a: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Recomendações para DM2</a:t>
            </a:r>
            <a:endParaRPr lang="pt-BR" dirty="0"/>
          </a:p>
        </p:txBody>
      </p:sp>
      <p:sp>
        <p:nvSpPr>
          <p:cNvPr id="3" name="Espaço Reservado para Conteúdo 2"/>
          <p:cNvSpPr>
            <a:spLocks noGrp="1"/>
          </p:cNvSpPr>
          <p:nvPr>
            <p:ph idx="1"/>
          </p:nvPr>
        </p:nvSpPr>
        <p:spPr/>
        <p:txBody>
          <a:bodyPr/>
          <a:lstStyle/>
          <a:p>
            <a:r>
              <a:rPr lang="pt-BR" dirty="0" smtClean="0"/>
              <a:t>Uma única dose de insulina basal ao deitar é estratégia preferencial para início de </a:t>
            </a:r>
            <a:r>
              <a:rPr lang="pt-BR" dirty="0" err="1" smtClean="0"/>
              <a:t>insulinoterapia</a:t>
            </a:r>
            <a:r>
              <a:rPr lang="pt-BR" dirty="0" smtClean="0"/>
              <a:t> no DM2 em uso de </a:t>
            </a:r>
            <a:r>
              <a:rPr lang="pt-BR" dirty="0" err="1" smtClean="0"/>
              <a:t>ADO’s</a:t>
            </a:r>
            <a:r>
              <a:rPr lang="pt-BR" dirty="0" smtClean="0"/>
              <a:t>.</a:t>
            </a:r>
          </a:p>
          <a:p>
            <a:r>
              <a:rPr lang="pt-BR" dirty="0" smtClean="0"/>
              <a:t>A dose inicial recomenda para iniciar insulina basal em DM2 é de 10-15 U ou 0,2 U/kg/dia.</a:t>
            </a:r>
          </a:p>
          <a:p>
            <a:r>
              <a:rPr lang="pt-BR" dirty="0" smtClean="0"/>
              <a:t>O ajuste da dose de insulina pode ser feito de preferência pelo próprio paciente, em aumentos de 2 a 4 U ( dependendo dos valores da glicemia de jejum ) a cada 3 dias, até atingir o alvo de glicemia de jejum menor que 110 a 120 </a:t>
            </a:r>
            <a:r>
              <a:rPr lang="pt-BR" dirty="0" err="1" smtClean="0"/>
              <a:t>mg</a:t>
            </a:r>
            <a:r>
              <a:rPr lang="pt-BR" dirty="0" smtClean="0"/>
              <a:t>/dl.</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Paciente com DM2 em tratamento combinado com drogas orais e insulina basal, em que os controles glicêmicos ainda estão inadequados, deve-se partir para </a:t>
            </a:r>
            <a:r>
              <a:rPr lang="pt-BR" dirty="0" err="1" smtClean="0"/>
              <a:t>insulinização</a:t>
            </a:r>
            <a:r>
              <a:rPr lang="pt-BR" dirty="0" smtClean="0"/>
              <a:t> plena, em que podem ser utilizados os esquema convencional ou intensivo ( de múltiplas doses). </a:t>
            </a:r>
          </a:p>
          <a:p>
            <a:r>
              <a:rPr lang="pt-BR" dirty="0" smtClean="0"/>
              <a:t>As combinações de doses fixas nas preparações pré-misturadas de insulina constituem uma maneira mais simples na introdução da </a:t>
            </a:r>
            <a:r>
              <a:rPr lang="pt-BR" dirty="0" err="1" smtClean="0"/>
              <a:t>insulinoterapia</a:t>
            </a:r>
            <a:r>
              <a:rPr lang="pt-BR" dirty="0" smtClean="0"/>
              <a:t> no paciente DM2, mas não permitem o ajuste separado de cada um de seus componentes.</a:t>
            </a: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Infusão subcutânea contínua de insulina:</a:t>
            </a:r>
            <a:endParaRPr lang="pt-BR" dirty="0"/>
          </a:p>
        </p:txBody>
      </p:sp>
      <p:sp>
        <p:nvSpPr>
          <p:cNvPr id="3" name="Espaço Reservado para Conteúdo 2"/>
          <p:cNvSpPr>
            <a:spLocks noGrp="1"/>
          </p:cNvSpPr>
          <p:nvPr>
            <p:ph idx="1"/>
          </p:nvPr>
        </p:nvSpPr>
        <p:spPr/>
        <p:txBody>
          <a:bodyPr/>
          <a:lstStyle/>
          <a:p>
            <a:r>
              <a:rPr lang="pt-BR" dirty="0" smtClean="0"/>
              <a:t>Bomba de insulina : a insulina empregada é a de ação curta</a:t>
            </a:r>
          </a:p>
          <a:p>
            <a:r>
              <a:rPr lang="pt-BR" dirty="0" smtClean="0"/>
              <a:t>Exige cuidado especial </a:t>
            </a:r>
          </a:p>
          <a:p>
            <a:r>
              <a:rPr lang="pt-BR" dirty="0" smtClean="0"/>
              <a:t>Possíveis problemas mecânicos: falha da bomba, deslocamento da agulha, agregação da insulina na via de infusão e torção acidental do cateter de infusão</a:t>
            </a:r>
          </a:p>
          <a:p>
            <a:r>
              <a:rPr lang="pt-BR" dirty="0" smtClean="0"/>
              <a:t>Vantagens: substitui a necessidade de injeções repetidas diárias de insulina, permite uma infusão basal constante de insulina e fornece a opção de diferentes taxas de infusão durante o dia e a noite.</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Efeitos adversos à administração de insulina:</a:t>
            </a:r>
            <a:endParaRPr lang="pt-BR" dirty="0"/>
          </a:p>
        </p:txBody>
      </p:sp>
      <p:sp>
        <p:nvSpPr>
          <p:cNvPr id="3" name="Espaço Reservado para Conteúdo 2"/>
          <p:cNvSpPr>
            <a:spLocks noGrp="1"/>
          </p:cNvSpPr>
          <p:nvPr>
            <p:ph idx="1"/>
          </p:nvPr>
        </p:nvSpPr>
        <p:spPr/>
        <p:txBody>
          <a:bodyPr/>
          <a:lstStyle/>
          <a:p>
            <a:r>
              <a:rPr lang="pt-BR" dirty="0" smtClean="0"/>
              <a:t>Hipoglicemia</a:t>
            </a:r>
          </a:p>
          <a:p>
            <a:r>
              <a:rPr lang="pt-BR" dirty="0" smtClean="0"/>
              <a:t>Alergia e resistência à insulina</a:t>
            </a:r>
          </a:p>
          <a:p>
            <a:r>
              <a:rPr lang="pt-BR" dirty="0" err="1" smtClean="0"/>
              <a:t>Lipoatrofia</a:t>
            </a:r>
            <a:r>
              <a:rPr lang="pt-BR" dirty="0" smtClean="0"/>
              <a:t> e </a:t>
            </a:r>
            <a:r>
              <a:rPr lang="pt-BR" dirty="0" err="1" smtClean="0"/>
              <a:t>lipo-hipertrofia</a:t>
            </a:r>
            <a:endParaRPr lang="pt-BR" dirty="0" smtClean="0"/>
          </a:p>
          <a:p>
            <a:r>
              <a:rPr lang="pt-BR" dirty="0" smtClean="0"/>
              <a:t>Edema por insulina</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smtClean="0"/>
              <a:t>Homem, 55 anos, obeso, hipertenso e diabético.</a:t>
            </a:r>
          </a:p>
          <a:p>
            <a:pPr lvl="1" algn="just"/>
            <a:r>
              <a:rPr lang="pt-BR" dirty="0"/>
              <a:t>Desde o diagnóstico inicial, o paciente vem tomando regularmente 50 mg de </a:t>
            </a:r>
            <a:r>
              <a:rPr lang="pt-BR" dirty="0" err="1"/>
              <a:t>hidroclorotiazida</a:t>
            </a:r>
            <a:r>
              <a:rPr lang="pt-BR" dirty="0"/>
              <a:t> e 100 mg de </a:t>
            </a:r>
            <a:r>
              <a:rPr lang="pt-BR" dirty="0" err="1"/>
              <a:t>atenolol</a:t>
            </a:r>
            <a:r>
              <a:rPr lang="pt-BR" dirty="0"/>
              <a:t>. Foi orientada dieta com pouco sal e hipocalórica, sem adição de </a:t>
            </a:r>
            <a:r>
              <a:rPr lang="pt-BR" dirty="0" smtClean="0"/>
              <a:t>açúcar</a:t>
            </a:r>
            <a:r>
              <a:rPr lang="pt-BR" dirty="0"/>
              <a:t>. Recentemente, o paciente foi encaminhado ao oftalmologista, que diagnosticou </a:t>
            </a:r>
            <a:r>
              <a:rPr lang="pt-BR" dirty="0" err="1"/>
              <a:t>microaneurisma</a:t>
            </a:r>
            <a:r>
              <a:rPr lang="pt-BR" dirty="0"/>
              <a:t> em vãos de retina, tendo sido realizada </a:t>
            </a:r>
            <a:r>
              <a:rPr lang="pt-BR" dirty="0" err="1" smtClean="0"/>
              <a:t>laserterapia</a:t>
            </a:r>
            <a:r>
              <a:rPr lang="pt-BR" dirty="0" smtClean="0"/>
              <a:t>.</a:t>
            </a:r>
          </a:p>
          <a:p>
            <a:pPr lvl="1" algn="just"/>
            <a:r>
              <a:rPr lang="pt-BR" dirty="0"/>
              <a:t>Há três meses, foi reavaliado e, ao exame físico, apresentava um peso de 106 kg, pressão arterial na posição supina de 170/112 mmHg, com </a:t>
            </a:r>
            <a:r>
              <a:rPr lang="pt-BR" dirty="0" smtClean="0"/>
              <a:t>frequência </a:t>
            </a:r>
            <a:r>
              <a:rPr lang="pt-BR" dirty="0"/>
              <a:t>cardíaca de 72 batimentos por minuto. Apresentava hipotensão postural (PA = 130/90 mmHg em pé) sem variação de pulso.</a:t>
            </a:r>
          </a:p>
        </p:txBody>
      </p:sp>
    </p:spTree>
    <p:extLst>
      <p:ext uri="{BB962C8B-B14F-4D97-AF65-F5344CB8AC3E}">
        <p14:creationId xmlns:p14="http://schemas.microsoft.com/office/powerpoint/2010/main" val="122161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smtClean="0"/>
              <a:t>PATOGÊNESE</a:t>
            </a:r>
          </a:p>
          <a:p>
            <a:pPr lvl="1"/>
            <a:r>
              <a:rPr lang="pt-BR" dirty="0" smtClean="0"/>
              <a:t>Multifatorial</a:t>
            </a:r>
          </a:p>
          <a:p>
            <a:pPr lvl="1"/>
            <a:endParaRPr lang="pt-BR" dirty="0" smtClean="0"/>
          </a:p>
          <a:p>
            <a:pPr lvl="1"/>
            <a:r>
              <a:rPr lang="pt-BR" dirty="0" smtClean="0"/>
              <a:t>Deficiência na produção de insulina</a:t>
            </a:r>
          </a:p>
          <a:p>
            <a:pPr lvl="1"/>
            <a:endParaRPr lang="pt-BR" dirty="0" smtClean="0"/>
          </a:p>
          <a:p>
            <a:pPr lvl="1"/>
            <a:r>
              <a:rPr lang="pt-BR" dirty="0" smtClean="0"/>
              <a:t>Resistência periférica à insulina</a:t>
            </a:r>
          </a:p>
          <a:p>
            <a:pPr lvl="1"/>
            <a:endParaRPr lang="pt-BR" dirty="0" smtClean="0"/>
          </a:p>
          <a:p>
            <a:pPr lvl="1"/>
            <a:r>
              <a:rPr lang="pt-BR" dirty="0" smtClean="0"/>
              <a:t>Senilidade</a:t>
            </a:r>
          </a:p>
          <a:p>
            <a:pPr lvl="1"/>
            <a:endParaRPr lang="pt-BR" dirty="0" smtClean="0"/>
          </a:p>
          <a:p>
            <a:pPr lvl="1"/>
            <a:r>
              <a:rPr lang="pt-BR" dirty="0" smtClean="0"/>
              <a:t>Obesidade</a:t>
            </a:r>
          </a:p>
        </p:txBody>
      </p:sp>
    </p:spTree>
    <p:extLst>
      <p:ext uri="{BB962C8B-B14F-4D97-AF65-F5344CB8AC3E}">
        <p14:creationId xmlns:p14="http://schemas.microsoft.com/office/powerpoint/2010/main" val="1976283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a:t>Objetivos do tratamento</a:t>
            </a:r>
          </a:p>
          <a:p>
            <a:endParaRPr lang="pt-BR" dirty="0"/>
          </a:p>
          <a:p>
            <a:pPr lvl="1"/>
            <a:r>
              <a:rPr lang="pt-BR" dirty="0"/>
              <a:t>Manter glicemia de jejum &lt; 100 mg/</a:t>
            </a:r>
            <a:r>
              <a:rPr lang="pt-BR" dirty="0" err="1"/>
              <a:t>dL</a:t>
            </a:r>
            <a:endParaRPr lang="pt-BR" dirty="0"/>
          </a:p>
          <a:p>
            <a:pPr lvl="1"/>
            <a:r>
              <a:rPr lang="pt-BR" dirty="0"/>
              <a:t>Duas horas após a refeição, glicemia &lt; 140 mg/</a:t>
            </a:r>
            <a:r>
              <a:rPr lang="pt-BR" dirty="0" err="1"/>
              <a:t>dL</a:t>
            </a:r>
            <a:r>
              <a:rPr lang="pt-BR" dirty="0"/>
              <a:t> (até 160 mg/</a:t>
            </a:r>
            <a:r>
              <a:rPr lang="pt-BR" dirty="0" err="1"/>
              <a:t>dL</a:t>
            </a:r>
            <a:r>
              <a:rPr lang="pt-BR" dirty="0"/>
              <a:t>)</a:t>
            </a:r>
          </a:p>
          <a:p>
            <a:pPr lvl="1"/>
            <a:r>
              <a:rPr lang="pt-BR" dirty="0"/>
              <a:t>HbA1c &lt; 7%</a:t>
            </a:r>
          </a:p>
        </p:txBody>
      </p:sp>
    </p:spTree>
    <p:extLst>
      <p:ext uri="{BB962C8B-B14F-4D97-AF65-F5344CB8AC3E}">
        <p14:creationId xmlns:p14="http://schemas.microsoft.com/office/powerpoint/2010/main" val="1877449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02" y="1690688"/>
            <a:ext cx="4965795" cy="4880374"/>
          </a:xfrm>
          <a:prstGeom prst="rect">
            <a:avLst/>
          </a:prstGeom>
        </p:spPr>
      </p:pic>
    </p:spTree>
    <p:extLst>
      <p:ext uri="{BB962C8B-B14F-4D97-AF65-F5344CB8AC3E}">
        <p14:creationId xmlns:p14="http://schemas.microsoft.com/office/powerpoint/2010/main" val="1195027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smtClean="0"/>
              <a:t>TERAPIA NUTRICIONAL</a:t>
            </a:r>
          </a:p>
          <a:p>
            <a:endParaRPr lang="pt-BR" dirty="0" smtClean="0"/>
          </a:p>
          <a:p>
            <a:pPr lvl="1"/>
            <a:r>
              <a:rPr lang="pt-BR" dirty="0" smtClean="0"/>
              <a:t>Individualizada</a:t>
            </a:r>
          </a:p>
          <a:p>
            <a:pPr lvl="1"/>
            <a:r>
              <a:rPr lang="pt-BR" dirty="0" smtClean="0"/>
              <a:t>Fases da vida</a:t>
            </a:r>
          </a:p>
          <a:p>
            <a:pPr lvl="1"/>
            <a:r>
              <a:rPr lang="pt-BR" dirty="0" smtClean="0"/>
              <a:t>Diagnóstico nutricional</a:t>
            </a:r>
          </a:p>
          <a:p>
            <a:pPr lvl="1"/>
            <a:r>
              <a:rPr lang="pt-BR" dirty="0" smtClean="0"/>
              <a:t>Hábitos alimentares</a:t>
            </a:r>
          </a:p>
          <a:p>
            <a:pPr lvl="1"/>
            <a:r>
              <a:rPr lang="pt-BR" dirty="0" smtClean="0"/>
              <a:t>Socioculturais</a:t>
            </a:r>
          </a:p>
          <a:p>
            <a:pPr lvl="1"/>
            <a:r>
              <a:rPr lang="pt-BR" dirty="0" smtClean="0"/>
              <a:t>Perfil metabólico</a:t>
            </a:r>
          </a:p>
          <a:p>
            <a:pPr lvl="1"/>
            <a:r>
              <a:rPr lang="pt-BR" dirty="0" smtClean="0"/>
              <a:t>Uso de fármacos </a:t>
            </a:r>
          </a:p>
        </p:txBody>
      </p:sp>
    </p:spTree>
    <p:extLst>
      <p:ext uri="{BB962C8B-B14F-4D97-AF65-F5344CB8AC3E}">
        <p14:creationId xmlns:p14="http://schemas.microsoft.com/office/powerpoint/2010/main" val="4108420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smtClean="0"/>
              <a:t>FARMACOTERAPIA</a:t>
            </a:r>
          </a:p>
          <a:p>
            <a:r>
              <a:rPr lang="pt-BR" dirty="0" smtClean="0"/>
              <a:t>Antidiabéticos </a:t>
            </a:r>
          </a:p>
          <a:p>
            <a:pPr lvl="1"/>
            <a:r>
              <a:rPr lang="pt-BR" dirty="0" smtClean="0"/>
              <a:t>Incrementam a secreção pancreática de insulina</a:t>
            </a:r>
          </a:p>
          <a:p>
            <a:pPr lvl="2"/>
            <a:r>
              <a:rPr lang="pt-BR" b="1" dirty="0" err="1" smtClean="0"/>
              <a:t>Sulfonilureias</a:t>
            </a:r>
            <a:r>
              <a:rPr lang="pt-BR" b="1" dirty="0" smtClean="0"/>
              <a:t>, </a:t>
            </a:r>
            <a:r>
              <a:rPr lang="pt-BR" b="1" dirty="0" err="1" smtClean="0"/>
              <a:t>Glinidas</a:t>
            </a:r>
            <a:r>
              <a:rPr lang="pt-BR" b="1" dirty="0" smtClean="0"/>
              <a:t> e Análogos do GLP-1*</a:t>
            </a:r>
          </a:p>
          <a:p>
            <a:pPr lvl="1"/>
            <a:r>
              <a:rPr lang="pt-BR" dirty="0" smtClean="0"/>
              <a:t>Reduzem a velocidade de absorção de glicídios</a:t>
            </a:r>
          </a:p>
          <a:p>
            <a:pPr lvl="2"/>
            <a:r>
              <a:rPr lang="pt-BR" b="1" dirty="0" smtClean="0"/>
              <a:t>Inibidores </a:t>
            </a:r>
            <a:r>
              <a:rPr lang="pt-BR" b="1" dirty="0" smtClean="0"/>
              <a:t>da </a:t>
            </a:r>
            <a:r>
              <a:rPr lang="pt-BR" b="1" dirty="0" err="1" smtClean="0"/>
              <a:t>alfaglicosidase</a:t>
            </a:r>
            <a:endParaRPr lang="pt-BR" b="1" dirty="0" smtClean="0"/>
          </a:p>
          <a:p>
            <a:pPr lvl="1"/>
            <a:r>
              <a:rPr lang="pt-BR" dirty="0" smtClean="0"/>
              <a:t>Diminuem a produção hepática de glicose</a:t>
            </a:r>
          </a:p>
          <a:p>
            <a:pPr lvl="2"/>
            <a:r>
              <a:rPr lang="pt-BR" b="1" dirty="0" err="1" smtClean="0"/>
              <a:t>Biguanidas</a:t>
            </a:r>
            <a:endParaRPr lang="pt-BR" b="1" dirty="0" smtClean="0"/>
          </a:p>
          <a:p>
            <a:pPr lvl="1"/>
            <a:r>
              <a:rPr lang="pt-BR" dirty="0" smtClean="0"/>
              <a:t>Aumentam a utilização periférica de glicose</a:t>
            </a:r>
          </a:p>
          <a:p>
            <a:pPr lvl="2"/>
            <a:r>
              <a:rPr lang="pt-BR" b="1" dirty="0" err="1" smtClean="0"/>
              <a:t>Glitazonas</a:t>
            </a:r>
            <a:endParaRPr lang="pt-BR" b="1" dirty="0" smtClean="0"/>
          </a:p>
          <a:p>
            <a:endParaRPr lang="pt-BR" dirty="0" smtClean="0"/>
          </a:p>
        </p:txBody>
      </p:sp>
    </p:spTree>
    <p:extLst>
      <p:ext uri="{BB962C8B-B14F-4D97-AF65-F5344CB8AC3E}">
        <p14:creationId xmlns:p14="http://schemas.microsoft.com/office/powerpoint/2010/main" val="1710213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Sulfonilureias</a:t>
            </a:r>
            <a:endParaRPr lang="pt-BR" b="1" dirty="0" smtClean="0"/>
          </a:p>
          <a:p>
            <a:pPr lvl="1"/>
            <a:r>
              <a:rPr lang="pt-BR" dirty="0" smtClean="0"/>
              <a:t>1ª geração</a:t>
            </a:r>
          </a:p>
          <a:p>
            <a:pPr lvl="2"/>
            <a:r>
              <a:rPr lang="pt-BR" dirty="0" smtClean="0"/>
              <a:t>Tolbutamida, </a:t>
            </a:r>
            <a:r>
              <a:rPr lang="pt-BR" dirty="0" err="1" smtClean="0"/>
              <a:t>tolazamida</a:t>
            </a:r>
            <a:r>
              <a:rPr lang="pt-BR" dirty="0" smtClean="0"/>
              <a:t> e </a:t>
            </a:r>
            <a:r>
              <a:rPr lang="pt-BR" dirty="0" err="1" smtClean="0"/>
              <a:t>clorpropamida</a:t>
            </a:r>
            <a:endParaRPr lang="pt-BR" dirty="0" smtClean="0"/>
          </a:p>
          <a:p>
            <a:pPr lvl="2"/>
            <a:endParaRPr lang="pt-BR" dirty="0"/>
          </a:p>
          <a:p>
            <a:pPr lvl="1"/>
            <a:r>
              <a:rPr lang="pt-BR" dirty="0" smtClean="0"/>
              <a:t>2ª geração</a:t>
            </a:r>
          </a:p>
          <a:p>
            <a:pPr lvl="2"/>
            <a:r>
              <a:rPr lang="pt-BR" dirty="0" err="1" smtClean="0"/>
              <a:t>Glibenclamida</a:t>
            </a:r>
            <a:r>
              <a:rPr lang="pt-BR" dirty="0" smtClean="0"/>
              <a:t> (</a:t>
            </a:r>
            <a:r>
              <a:rPr lang="pt-BR" dirty="0" err="1" smtClean="0"/>
              <a:t>Daonil</a:t>
            </a:r>
            <a:r>
              <a:rPr lang="pt-BR" dirty="0" smtClean="0"/>
              <a:t>®), </a:t>
            </a:r>
            <a:r>
              <a:rPr lang="pt-BR" dirty="0" err="1" smtClean="0"/>
              <a:t>glipizida</a:t>
            </a:r>
            <a:r>
              <a:rPr lang="pt-BR" dirty="0" smtClean="0"/>
              <a:t> (</a:t>
            </a:r>
            <a:r>
              <a:rPr lang="pt-BR" dirty="0" err="1" smtClean="0"/>
              <a:t>Minidiab</a:t>
            </a:r>
            <a:r>
              <a:rPr lang="pt-BR" dirty="0" smtClean="0"/>
              <a:t>®, </a:t>
            </a:r>
            <a:r>
              <a:rPr lang="pt-BR" dirty="0" err="1" smtClean="0"/>
              <a:t>Glucotrol</a:t>
            </a:r>
            <a:r>
              <a:rPr lang="pt-BR" dirty="0" smtClean="0"/>
              <a:t>®), </a:t>
            </a:r>
            <a:r>
              <a:rPr lang="pt-BR" dirty="0" err="1" smtClean="0"/>
              <a:t>glimepirida</a:t>
            </a:r>
            <a:r>
              <a:rPr lang="pt-BR" dirty="0" smtClean="0"/>
              <a:t> (</a:t>
            </a:r>
            <a:r>
              <a:rPr lang="pt-BR" dirty="0" err="1" smtClean="0"/>
              <a:t>Glimepil</a:t>
            </a:r>
            <a:r>
              <a:rPr lang="pt-BR" dirty="0" smtClean="0"/>
              <a:t>®)</a:t>
            </a:r>
            <a:r>
              <a:rPr lang="pt-BR" dirty="0"/>
              <a:t> </a:t>
            </a:r>
            <a:r>
              <a:rPr lang="pt-BR" dirty="0" smtClean="0"/>
              <a:t>e </a:t>
            </a:r>
            <a:r>
              <a:rPr lang="pt-BR" dirty="0" err="1" smtClean="0"/>
              <a:t>gliclazida</a:t>
            </a:r>
            <a:r>
              <a:rPr lang="pt-BR" dirty="0" smtClean="0"/>
              <a:t> (</a:t>
            </a:r>
            <a:r>
              <a:rPr lang="pt-BR" dirty="0" err="1" smtClean="0"/>
              <a:t>Diamicron</a:t>
            </a:r>
            <a:r>
              <a:rPr lang="pt-BR" dirty="0" smtClean="0"/>
              <a:t> MR®, </a:t>
            </a:r>
            <a:r>
              <a:rPr lang="pt-BR" dirty="0" err="1" smtClean="0"/>
              <a:t>Tezara</a:t>
            </a:r>
            <a:r>
              <a:rPr lang="pt-BR" dirty="0" smtClean="0"/>
              <a:t> MR®, </a:t>
            </a:r>
            <a:r>
              <a:rPr lang="pt-BR" dirty="0" err="1" smtClean="0"/>
              <a:t>Azukon</a:t>
            </a:r>
            <a:r>
              <a:rPr lang="pt-BR" dirty="0" smtClean="0"/>
              <a:t> MR®)</a:t>
            </a:r>
          </a:p>
        </p:txBody>
      </p:sp>
    </p:spTree>
    <p:extLst>
      <p:ext uri="{BB962C8B-B14F-4D97-AF65-F5344CB8AC3E}">
        <p14:creationId xmlns:p14="http://schemas.microsoft.com/office/powerpoint/2010/main" val="2812877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Sulfonilureias</a:t>
            </a:r>
            <a:endParaRPr lang="pt-BR" b="1" dirty="0" smtClean="0"/>
          </a:p>
          <a:p>
            <a:pPr lvl="1"/>
            <a:r>
              <a:rPr lang="pt-BR" dirty="0" smtClean="0"/>
              <a:t>Mecanismo de ação</a:t>
            </a:r>
          </a:p>
          <a:p>
            <a:pPr lvl="1"/>
            <a:endParaRPr lang="pt-BR" dirty="0" smtClean="0"/>
          </a:p>
          <a:p>
            <a:pPr lvl="2"/>
            <a:r>
              <a:rPr lang="pt-BR" dirty="0" smtClean="0"/>
              <a:t>Antagonismo do canal de K</a:t>
            </a:r>
            <a:r>
              <a:rPr lang="pt-BR" baseline="-25000" dirty="0" smtClean="0"/>
              <a:t>ATP</a:t>
            </a:r>
            <a:r>
              <a:rPr lang="pt-BR" dirty="0" smtClean="0"/>
              <a:t> da célula </a:t>
            </a:r>
            <a:r>
              <a:rPr lang="el-GR" dirty="0" smtClean="0"/>
              <a:t>β</a:t>
            </a:r>
            <a:r>
              <a:rPr lang="pt-BR" dirty="0" smtClean="0"/>
              <a:t> pancreática</a:t>
            </a:r>
          </a:p>
          <a:p>
            <a:pPr lvl="2"/>
            <a:r>
              <a:rPr lang="pt-BR" dirty="0" smtClean="0"/>
              <a:t>Despolarização da membrana celular</a:t>
            </a:r>
          </a:p>
          <a:p>
            <a:pPr lvl="2"/>
            <a:r>
              <a:rPr lang="pt-BR" dirty="0" smtClean="0"/>
              <a:t>Secreção de insulina</a:t>
            </a:r>
          </a:p>
          <a:p>
            <a:pPr lvl="2"/>
            <a:r>
              <a:rPr lang="pt-BR" dirty="0" smtClean="0"/>
              <a:t>Uso crônico: </a:t>
            </a:r>
            <a:r>
              <a:rPr lang="pt-BR" dirty="0" err="1" smtClean="0"/>
              <a:t>infraregulação</a:t>
            </a:r>
            <a:endParaRPr lang="pt-BR" dirty="0" smtClean="0"/>
          </a:p>
          <a:p>
            <a:endParaRPr lang="pt-BR" dirty="0" smtClean="0"/>
          </a:p>
        </p:txBody>
      </p:sp>
    </p:spTree>
    <p:extLst>
      <p:ext uri="{BB962C8B-B14F-4D97-AF65-F5344CB8AC3E}">
        <p14:creationId xmlns:p14="http://schemas.microsoft.com/office/powerpoint/2010/main" val="2380930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Sulfonilureias</a:t>
            </a:r>
            <a:endParaRPr lang="pt-BR" b="1" dirty="0" smtClean="0"/>
          </a:p>
          <a:p>
            <a:pPr lvl="1"/>
            <a:r>
              <a:rPr lang="pt-BR" dirty="0" smtClean="0"/>
              <a:t>Mecanismo de ação</a:t>
            </a:r>
          </a:p>
          <a:p>
            <a:pPr lvl="1"/>
            <a:endParaRPr lang="pt-BR" dirty="0"/>
          </a:p>
          <a:p>
            <a:pPr lvl="1"/>
            <a:endParaRPr lang="pt-BR" dirty="0" smtClean="0"/>
          </a:p>
          <a:p>
            <a:pPr lvl="1"/>
            <a:r>
              <a:rPr lang="pt-BR" dirty="0" smtClean="0"/>
              <a:t>Meia vida: 3-5h</a:t>
            </a:r>
          </a:p>
          <a:p>
            <a:pPr lvl="2"/>
            <a:r>
              <a:rPr lang="pt-BR" dirty="0" smtClean="0"/>
              <a:t>Duração dos efeitos: 12-24h</a:t>
            </a:r>
            <a:endParaRPr lang="pt-BR" dirty="0"/>
          </a:p>
          <a:p>
            <a:pPr lvl="1"/>
            <a:endParaRPr lang="pt-BR" dirty="0" smtClean="0"/>
          </a:p>
          <a:p>
            <a:pPr lvl="1"/>
            <a:endParaRPr lang="pt-BR" dirty="0" smtClean="0"/>
          </a:p>
          <a:p>
            <a:pPr lvl="1"/>
            <a:endParaRPr lang="pt-BR" dirty="0" smtClean="0"/>
          </a:p>
          <a:p>
            <a:pPr lvl="1"/>
            <a:endParaRPr lang="pt-BR" dirty="0"/>
          </a:p>
          <a:p>
            <a:pPr lvl="1"/>
            <a:endParaRPr lang="pt-BR" dirty="0" smtClean="0"/>
          </a:p>
          <a:p>
            <a:pPr lvl="1"/>
            <a:endParaRPr lang="pt-BR" dirty="0" smtClean="0"/>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144" y="1476409"/>
            <a:ext cx="7017696" cy="5049770"/>
          </a:xfrm>
          <a:prstGeom prst="rect">
            <a:avLst/>
          </a:prstGeom>
        </p:spPr>
      </p:pic>
    </p:spTree>
    <p:extLst>
      <p:ext uri="{BB962C8B-B14F-4D97-AF65-F5344CB8AC3E}">
        <p14:creationId xmlns:p14="http://schemas.microsoft.com/office/powerpoint/2010/main" val="2080718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a:xfrm>
            <a:off x="838200" y="1825624"/>
            <a:ext cx="10515600" cy="4639569"/>
          </a:xfrm>
        </p:spPr>
        <p:txBody>
          <a:bodyPr>
            <a:normAutofit fontScale="92500" lnSpcReduction="10000"/>
          </a:bodyPr>
          <a:lstStyle/>
          <a:p>
            <a:r>
              <a:rPr lang="pt-BR" dirty="0" err="1" smtClean="0"/>
              <a:t>Secretagogos</a:t>
            </a:r>
            <a:r>
              <a:rPr lang="pt-BR" dirty="0" smtClean="0"/>
              <a:t> da insulina</a:t>
            </a:r>
          </a:p>
          <a:p>
            <a:r>
              <a:rPr lang="pt-BR" b="1" dirty="0" err="1" smtClean="0"/>
              <a:t>Sulfonilureias</a:t>
            </a:r>
            <a:endParaRPr lang="pt-BR" b="1" dirty="0" smtClean="0"/>
          </a:p>
          <a:p>
            <a:pPr lvl="1"/>
            <a:r>
              <a:rPr lang="pt-BR" dirty="0" smtClean="0"/>
              <a:t>Dosagem</a:t>
            </a:r>
          </a:p>
          <a:p>
            <a:pPr lvl="2"/>
            <a:r>
              <a:rPr lang="pt-BR" dirty="0" err="1" smtClean="0"/>
              <a:t>Glibenclamida</a:t>
            </a:r>
            <a:r>
              <a:rPr lang="pt-BR" dirty="0" smtClean="0"/>
              <a:t>: 2,5 a 20mg/dia (contraindicado para idosos)</a:t>
            </a:r>
          </a:p>
          <a:p>
            <a:pPr lvl="2"/>
            <a:r>
              <a:rPr lang="pt-BR" dirty="0" err="1" smtClean="0"/>
              <a:t>Glipizida</a:t>
            </a:r>
            <a:r>
              <a:rPr lang="pt-BR" dirty="0" smtClean="0"/>
              <a:t>: 2,5 a 20mg/dia</a:t>
            </a:r>
          </a:p>
          <a:p>
            <a:pPr lvl="2"/>
            <a:r>
              <a:rPr lang="pt-BR" dirty="0" err="1" smtClean="0"/>
              <a:t>Glimepirida</a:t>
            </a:r>
            <a:r>
              <a:rPr lang="pt-BR" dirty="0" smtClean="0"/>
              <a:t>: 1 a 8mg/dia</a:t>
            </a:r>
          </a:p>
          <a:p>
            <a:pPr lvl="2"/>
            <a:r>
              <a:rPr lang="pt-BR" dirty="0" err="1" smtClean="0"/>
              <a:t>Gliclazida</a:t>
            </a:r>
            <a:r>
              <a:rPr lang="pt-BR" dirty="0" smtClean="0"/>
              <a:t>: 40 a 320mg/dia; </a:t>
            </a:r>
            <a:r>
              <a:rPr lang="pt-BR" dirty="0" err="1" smtClean="0"/>
              <a:t>Gliclazida</a:t>
            </a:r>
            <a:r>
              <a:rPr lang="pt-BR" dirty="0" smtClean="0"/>
              <a:t> MR: 30 a 120mg/dia</a:t>
            </a:r>
          </a:p>
          <a:p>
            <a:pPr lvl="1"/>
            <a:r>
              <a:rPr lang="pt-BR" dirty="0" smtClean="0"/>
              <a:t>Efeitos adversos</a:t>
            </a:r>
          </a:p>
          <a:p>
            <a:pPr lvl="2"/>
            <a:r>
              <a:rPr lang="pt-BR" dirty="0" smtClean="0"/>
              <a:t>Hipoglicemia (coma, idosos, 1ª geração), ganho de peso (1-3kg).</a:t>
            </a:r>
          </a:p>
          <a:p>
            <a:pPr lvl="2" algn="just"/>
            <a:r>
              <a:rPr lang="pt-BR" dirty="0" smtClean="0"/>
              <a:t>Menos frequentes: náuseas, vômitos, icterícia </a:t>
            </a:r>
            <a:r>
              <a:rPr lang="pt-BR" dirty="0" err="1" smtClean="0"/>
              <a:t>colestática</a:t>
            </a:r>
            <a:r>
              <a:rPr lang="pt-BR" dirty="0" smtClean="0"/>
              <a:t>, </a:t>
            </a:r>
            <a:r>
              <a:rPr lang="pt-BR" dirty="0" err="1" smtClean="0"/>
              <a:t>agranulocitose</a:t>
            </a:r>
            <a:r>
              <a:rPr lang="pt-BR" dirty="0" smtClean="0"/>
              <a:t>, anemias </a:t>
            </a:r>
            <a:r>
              <a:rPr lang="pt-BR" dirty="0" err="1" smtClean="0"/>
              <a:t>aplásica</a:t>
            </a:r>
            <a:r>
              <a:rPr lang="pt-BR" dirty="0" smtClean="0"/>
              <a:t> e hemolítica, reações de hipersensibilidade e dermatológicas</a:t>
            </a:r>
          </a:p>
          <a:p>
            <a:pPr lvl="2" algn="just"/>
            <a:r>
              <a:rPr lang="pt-BR" dirty="0" smtClean="0"/>
              <a:t>O etanol pode aumentar sua ação e provocar hipoglicemia</a:t>
            </a:r>
          </a:p>
          <a:p>
            <a:pPr lvl="1" algn="just"/>
            <a:r>
              <a:rPr lang="pt-BR" dirty="0" err="1" smtClean="0"/>
              <a:t>Contra-indicação</a:t>
            </a:r>
            <a:endParaRPr lang="pt-BR" dirty="0" smtClean="0"/>
          </a:p>
          <a:p>
            <a:pPr lvl="2" algn="just"/>
            <a:r>
              <a:rPr lang="pt-BR" dirty="0" smtClean="0"/>
              <a:t>Gravidez</a:t>
            </a:r>
          </a:p>
          <a:p>
            <a:pPr lvl="2" algn="just"/>
            <a:endParaRPr lang="pt-BR" dirty="0" smtClean="0"/>
          </a:p>
          <a:p>
            <a:pPr lvl="1"/>
            <a:endParaRPr lang="pt-BR" dirty="0" smtClean="0"/>
          </a:p>
          <a:p>
            <a:endParaRPr lang="pt-BR" dirty="0" smtClean="0"/>
          </a:p>
        </p:txBody>
      </p:sp>
    </p:spTree>
    <p:extLst>
      <p:ext uri="{BB962C8B-B14F-4D97-AF65-F5344CB8AC3E}">
        <p14:creationId xmlns:p14="http://schemas.microsoft.com/office/powerpoint/2010/main" val="2148761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Glinidas</a:t>
            </a:r>
            <a:endParaRPr lang="pt-BR" b="1" dirty="0" smtClean="0"/>
          </a:p>
          <a:p>
            <a:endParaRPr lang="pt-BR" b="1" dirty="0" smtClean="0"/>
          </a:p>
          <a:p>
            <a:pPr lvl="1"/>
            <a:r>
              <a:rPr lang="pt-BR" dirty="0" err="1" smtClean="0"/>
              <a:t>Repaglinida</a:t>
            </a:r>
            <a:r>
              <a:rPr lang="pt-BR" dirty="0" smtClean="0"/>
              <a:t> (</a:t>
            </a:r>
            <a:r>
              <a:rPr lang="pt-BR" dirty="0" err="1" smtClean="0"/>
              <a:t>Prandin</a:t>
            </a:r>
            <a:r>
              <a:rPr lang="pt-BR" dirty="0" smtClean="0"/>
              <a:t>®)</a:t>
            </a:r>
          </a:p>
          <a:p>
            <a:pPr lvl="1"/>
            <a:endParaRPr lang="pt-BR" dirty="0" smtClean="0"/>
          </a:p>
          <a:p>
            <a:pPr lvl="1"/>
            <a:r>
              <a:rPr lang="pt-BR" dirty="0" err="1" smtClean="0"/>
              <a:t>Nateglinida</a:t>
            </a:r>
            <a:r>
              <a:rPr lang="pt-BR" dirty="0" smtClean="0"/>
              <a:t> (</a:t>
            </a:r>
            <a:r>
              <a:rPr lang="pt-BR" dirty="0" err="1" smtClean="0"/>
              <a:t>Starlix</a:t>
            </a:r>
            <a:r>
              <a:rPr lang="pt-BR" dirty="0" smtClean="0"/>
              <a:t>®)</a:t>
            </a:r>
          </a:p>
          <a:p>
            <a:endParaRPr lang="pt-BR" dirty="0" smtClean="0"/>
          </a:p>
        </p:txBody>
      </p:sp>
    </p:spTree>
    <p:extLst>
      <p:ext uri="{BB962C8B-B14F-4D97-AF65-F5344CB8AC3E}">
        <p14:creationId xmlns:p14="http://schemas.microsoft.com/office/powerpoint/2010/main" val="306138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smtClean="0"/>
              <a:t>Homem, 55 anos, obeso, hipertenso e diabético.</a:t>
            </a:r>
          </a:p>
          <a:p>
            <a:pPr lvl="1" algn="just"/>
            <a:r>
              <a:rPr lang="pt-BR" dirty="0"/>
              <a:t>Exame físico: Paciente em bom estado geral, peso de 106 kg e altura de 1,70 m, apresentando fundo de olho com espasmo segmentar arteriolar, perda da relação arteriovenosa nos vasos da retina, alguns pontos sugestivos de </a:t>
            </a:r>
            <a:r>
              <a:rPr lang="pt-BR" dirty="0" err="1"/>
              <a:t>microaneurismas</a:t>
            </a:r>
            <a:r>
              <a:rPr lang="pt-BR" dirty="0"/>
              <a:t> em ambas as retinas e sinais cicatriciais de </a:t>
            </a:r>
            <a:r>
              <a:rPr lang="pt-BR" dirty="0" err="1"/>
              <a:t>laserterapia</a:t>
            </a:r>
            <a:r>
              <a:rPr lang="pt-BR" dirty="0"/>
              <a:t> prévia. A pressão arterial na posição supina estava em 160/104 mmHg e a </a:t>
            </a:r>
            <a:r>
              <a:rPr lang="pt-BR" dirty="0" smtClean="0"/>
              <a:t>frequência </a:t>
            </a:r>
            <a:r>
              <a:rPr lang="pt-BR" dirty="0"/>
              <a:t>cardíaca era de 68 batimentos por minuto. A pressão arterial na posição ortostática era de 120/88 mmHg, sem variação da </a:t>
            </a:r>
            <a:r>
              <a:rPr lang="pt-BR" dirty="0" smtClean="0"/>
              <a:t>frequência </a:t>
            </a:r>
            <a:r>
              <a:rPr lang="pt-BR" dirty="0"/>
              <a:t>cardíaca.</a:t>
            </a:r>
            <a:endParaRPr lang="pt-BR" dirty="0" smtClean="0"/>
          </a:p>
        </p:txBody>
      </p:sp>
    </p:spTree>
    <p:extLst>
      <p:ext uri="{BB962C8B-B14F-4D97-AF65-F5344CB8AC3E}">
        <p14:creationId xmlns:p14="http://schemas.microsoft.com/office/powerpoint/2010/main" val="3510871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Glinidas</a:t>
            </a:r>
            <a:endParaRPr lang="pt-BR" b="1" dirty="0" smtClean="0"/>
          </a:p>
          <a:p>
            <a:pPr lvl="2"/>
            <a:r>
              <a:rPr lang="pt-BR" dirty="0" smtClean="0"/>
              <a:t>Mecanismo de ação idêntico ao das </a:t>
            </a:r>
            <a:r>
              <a:rPr lang="pt-BR" dirty="0" err="1" smtClean="0"/>
              <a:t>sulfonilureias</a:t>
            </a:r>
            <a:endParaRPr lang="pt-BR" dirty="0" smtClean="0"/>
          </a:p>
          <a:p>
            <a:pPr lvl="2"/>
            <a:r>
              <a:rPr lang="pt-BR" dirty="0" smtClean="0"/>
              <a:t>Rapidamente absorvido pelo TGI</a:t>
            </a:r>
          </a:p>
          <a:p>
            <a:pPr lvl="2"/>
            <a:r>
              <a:rPr lang="pt-BR" dirty="0" smtClean="0"/>
              <a:t>Meia vida: 1 horas (níveis sanguíneos máximos em 1h)</a:t>
            </a:r>
          </a:p>
          <a:p>
            <a:pPr lvl="2"/>
            <a:r>
              <a:rPr lang="pt-BR" dirty="0" smtClean="0"/>
              <a:t>Uso </a:t>
            </a:r>
            <a:r>
              <a:rPr lang="pt-BR" dirty="0" err="1" smtClean="0"/>
              <a:t>pré-prandial</a:t>
            </a:r>
            <a:r>
              <a:rPr lang="pt-BR" dirty="0" smtClean="0"/>
              <a:t> em múltiplas doses</a:t>
            </a:r>
          </a:p>
          <a:p>
            <a:pPr lvl="2"/>
            <a:r>
              <a:rPr lang="pt-BR" dirty="0" smtClean="0"/>
              <a:t>Metabolismo hepático (90%) e renal (10%)</a:t>
            </a:r>
          </a:p>
          <a:p>
            <a:pPr lvl="2"/>
            <a:r>
              <a:rPr lang="pt-BR" dirty="0" smtClean="0"/>
              <a:t>Excreção renal</a:t>
            </a:r>
          </a:p>
          <a:p>
            <a:pPr lvl="2"/>
            <a:r>
              <a:rPr lang="pt-BR" dirty="0" smtClean="0"/>
              <a:t>Reações adversas semelhantes às das </a:t>
            </a:r>
            <a:r>
              <a:rPr lang="pt-BR" dirty="0" err="1" smtClean="0"/>
              <a:t>sulfonilureias</a:t>
            </a:r>
            <a:endParaRPr lang="pt-BR" dirty="0" smtClean="0"/>
          </a:p>
          <a:p>
            <a:pPr lvl="1"/>
            <a:endParaRPr lang="pt-BR" dirty="0" smtClean="0"/>
          </a:p>
        </p:txBody>
      </p:sp>
    </p:spTree>
    <p:extLst>
      <p:ext uri="{BB962C8B-B14F-4D97-AF65-F5344CB8AC3E}">
        <p14:creationId xmlns:p14="http://schemas.microsoft.com/office/powerpoint/2010/main" val="3673945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lstStyle/>
          <a:p>
            <a:r>
              <a:rPr lang="pt-BR" dirty="0" err="1" smtClean="0"/>
              <a:t>Secretagogos</a:t>
            </a:r>
            <a:r>
              <a:rPr lang="pt-BR" dirty="0" smtClean="0"/>
              <a:t> da insulina</a:t>
            </a:r>
          </a:p>
          <a:p>
            <a:r>
              <a:rPr lang="pt-BR" b="1" dirty="0" err="1" smtClean="0"/>
              <a:t>Glinidas</a:t>
            </a:r>
            <a:endParaRPr lang="pt-BR" b="1" dirty="0" smtClean="0"/>
          </a:p>
          <a:p>
            <a:pPr lvl="1"/>
            <a:r>
              <a:rPr lang="pt-BR" dirty="0" err="1" smtClean="0"/>
              <a:t>Repaglinida</a:t>
            </a:r>
            <a:endParaRPr lang="pt-BR" dirty="0" smtClean="0"/>
          </a:p>
          <a:p>
            <a:pPr lvl="2"/>
            <a:r>
              <a:rPr lang="pt-BR" dirty="0" smtClean="0"/>
              <a:t>Administração: oral (3 vezes ao dia)</a:t>
            </a:r>
            <a:endParaRPr lang="pt-BR" dirty="0"/>
          </a:p>
          <a:p>
            <a:pPr lvl="2"/>
            <a:r>
              <a:rPr lang="pt-BR" dirty="0" smtClean="0"/>
              <a:t>Dosagem: 0,5 a 16mg/dia</a:t>
            </a:r>
          </a:p>
          <a:p>
            <a:pPr lvl="1"/>
            <a:r>
              <a:rPr lang="pt-BR" dirty="0" err="1" smtClean="0"/>
              <a:t>Nateglinida</a:t>
            </a:r>
            <a:endParaRPr lang="pt-BR" dirty="0" smtClean="0"/>
          </a:p>
          <a:p>
            <a:pPr lvl="2"/>
            <a:r>
              <a:rPr lang="pt-BR" dirty="0" smtClean="0"/>
              <a:t>Administração oral (3 vezes ao dia)</a:t>
            </a:r>
          </a:p>
          <a:p>
            <a:pPr lvl="2"/>
            <a:r>
              <a:rPr lang="pt-BR" dirty="0" smtClean="0"/>
              <a:t>Dosagem: 120 a 360 mg/dia</a:t>
            </a:r>
          </a:p>
          <a:p>
            <a:pPr lvl="2"/>
            <a:endParaRPr lang="pt-BR" dirty="0"/>
          </a:p>
          <a:p>
            <a:pPr lvl="1"/>
            <a:r>
              <a:rPr lang="pt-BR" dirty="0" err="1" smtClean="0"/>
              <a:t>Contra-indicação</a:t>
            </a:r>
            <a:r>
              <a:rPr lang="pt-BR" dirty="0" smtClean="0"/>
              <a:t>: gravidez</a:t>
            </a:r>
          </a:p>
          <a:p>
            <a:pPr lvl="1"/>
            <a:endParaRPr lang="pt-BR" dirty="0" smtClean="0"/>
          </a:p>
        </p:txBody>
      </p:sp>
    </p:spTree>
    <p:extLst>
      <p:ext uri="{BB962C8B-B14F-4D97-AF65-F5344CB8AC3E}">
        <p14:creationId xmlns:p14="http://schemas.microsoft.com/office/powerpoint/2010/main" val="3745051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lnSpcReduction="10000"/>
          </a:bodyPr>
          <a:lstStyle/>
          <a:p>
            <a:r>
              <a:rPr lang="pt-BR" b="1" dirty="0" err="1" smtClean="0"/>
              <a:t>Biguanidas</a:t>
            </a:r>
            <a:endParaRPr lang="pt-BR" b="1" dirty="0" smtClean="0"/>
          </a:p>
          <a:p>
            <a:r>
              <a:rPr lang="pt-BR" dirty="0" err="1" smtClean="0"/>
              <a:t>Metformina</a:t>
            </a:r>
            <a:r>
              <a:rPr lang="pt-BR" dirty="0" smtClean="0"/>
              <a:t> (</a:t>
            </a:r>
            <a:r>
              <a:rPr lang="pt-BR" dirty="0" err="1" smtClean="0"/>
              <a:t>Dimefor</a:t>
            </a:r>
            <a:r>
              <a:rPr lang="pt-BR" dirty="0" smtClean="0"/>
              <a:t>®)</a:t>
            </a:r>
          </a:p>
          <a:p>
            <a:pPr lvl="1"/>
            <a:r>
              <a:rPr lang="pt-BR" b="1" dirty="0" smtClean="0"/>
              <a:t>Mecanismo de ação</a:t>
            </a:r>
          </a:p>
          <a:p>
            <a:pPr lvl="2"/>
            <a:r>
              <a:rPr lang="pt-BR" dirty="0" smtClean="0"/>
              <a:t>Aumento da atividade da </a:t>
            </a:r>
            <a:r>
              <a:rPr lang="pt-BR" i="1" dirty="0" err="1" smtClean="0"/>
              <a:t>proteinocinase</a:t>
            </a:r>
            <a:r>
              <a:rPr lang="pt-BR" i="1" dirty="0" smtClean="0"/>
              <a:t> dependente de AMP </a:t>
            </a:r>
            <a:r>
              <a:rPr lang="pt-BR" dirty="0" smtClean="0"/>
              <a:t>(AMPK)</a:t>
            </a:r>
          </a:p>
          <a:p>
            <a:pPr lvl="2"/>
            <a:r>
              <a:rPr lang="pt-BR" dirty="0" smtClean="0"/>
              <a:t>AMPK estimula oxidação de AG, captação de glicose e reduz o metabolismo </a:t>
            </a:r>
            <a:r>
              <a:rPr lang="pt-BR" dirty="0" err="1" smtClean="0"/>
              <a:t>oxidativo</a:t>
            </a:r>
            <a:endParaRPr lang="pt-BR" dirty="0" smtClean="0"/>
          </a:p>
          <a:p>
            <a:pPr lvl="2"/>
            <a:r>
              <a:rPr lang="pt-BR" dirty="0" smtClean="0"/>
              <a:t>Reduz a lipogênese</a:t>
            </a:r>
          </a:p>
          <a:p>
            <a:pPr lvl="2"/>
            <a:r>
              <a:rPr lang="pt-BR" dirty="0" smtClean="0"/>
              <a:t>Reduz a </a:t>
            </a:r>
            <a:r>
              <a:rPr lang="pt-BR" dirty="0" err="1" smtClean="0"/>
              <a:t>gliconeogênese</a:t>
            </a:r>
            <a:endParaRPr lang="pt-BR" dirty="0" smtClean="0"/>
          </a:p>
          <a:p>
            <a:pPr lvl="2"/>
            <a:r>
              <a:rPr lang="pt-BR" dirty="0" smtClean="0"/>
              <a:t>Resultado</a:t>
            </a:r>
          </a:p>
          <a:p>
            <a:pPr lvl="3"/>
            <a:r>
              <a:rPr lang="pt-BR" dirty="0" smtClean="0"/>
              <a:t>↑ armazenamento muscular de glicogênio</a:t>
            </a:r>
          </a:p>
          <a:p>
            <a:pPr lvl="3"/>
            <a:r>
              <a:rPr lang="pt-BR" dirty="0" smtClean="0"/>
              <a:t>↓ produção hepática de glicose</a:t>
            </a:r>
          </a:p>
          <a:p>
            <a:pPr lvl="3"/>
            <a:r>
              <a:rPr lang="pt-BR" dirty="0" smtClean="0"/>
              <a:t>↑ sensibilidade à insulina</a:t>
            </a:r>
          </a:p>
          <a:p>
            <a:pPr lvl="3"/>
            <a:r>
              <a:rPr lang="pt-BR" dirty="0" smtClean="0"/>
              <a:t>↓ glicemia</a:t>
            </a:r>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2743507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847" y="0"/>
            <a:ext cx="6769997" cy="6861174"/>
          </a:xfrm>
          <a:prstGeom prst="rect">
            <a:avLst/>
          </a:prstGeom>
        </p:spPr>
      </p:pic>
    </p:spTree>
    <p:extLst>
      <p:ext uri="{BB962C8B-B14F-4D97-AF65-F5344CB8AC3E}">
        <p14:creationId xmlns:p14="http://schemas.microsoft.com/office/powerpoint/2010/main" val="891646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lnSpcReduction="10000"/>
          </a:bodyPr>
          <a:lstStyle/>
          <a:p>
            <a:r>
              <a:rPr lang="pt-BR" b="1" dirty="0" err="1" smtClean="0"/>
              <a:t>Biguanidas</a:t>
            </a:r>
            <a:endParaRPr lang="pt-BR" b="1" dirty="0" smtClean="0"/>
          </a:p>
          <a:p>
            <a:r>
              <a:rPr lang="pt-BR" dirty="0" err="1" smtClean="0"/>
              <a:t>Metformina</a:t>
            </a:r>
            <a:endParaRPr lang="pt-BR" dirty="0" smtClean="0"/>
          </a:p>
          <a:p>
            <a:pPr lvl="1"/>
            <a:r>
              <a:rPr lang="pt-BR" dirty="0" smtClean="0"/>
              <a:t>Efeitos secundários</a:t>
            </a:r>
          </a:p>
          <a:p>
            <a:pPr lvl="2"/>
            <a:r>
              <a:rPr lang="pt-BR" dirty="0" smtClean="0"/>
              <a:t>Redução da absorção intestinal de glicose</a:t>
            </a:r>
          </a:p>
          <a:p>
            <a:pPr lvl="2"/>
            <a:r>
              <a:rPr lang="pt-BR" dirty="0" smtClean="0"/>
              <a:t>Diminuição do apetite</a:t>
            </a:r>
          </a:p>
          <a:p>
            <a:pPr lvl="2"/>
            <a:r>
              <a:rPr lang="pt-BR" dirty="0" smtClean="0"/>
              <a:t>Perda de peso</a:t>
            </a:r>
          </a:p>
          <a:p>
            <a:pPr lvl="2"/>
            <a:r>
              <a:rPr lang="pt-BR" dirty="0" smtClean="0"/>
              <a:t>Diminuição dos níveis de LDL e VLDL</a:t>
            </a:r>
          </a:p>
          <a:p>
            <a:pPr lvl="2"/>
            <a:r>
              <a:rPr lang="pt-BR" dirty="0" smtClean="0"/>
              <a:t>Aumento dos níveis de HDL</a:t>
            </a:r>
          </a:p>
          <a:p>
            <a:pPr lvl="2"/>
            <a:r>
              <a:rPr lang="pt-BR" dirty="0" smtClean="0"/>
              <a:t>Melhora a captação e uso periférico da glicose</a:t>
            </a:r>
          </a:p>
          <a:p>
            <a:pPr lvl="3"/>
            <a:endParaRPr lang="pt-BR" dirty="0" smtClean="0"/>
          </a:p>
          <a:p>
            <a:pPr lvl="1"/>
            <a:r>
              <a:rPr lang="pt-BR" b="1" dirty="0" smtClean="0"/>
              <a:t>Fármaco de 1ª escolha para novos diabéticos</a:t>
            </a:r>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2840472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a:xfrm>
            <a:off x="838200" y="1825625"/>
            <a:ext cx="10515600" cy="4613812"/>
          </a:xfrm>
        </p:spPr>
        <p:txBody>
          <a:bodyPr>
            <a:normAutofit fontScale="92500" lnSpcReduction="10000"/>
          </a:bodyPr>
          <a:lstStyle/>
          <a:p>
            <a:r>
              <a:rPr lang="pt-BR" sz="3000" b="1" dirty="0" err="1" smtClean="0"/>
              <a:t>Biguanidas</a:t>
            </a:r>
            <a:endParaRPr lang="pt-BR" b="1" dirty="0" smtClean="0"/>
          </a:p>
          <a:p>
            <a:r>
              <a:rPr lang="pt-BR" sz="3000" dirty="0" err="1" smtClean="0"/>
              <a:t>Metformina</a:t>
            </a:r>
            <a:endParaRPr lang="pt-BR" dirty="0" smtClean="0"/>
          </a:p>
          <a:p>
            <a:pPr lvl="1"/>
            <a:r>
              <a:rPr lang="pt-BR" sz="2600" dirty="0" smtClean="0"/>
              <a:t>Administração</a:t>
            </a:r>
            <a:endParaRPr lang="pt-BR" dirty="0" smtClean="0"/>
          </a:p>
          <a:p>
            <a:pPr lvl="2"/>
            <a:r>
              <a:rPr lang="pt-BR" sz="2200" dirty="0" smtClean="0"/>
              <a:t>Oral</a:t>
            </a:r>
            <a:r>
              <a:rPr lang="pt-BR" dirty="0" smtClean="0"/>
              <a:t>: 2 a 3 vezes ao dia</a:t>
            </a:r>
          </a:p>
          <a:p>
            <a:pPr lvl="1"/>
            <a:r>
              <a:rPr lang="pt-BR" sz="2600" dirty="0" smtClean="0"/>
              <a:t>Absorção</a:t>
            </a:r>
            <a:endParaRPr lang="pt-BR" dirty="0" smtClean="0"/>
          </a:p>
          <a:p>
            <a:pPr lvl="2"/>
            <a:r>
              <a:rPr lang="pt-BR" sz="2200" dirty="0" smtClean="0"/>
              <a:t>Intestino</a:t>
            </a:r>
            <a:r>
              <a:rPr lang="pt-BR" dirty="0" smtClean="0"/>
              <a:t> delgado</a:t>
            </a:r>
          </a:p>
          <a:p>
            <a:pPr lvl="1"/>
            <a:r>
              <a:rPr lang="pt-BR" sz="2600" dirty="0" smtClean="0"/>
              <a:t>Distribuição</a:t>
            </a:r>
            <a:endParaRPr lang="pt-BR" dirty="0" smtClean="0"/>
          </a:p>
          <a:p>
            <a:pPr lvl="2"/>
            <a:r>
              <a:rPr lang="pt-BR" dirty="0" smtClean="0"/>
              <a:t>Não </a:t>
            </a:r>
            <a:r>
              <a:rPr lang="pt-BR" sz="2200" dirty="0" smtClean="0"/>
              <a:t>se</a:t>
            </a:r>
            <a:r>
              <a:rPr lang="pt-BR" dirty="0" smtClean="0"/>
              <a:t> liga à proteínas plasmáticas</a:t>
            </a:r>
          </a:p>
          <a:p>
            <a:pPr lvl="2"/>
            <a:r>
              <a:rPr lang="pt-BR" sz="2200" dirty="0" smtClean="0"/>
              <a:t>Transportadores</a:t>
            </a:r>
            <a:r>
              <a:rPr lang="pt-BR" dirty="0" smtClean="0"/>
              <a:t> OCT1/OCT2</a:t>
            </a:r>
          </a:p>
          <a:p>
            <a:pPr lvl="1"/>
            <a:r>
              <a:rPr lang="pt-BR" sz="2600" dirty="0" smtClean="0"/>
              <a:t>Excreção</a:t>
            </a:r>
            <a:endParaRPr lang="pt-BR" dirty="0" smtClean="0"/>
          </a:p>
          <a:p>
            <a:pPr lvl="2"/>
            <a:r>
              <a:rPr lang="pt-BR" sz="2200" dirty="0" smtClean="0"/>
              <a:t>Renal</a:t>
            </a:r>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4146373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lnSpcReduction="10000"/>
          </a:bodyPr>
          <a:lstStyle/>
          <a:p>
            <a:r>
              <a:rPr lang="pt-BR" b="1" dirty="0" err="1" smtClean="0"/>
              <a:t>Biguanidas</a:t>
            </a:r>
            <a:endParaRPr lang="pt-BR" b="1" dirty="0" smtClean="0"/>
          </a:p>
          <a:p>
            <a:r>
              <a:rPr lang="pt-BR" dirty="0" err="1" smtClean="0"/>
              <a:t>Metformina</a:t>
            </a:r>
            <a:endParaRPr lang="pt-BR" dirty="0" smtClean="0"/>
          </a:p>
          <a:p>
            <a:pPr lvl="1"/>
            <a:r>
              <a:rPr lang="pt-BR" dirty="0" smtClean="0"/>
              <a:t>Dosagem</a:t>
            </a:r>
          </a:p>
          <a:p>
            <a:pPr lvl="2"/>
            <a:r>
              <a:rPr lang="pt-BR" dirty="0" smtClean="0"/>
              <a:t>1000 a 2550 mg/dia</a:t>
            </a:r>
          </a:p>
          <a:p>
            <a:pPr lvl="1"/>
            <a:r>
              <a:rPr lang="pt-BR" dirty="0" smtClean="0"/>
              <a:t>Reações adversas</a:t>
            </a:r>
          </a:p>
          <a:p>
            <a:pPr lvl="2"/>
            <a:r>
              <a:rPr lang="pt-BR" dirty="0" smtClean="0"/>
              <a:t>Gastrintestinais (náuseas, indigestão, cólicas, desconforto e diarreia)</a:t>
            </a:r>
          </a:p>
          <a:p>
            <a:pPr lvl="2"/>
            <a:r>
              <a:rPr lang="pt-BR" dirty="0" smtClean="0"/>
              <a:t>Interfere na absorção de B12 (redução de 20 a 30% nos níveis sanguíneos)</a:t>
            </a:r>
          </a:p>
          <a:p>
            <a:pPr lvl="2"/>
            <a:r>
              <a:rPr lang="pt-BR" dirty="0" smtClean="0"/>
              <a:t>Acidose lática (rara)</a:t>
            </a:r>
          </a:p>
          <a:p>
            <a:pPr lvl="1"/>
            <a:r>
              <a:rPr lang="pt-BR" dirty="0" err="1" smtClean="0"/>
              <a:t>Contra-indicações</a:t>
            </a:r>
            <a:endParaRPr lang="pt-BR" dirty="0" smtClean="0"/>
          </a:p>
          <a:p>
            <a:pPr lvl="2"/>
            <a:r>
              <a:rPr lang="pt-BR" dirty="0" smtClean="0"/>
              <a:t>Gravidez, acidose grave, insuficiências renal, hepática, cardíaca ou pulmonar</a:t>
            </a:r>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2460152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lnSpcReduction="10000"/>
          </a:bodyPr>
          <a:lstStyle/>
          <a:p>
            <a:r>
              <a:rPr lang="pt-BR" b="1" dirty="0" err="1" smtClean="0"/>
              <a:t>Glitazonas</a:t>
            </a:r>
            <a:r>
              <a:rPr lang="pt-BR" b="1" dirty="0" smtClean="0"/>
              <a:t> (</a:t>
            </a:r>
            <a:r>
              <a:rPr lang="pt-BR" b="1" dirty="0" err="1" smtClean="0"/>
              <a:t>Tiazolidinadionas</a:t>
            </a:r>
            <a:r>
              <a:rPr lang="pt-BR" b="1" dirty="0" smtClean="0"/>
              <a:t>)</a:t>
            </a:r>
          </a:p>
          <a:p>
            <a:endParaRPr lang="pt-BR" b="1" dirty="0"/>
          </a:p>
          <a:p>
            <a:pPr lvl="1"/>
            <a:r>
              <a:rPr lang="pt-BR" dirty="0" err="1" smtClean="0"/>
              <a:t>Rosiglitazona</a:t>
            </a:r>
            <a:r>
              <a:rPr lang="pt-BR" dirty="0" smtClean="0"/>
              <a:t> (</a:t>
            </a:r>
            <a:r>
              <a:rPr lang="pt-BR" dirty="0" err="1" smtClean="0"/>
              <a:t>Avandia</a:t>
            </a:r>
            <a:r>
              <a:rPr lang="pt-BR" dirty="0" smtClean="0"/>
              <a:t>®)</a:t>
            </a:r>
          </a:p>
          <a:p>
            <a:pPr lvl="2"/>
            <a:r>
              <a:rPr lang="pt-BR" dirty="0" smtClean="0"/>
              <a:t>Venda proibida pela ANVISA e pela EMEA</a:t>
            </a:r>
          </a:p>
          <a:p>
            <a:pPr lvl="2"/>
            <a:r>
              <a:rPr lang="pt-BR" dirty="0" smtClean="0"/>
              <a:t>Venda restrita pela FDA</a:t>
            </a:r>
          </a:p>
          <a:p>
            <a:pPr lvl="1"/>
            <a:endParaRPr lang="pt-BR" dirty="0"/>
          </a:p>
          <a:p>
            <a:pPr lvl="1"/>
            <a:r>
              <a:rPr lang="pt-BR" dirty="0" err="1" smtClean="0"/>
              <a:t>Pioglitazona</a:t>
            </a:r>
            <a:r>
              <a:rPr lang="pt-BR" dirty="0" smtClean="0"/>
              <a:t> (</a:t>
            </a:r>
            <a:r>
              <a:rPr lang="pt-BR" dirty="0" err="1" smtClean="0"/>
              <a:t>Actos</a:t>
            </a:r>
            <a:r>
              <a:rPr lang="pt-BR" dirty="0" smtClean="0"/>
              <a:t>®, </a:t>
            </a:r>
            <a:r>
              <a:rPr lang="pt-BR" dirty="0" err="1" smtClean="0"/>
              <a:t>Stanglit</a:t>
            </a:r>
            <a:r>
              <a:rPr lang="pt-BR" dirty="0" smtClean="0"/>
              <a:t>®)</a:t>
            </a:r>
          </a:p>
          <a:p>
            <a:endParaRPr lang="pt-BR" dirty="0" smtClean="0"/>
          </a:p>
          <a:p>
            <a:pPr lvl="1"/>
            <a:r>
              <a:rPr lang="pt-BR" dirty="0" err="1" smtClean="0"/>
              <a:t>Troglitazona</a:t>
            </a:r>
            <a:r>
              <a:rPr lang="pt-BR" dirty="0" smtClean="0"/>
              <a:t> (</a:t>
            </a:r>
            <a:r>
              <a:rPr lang="pt-BR" dirty="0" err="1" smtClean="0"/>
              <a:t>Rezulin</a:t>
            </a:r>
            <a:r>
              <a:rPr lang="pt-BR" dirty="0" smtClean="0"/>
              <a:t>®)</a:t>
            </a:r>
          </a:p>
          <a:p>
            <a:pPr lvl="2"/>
            <a:r>
              <a:rPr lang="pt-BR" dirty="0" smtClean="0"/>
              <a:t>Retirada do mercado (insuficiência hepática fatal)</a:t>
            </a:r>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730875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err="1" smtClean="0"/>
              <a:t>Glitazonas</a:t>
            </a:r>
            <a:r>
              <a:rPr lang="pt-BR" b="1" dirty="0" smtClean="0"/>
              <a:t> (</a:t>
            </a:r>
            <a:r>
              <a:rPr lang="pt-BR" b="1" dirty="0" err="1" smtClean="0"/>
              <a:t>Tiazolidinadionas</a:t>
            </a:r>
            <a:r>
              <a:rPr lang="pt-BR" b="1" dirty="0" smtClean="0"/>
              <a:t>)</a:t>
            </a:r>
          </a:p>
          <a:p>
            <a:r>
              <a:rPr lang="pt-BR" dirty="0" err="1" smtClean="0"/>
              <a:t>Pioglitazona</a:t>
            </a:r>
            <a:endParaRPr lang="pt-BR" dirty="0" smtClean="0"/>
          </a:p>
          <a:p>
            <a:pPr lvl="1"/>
            <a:r>
              <a:rPr lang="pt-BR" dirty="0" smtClean="0"/>
              <a:t>Mecanismo de ação</a:t>
            </a:r>
          </a:p>
          <a:p>
            <a:pPr lvl="2"/>
            <a:r>
              <a:rPr lang="pt-BR" dirty="0" smtClean="0"/>
              <a:t>Agonista do receptor </a:t>
            </a:r>
            <a:r>
              <a:rPr lang="el-GR" dirty="0" smtClean="0"/>
              <a:t>γ</a:t>
            </a:r>
            <a:r>
              <a:rPr lang="pt-BR" dirty="0" smtClean="0"/>
              <a:t> ativado por proliferação </a:t>
            </a:r>
            <a:r>
              <a:rPr lang="pt-BR" dirty="0" err="1" smtClean="0"/>
              <a:t>peroxissomal</a:t>
            </a:r>
            <a:r>
              <a:rPr lang="pt-BR" dirty="0" smtClean="0"/>
              <a:t> (PPAR</a:t>
            </a:r>
            <a:r>
              <a:rPr lang="el-GR" dirty="0" smtClean="0"/>
              <a:t>γ</a:t>
            </a:r>
            <a:r>
              <a:rPr lang="pt-BR" dirty="0" smtClean="0"/>
              <a:t>)</a:t>
            </a:r>
          </a:p>
          <a:p>
            <a:pPr lvl="2"/>
            <a:r>
              <a:rPr lang="pt-BR" dirty="0" smtClean="0"/>
              <a:t>Receptor hormonal nuclear</a:t>
            </a:r>
          </a:p>
          <a:p>
            <a:pPr lvl="2"/>
            <a:r>
              <a:rPr lang="pt-BR" dirty="0" smtClean="0"/>
              <a:t>Regulação do metabolismo da glicose e dos lipídios</a:t>
            </a:r>
          </a:p>
          <a:p>
            <a:pPr lvl="2"/>
            <a:r>
              <a:rPr lang="pt-BR" dirty="0" smtClean="0"/>
              <a:t>Expresso principalmente no tecido adiposo</a:t>
            </a:r>
            <a:endParaRPr lang="pt-BR" dirty="0"/>
          </a:p>
          <a:p>
            <a:pPr lvl="2"/>
            <a:r>
              <a:rPr lang="pt-BR" dirty="0" smtClean="0"/>
              <a:t>↑ captação da glicose mediada pela insulina em 30 a 50%</a:t>
            </a:r>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416004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err="1" smtClean="0"/>
              <a:t>Glitazonas</a:t>
            </a:r>
            <a:r>
              <a:rPr lang="pt-BR" b="1" dirty="0" smtClean="0"/>
              <a:t> (</a:t>
            </a:r>
            <a:r>
              <a:rPr lang="pt-BR" b="1" dirty="0" err="1" smtClean="0"/>
              <a:t>Tiazolidinadionas</a:t>
            </a:r>
            <a:r>
              <a:rPr lang="pt-BR" b="1" dirty="0" smtClean="0"/>
              <a:t>)</a:t>
            </a:r>
          </a:p>
          <a:p>
            <a:r>
              <a:rPr lang="pt-BR" dirty="0" err="1" smtClean="0"/>
              <a:t>Pioglitazona</a:t>
            </a:r>
            <a:endParaRPr lang="pt-BR" dirty="0" smtClean="0"/>
          </a:p>
          <a:p>
            <a:pPr lvl="1"/>
            <a:r>
              <a:rPr lang="pt-BR" dirty="0" smtClean="0"/>
              <a:t>Efeitos no metabolismo lipídico</a:t>
            </a:r>
          </a:p>
          <a:p>
            <a:pPr lvl="2"/>
            <a:r>
              <a:rPr lang="pt-BR" dirty="0" smtClean="0"/>
              <a:t>Deslocamento dos triglicerídeos para os tecidos adiposos</a:t>
            </a:r>
          </a:p>
          <a:p>
            <a:pPr lvl="2"/>
            <a:r>
              <a:rPr lang="pt-BR" dirty="0" smtClean="0"/>
              <a:t>Deslocamento dos depósitos de gordura viscerais para os subcutâneos</a:t>
            </a:r>
          </a:p>
          <a:p>
            <a:pPr lvl="2"/>
            <a:r>
              <a:rPr lang="pt-BR" dirty="0" smtClean="0"/>
              <a:t>Redução da lipólise</a:t>
            </a:r>
          </a:p>
          <a:p>
            <a:pPr lvl="2"/>
            <a:r>
              <a:rPr lang="pt-BR" dirty="0" smtClean="0"/>
              <a:t>↓ níveis plasmáticos de triglicerídeos em 10 a 15%</a:t>
            </a:r>
          </a:p>
          <a:p>
            <a:pPr lvl="2"/>
            <a:r>
              <a:rPr lang="pt-BR" dirty="0" smtClean="0"/>
              <a:t>↑ níveis de HDL </a:t>
            </a:r>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29503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smtClean="0"/>
              <a:t>Homem, 55 anos, obeso, hipertenso e diabético.</a:t>
            </a:r>
          </a:p>
          <a:p>
            <a:pPr lvl="1" algn="just"/>
            <a:r>
              <a:rPr lang="pt-BR" dirty="0"/>
              <a:t>Ausculta cardiopulmonar normal. Ausência de sopros carotídeos. </a:t>
            </a:r>
            <a:endParaRPr lang="pt-BR" dirty="0" smtClean="0"/>
          </a:p>
          <a:p>
            <a:pPr lvl="1" algn="just"/>
            <a:r>
              <a:rPr lang="pt-BR" dirty="0" smtClean="0"/>
              <a:t>Abdômen </a:t>
            </a:r>
            <a:r>
              <a:rPr lang="pt-BR" dirty="0"/>
              <a:t>flácido, indolor, com fígado e baço não-palpáveis. Ruídos hidroaéreos anormais presentes. Ausência de sopros abdominais. </a:t>
            </a:r>
            <a:endParaRPr lang="pt-BR" dirty="0" smtClean="0"/>
          </a:p>
          <a:p>
            <a:pPr lvl="1" algn="just"/>
            <a:r>
              <a:rPr lang="pt-BR" dirty="0" smtClean="0"/>
              <a:t>Extremidades </a:t>
            </a:r>
            <a:r>
              <a:rPr lang="pt-BR" dirty="0"/>
              <a:t>com alterações tróficas de fâneros; pulsos presentes e simétricos, ausência de </a:t>
            </a:r>
            <a:r>
              <a:rPr lang="pt-BR" dirty="0" smtClean="0"/>
              <a:t>edemas.</a:t>
            </a:r>
          </a:p>
        </p:txBody>
      </p:sp>
    </p:spTree>
    <p:extLst>
      <p:ext uri="{BB962C8B-B14F-4D97-AF65-F5344CB8AC3E}">
        <p14:creationId xmlns:p14="http://schemas.microsoft.com/office/powerpoint/2010/main" val="2182420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err="1" smtClean="0"/>
              <a:t>Glitazonas</a:t>
            </a:r>
            <a:r>
              <a:rPr lang="pt-BR" b="1" dirty="0" smtClean="0"/>
              <a:t> (</a:t>
            </a:r>
            <a:r>
              <a:rPr lang="pt-BR" b="1" dirty="0" err="1" smtClean="0"/>
              <a:t>Tiazolidinadionas</a:t>
            </a:r>
            <a:r>
              <a:rPr lang="pt-BR" b="1" dirty="0" smtClean="0"/>
              <a:t>)</a:t>
            </a:r>
          </a:p>
          <a:p>
            <a:r>
              <a:rPr lang="pt-BR" dirty="0" err="1" smtClean="0"/>
              <a:t>Pioglitazona</a:t>
            </a:r>
            <a:endParaRPr lang="pt-BR" dirty="0" smtClean="0"/>
          </a:p>
          <a:p>
            <a:pPr lvl="1"/>
            <a:r>
              <a:rPr lang="pt-BR" dirty="0" smtClean="0"/>
              <a:t>Dosagem</a:t>
            </a:r>
          </a:p>
          <a:p>
            <a:pPr lvl="2"/>
            <a:r>
              <a:rPr lang="pt-BR" dirty="0" smtClean="0"/>
              <a:t>15 a 45mg/dia</a:t>
            </a:r>
          </a:p>
          <a:p>
            <a:pPr lvl="2"/>
            <a:r>
              <a:rPr lang="pt-BR" dirty="0" smtClean="0"/>
              <a:t>Início de ação lento; efeitos máximos em 1 a 3 meses</a:t>
            </a:r>
          </a:p>
          <a:p>
            <a:pPr lvl="1"/>
            <a:r>
              <a:rPr lang="pt-BR" dirty="0" smtClean="0"/>
              <a:t>Reações adversas</a:t>
            </a:r>
          </a:p>
          <a:p>
            <a:pPr lvl="2"/>
            <a:r>
              <a:rPr lang="pt-BR" dirty="0" smtClean="0"/>
              <a:t>Ganho de peso (2 a 4kg no 1º ano), edema (retenção hídrica), ICC, fraturas ósseas, anemia (</a:t>
            </a:r>
            <a:r>
              <a:rPr lang="pt-BR" dirty="0" err="1" smtClean="0"/>
              <a:t>hemodiluição</a:t>
            </a:r>
            <a:r>
              <a:rPr lang="pt-BR" dirty="0" smtClean="0"/>
              <a:t>)</a:t>
            </a:r>
          </a:p>
          <a:p>
            <a:pPr lvl="1"/>
            <a:r>
              <a:rPr lang="pt-BR" dirty="0" err="1" smtClean="0"/>
              <a:t>Contra-indicações</a:t>
            </a:r>
            <a:endParaRPr lang="pt-BR" dirty="0" smtClean="0"/>
          </a:p>
          <a:p>
            <a:pPr lvl="2"/>
            <a:r>
              <a:rPr lang="pt-BR" dirty="0" smtClean="0"/>
              <a:t>Insuficiência cardíaca classe III e IV, insuficiência hepática e gravidez</a:t>
            </a:r>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474416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Análogos do GLP-1</a:t>
            </a:r>
          </a:p>
          <a:p>
            <a:endParaRPr lang="pt-BR" b="1" dirty="0" smtClean="0"/>
          </a:p>
          <a:p>
            <a:pPr lvl="1"/>
            <a:r>
              <a:rPr lang="pt-BR" dirty="0" err="1" smtClean="0"/>
              <a:t>Exenatida</a:t>
            </a:r>
            <a:r>
              <a:rPr lang="pt-BR" dirty="0" smtClean="0"/>
              <a:t> (</a:t>
            </a:r>
            <a:r>
              <a:rPr lang="pt-BR" dirty="0" err="1" smtClean="0"/>
              <a:t>Byetta</a:t>
            </a:r>
            <a:r>
              <a:rPr lang="pt-BR" dirty="0" smtClean="0"/>
              <a:t>®)</a:t>
            </a:r>
          </a:p>
          <a:p>
            <a:pPr lvl="1"/>
            <a:endParaRPr lang="pt-BR" dirty="0" smtClean="0"/>
          </a:p>
          <a:p>
            <a:pPr lvl="1"/>
            <a:r>
              <a:rPr lang="pt-BR" dirty="0" err="1" smtClean="0"/>
              <a:t>Liraglutida</a:t>
            </a:r>
            <a:r>
              <a:rPr lang="pt-BR" dirty="0" smtClean="0"/>
              <a:t> (</a:t>
            </a:r>
            <a:r>
              <a:rPr lang="pt-BR" dirty="0" err="1" smtClean="0"/>
              <a:t>Victoza</a:t>
            </a:r>
            <a:r>
              <a:rPr lang="pt-BR" dirty="0" smtClean="0"/>
              <a:t>®)</a:t>
            </a:r>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287302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Análogos do GLP-1</a:t>
            </a:r>
          </a:p>
          <a:p>
            <a:pPr lvl="1"/>
            <a:r>
              <a:rPr lang="pt-BR" dirty="0" err="1" smtClean="0"/>
              <a:t>Incretinas</a:t>
            </a:r>
            <a:r>
              <a:rPr lang="pt-BR" dirty="0" smtClean="0"/>
              <a:t> </a:t>
            </a:r>
            <a:r>
              <a:rPr lang="pt-BR" dirty="0" smtClean="0"/>
              <a:t>naturais: GLP-1 e GIP</a:t>
            </a:r>
          </a:p>
          <a:p>
            <a:pPr lvl="2"/>
            <a:r>
              <a:rPr lang="pt-BR" dirty="0" smtClean="0"/>
              <a:t>↓ glucagon</a:t>
            </a:r>
          </a:p>
          <a:p>
            <a:pPr lvl="2"/>
            <a:r>
              <a:rPr lang="pt-BR" dirty="0" smtClean="0"/>
              <a:t>↑ insulina</a:t>
            </a:r>
          </a:p>
          <a:p>
            <a:pPr lvl="2"/>
            <a:r>
              <a:rPr lang="pt-BR" dirty="0" smtClean="0"/>
              <a:t>↓ ingestão de alimentos</a:t>
            </a:r>
          </a:p>
          <a:p>
            <a:pPr lvl="2"/>
            <a:r>
              <a:rPr lang="pt-BR" dirty="0" smtClean="0"/>
              <a:t>Retarda o esvaziamento gástrico</a:t>
            </a:r>
          </a:p>
          <a:p>
            <a:pPr lvl="2"/>
            <a:r>
              <a:rPr lang="pt-BR" dirty="0" smtClean="0"/>
              <a:t>Metabolizada pela DPP-4 (</a:t>
            </a:r>
            <a:r>
              <a:rPr lang="pt-BR" dirty="0" err="1" smtClean="0"/>
              <a:t>dipeptidil</a:t>
            </a:r>
            <a:r>
              <a:rPr lang="pt-BR" dirty="0" smtClean="0"/>
              <a:t> peptidase IV)</a:t>
            </a:r>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863237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Análogos do GLP-1</a:t>
            </a:r>
          </a:p>
          <a:p>
            <a:pPr lvl="1"/>
            <a:r>
              <a:rPr lang="pt-BR" dirty="0" smtClean="0"/>
              <a:t>Mecanismo de ação</a:t>
            </a:r>
          </a:p>
          <a:p>
            <a:pPr lvl="2"/>
            <a:r>
              <a:rPr lang="pt-BR" dirty="0" smtClean="0"/>
              <a:t>Agonistas do receptor de GLP-1</a:t>
            </a:r>
          </a:p>
          <a:p>
            <a:pPr lvl="2"/>
            <a:r>
              <a:rPr lang="pt-BR" dirty="0" smtClean="0"/>
              <a:t>Receptores expressos nas células </a:t>
            </a:r>
            <a:r>
              <a:rPr lang="el-GR" dirty="0" smtClean="0"/>
              <a:t>β</a:t>
            </a:r>
            <a:r>
              <a:rPr lang="pt-BR" dirty="0" smtClean="0"/>
              <a:t>, SNP, SNC, coração, sistema vascular, rins, pulmões e mucosa GI</a:t>
            </a:r>
          </a:p>
          <a:p>
            <a:pPr lvl="2"/>
            <a:r>
              <a:rPr lang="pt-BR" dirty="0" smtClean="0"/>
              <a:t>↑ biossíntese e </a:t>
            </a:r>
            <a:r>
              <a:rPr lang="pt-BR" dirty="0" err="1" smtClean="0"/>
              <a:t>exocitose</a:t>
            </a:r>
            <a:r>
              <a:rPr lang="pt-BR" dirty="0" smtClean="0"/>
              <a:t> de insulina</a:t>
            </a:r>
          </a:p>
          <a:p>
            <a:pPr lvl="2"/>
            <a:r>
              <a:rPr lang="pt-BR" dirty="0" smtClean="0"/>
              <a:t>Dependente da concentração de glicose</a:t>
            </a:r>
          </a:p>
          <a:p>
            <a:endParaRPr lang="pt-BR" b="1"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45967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Análogos do GLP-1</a:t>
            </a:r>
          </a:p>
          <a:p>
            <a:pPr lvl="1"/>
            <a:r>
              <a:rPr lang="pt-BR" dirty="0" smtClean="0"/>
              <a:t>Dosagem</a:t>
            </a:r>
          </a:p>
          <a:p>
            <a:pPr lvl="2"/>
            <a:r>
              <a:rPr lang="pt-BR" dirty="0" err="1" smtClean="0"/>
              <a:t>Exenatida</a:t>
            </a:r>
            <a:r>
              <a:rPr lang="pt-BR" dirty="0" smtClean="0"/>
              <a:t>: 5 e 10 </a:t>
            </a:r>
            <a:r>
              <a:rPr lang="pt-BR" dirty="0" err="1" smtClean="0"/>
              <a:t>mcg</a:t>
            </a:r>
            <a:r>
              <a:rPr lang="pt-BR" dirty="0" smtClean="0"/>
              <a:t> injetável</a:t>
            </a:r>
          </a:p>
          <a:p>
            <a:pPr lvl="2"/>
            <a:r>
              <a:rPr lang="pt-BR" dirty="0" err="1" smtClean="0"/>
              <a:t>Liraglutida</a:t>
            </a:r>
            <a:r>
              <a:rPr lang="pt-BR" dirty="0" smtClean="0"/>
              <a:t>: 0,6; 1,2; e 1,8 </a:t>
            </a:r>
            <a:r>
              <a:rPr lang="pt-BR" dirty="0" err="1" smtClean="0"/>
              <a:t>mcg</a:t>
            </a:r>
            <a:r>
              <a:rPr lang="pt-BR" dirty="0" smtClean="0"/>
              <a:t> injetável</a:t>
            </a:r>
          </a:p>
          <a:p>
            <a:pPr lvl="1"/>
            <a:r>
              <a:rPr lang="pt-BR" dirty="0" smtClean="0"/>
              <a:t>Efeitos adversos</a:t>
            </a:r>
          </a:p>
          <a:p>
            <a:pPr lvl="2"/>
            <a:r>
              <a:rPr lang="pt-BR" dirty="0" smtClean="0"/>
              <a:t>Hipoglicemia, náuseas, vômitos, diarreia e redução do peso</a:t>
            </a:r>
          </a:p>
          <a:p>
            <a:pPr lvl="1"/>
            <a:r>
              <a:rPr lang="pt-BR" dirty="0" err="1" smtClean="0"/>
              <a:t>Contra-indicações</a:t>
            </a:r>
            <a:endParaRPr lang="pt-BR" dirty="0" smtClean="0"/>
          </a:p>
          <a:p>
            <a:pPr lvl="2"/>
            <a:r>
              <a:rPr lang="pt-BR" dirty="0" smtClean="0"/>
              <a:t>Hipersensibilidade aos componentes</a:t>
            </a:r>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272221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Análogos do GLP-1</a:t>
            </a:r>
          </a:p>
          <a:p>
            <a:pPr lvl="1"/>
            <a:r>
              <a:rPr lang="pt-BR" dirty="0" smtClean="0"/>
              <a:t>Dosagem</a:t>
            </a:r>
          </a:p>
          <a:p>
            <a:pPr lvl="2"/>
            <a:r>
              <a:rPr lang="pt-BR" dirty="0" err="1" smtClean="0"/>
              <a:t>Exenatida</a:t>
            </a:r>
            <a:r>
              <a:rPr lang="pt-BR" dirty="0" smtClean="0"/>
              <a:t>: 5 e 10 </a:t>
            </a:r>
            <a:r>
              <a:rPr lang="pt-BR" dirty="0" err="1" smtClean="0"/>
              <a:t>mcg</a:t>
            </a:r>
            <a:r>
              <a:rPr lang="pt-BR" dirty="0" smtClean="0"/>
              <a:t> injetável</a:t>
            </a:r>
          </a:p>
          <a:p>
            <a:pPr lvl="2"/>
            <a:r>
              <a:rPr lang="pt-BR" dirty="0" err="1" smtClean="0"/>
              <a:t>Liraglutida</a:t>
            </a:r>
            <a:r>
              <a:rPr lang="pt-BR" dirty="0" smtClean="0"/>
              <a:t>: 0,6; 1,2; e 1,8 </a:t>
            </a:r>
            <a:r>
              <a:rPr lang="pt-BR" dirty="0" err="1" smtClean="0"/>
              <a:t>mcg</a:t>
            </a:r>
            <a:r>
              <a:rPr lang="pt-BR" dirty="0" smtClean="0"/>
              <a:t> injetável</a:t>
            </a:r>
          </a:p>
          <a:p>
            <a:pPr lvl="1"/>
            <a:r>
              <a:rPr lang="pt-BR" dirty="0" smtClean="0"/>
              <a:t>Efeitos adversos</a:t>
            </a:r>
          </a:p>
          <a:p>
            <a:pPr lvl="2"/>
            <a:r>
              <a:rPr lang="pt-BR" dirty="0" smtClean="0"/>
              <a:t>Hipoglicemia, náuseas, vômitos, diarreia e redução do peso</a:t>
            </a:r>
          </a:p>
          <a:p>
            <a:pPr lvl="1"/>
            <a:r>
              <a:rPr lang="pt-BR" dirty="0" err="1" smtClean="0"/>
              <a:t>Contra-indicações</a:t>
            </a:r>
            <a:endParaRPr lang="pt-BR" dirty="0" smtClean="0"/>
          </a:p>
          <a:p>
            <a:pPr lvl="2"/>
            <a:r>
              <a:rPr lang="pt-BR" dirty="0" smtClean="0"/>
              <a:t>Hipersensibilidade aos componentes</a:t>
            </a:r>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074811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DPP-4 (</a:t>
            </a:r>
            <a:r>
              <a:rPr lang="pt-BR" b="1" dirty="0" err="1" smtClean="0"/>
              <a:t>Gliptinas</a:t>
            </a:r>
            <a:r>
              <a:rPr lang="pt-BR" b="1" dirty="0" smtClean="0"/>
              <a:t>)</a:t>
            </a:r>
          </a:p>
          <a:p>
            <a:pPr lvl="1"/>
            <a:r>
              <a:rPr lang="pt-BR" dirty="0" err="1" smtClean="0"/>
              <a:t>Sitagliptina</a:t>
            </a:r>
            <a:r>
              <a:rPr lang="pt-BR" dirty="0" smtClean="0"/>
              <a:t> (</a:t>
            </a:r>
            <a:r>
              <a:rPr lang="pt-BR" dirty="0" err="1" smtClean="0"/>
              <a:t>Januvia</a:t>
            </a:r>
            <a:r>
              <a:rPr lang="pt-BR" dirty="0" smtClean="0"/>
              <a:t>®)</a:t>
            </a:r>
          </a:p>
          <a:p>
            <a:pPr lvl="1"/>
            <a:r>
              <a:rPr lang="pt-BR" dirty="0" err="1" smtClean="0"/>
              <a:t>Vildagliptina</a:t>
            </a:r>
            <a:r>
              <a:rPr lang="pt-BR" dirty="0" smtClean="0"/>
              <a:t> (</a:t>
            </a:r>
            <a:r>
              <a:rPr lang="pt-BR" dirty="0" err="1" smtClean="0"/>
              <a:t>Galvus</a:t>
            </a:r>
            <a:r>
              <a:rPr lang="pt-BR" dirty="0" smtClean="0"/>
              <a:t>®)</a:t>
            </a:r>
          </a:p>
          <a:p>
            <a:pPr lvl="1"/>
            <a:r>
              <a:rPr lang="pt-BR" dirty="0" err="1" smtClean="0"/>
              <a:t>Saxagliptina</a:t>
            </a:r>
            <a:r>
              <a:rPr lang="pt-BR" dirty="0" smtClean="0"/>
              <a:t> (</a:t>
            </a:r>
            <a:r>
              <a:rPr lang="pt-BR" dirty="0" err="1" smtClean="0"/>
              <a:t>Onglyza</a:t>
            </a:r>
            <a:r>
              <a:rPr lang="pt-BR" dirty="0" smtClean="0"/>
              <a:t>®)</a:t>
            </a:r>
          </a:p>
          <a:p>
            <a:pPr lvl="1"/>
            <a:r>
              <a:rPr lang="pt-BR" dirty="0" err="1" smtClean="0"/>
              <a:t>Linagliptina</a:t>
            </a:r>
            <a:r>
              <a:rPr lang="pt-BR" dirty="0" smtClean="0"/>
              <a:t> (</a:t>
            </a:r>
            <a:r>
              <a:rPr lang="pt-BR" dirty="0" err="1" smtClean="0"/>
              <a:t>Trayenta</a:t>
            </a:r>
            <a:r>
              <a:rPr lang="pt-BR" dirty="0" smtClean="0"/>
              <a:t>®)</a:t>
            </a:r>
          </a:p>
          <a:p>
            <a:pPr lvl="1"/>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1833452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DPP-4 (</a:t>
            </a:r>
            <a:r>
              <a:rPr lang="pt-BR" b="1" dirty="0" err="1" smtClean="0"/>
              <a:t>Gliptinas</a:t>
            </a:r>
            <a:r>
              <a:rPr lang="pt-BR" b="1" dirty="0" smtClean="0"/>
              <a:t>)</a:t>
            </a:r>
          </a:p>
          <a:p>
            <a:pPr lvl="1"/>
            <a:r>
              <a:rPr lang="pt-BR" dirty="0" smtClean="0"/>
              <a:t>Mecanismo de ação</a:t>
            </a:r>
          </a:p>
          <a:p>
            <a:pPr lvl="2"/>
            <a:r>
              <a:rPr lang="pt-BR" dirty="0" smtClean="0"/>
              <a:t>Inibição da DPP-4</a:t>
            </a:r>
          </a:p>
          <a:p>
            <a:pPr lvl="2"/>
            <a:r>
              <a:rPr lang="pt-BR" dirty="0" smtClean="0"/>
              <a:t>Enzima inativa a GLP-1 e GIP</a:t>
            </a:r>
          </a:p>
          <a:p>
            <a:pPr lvl="2"/>
            <a:r>
              <a:rPr lang="pt-BR" dirty="0" smtClean="0"/>
              <a:t>Reduz a atividade em mais de 95% por 12 horas</a:t>
            </a:r>
          </a:p>
          <a:p>
            <a:pPr lvl="2"/>
            <a:r>
              <a:rPr lang="pt-BR" dirty="0" smtClean="0"/>
              <a:t>Reduzem os níveis de HbA1c em 80%</a:t>
            </a:r>
          </a:p>
          <a:p>
            <a:pPr lvl="1"/>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2348225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DPP-4 (</a:t>
            </a:r>
            <a:r>
              <a:rPr lang="pt-BR" b="1" dirty="0" err="1" smtClean="0"/>
              <a:t>Gliptinas</a:t>
            </a:r>
            <a:r>
              <a:rPr lang="pt-BR" b="1" dirty="0" smtClean="0"/>
              <a:t>)</a:t>
            </a:r>
          </a:p>
          <a:p>
            <a:pPr lvl="1"/>
            <a:r>
              <a:rPr lang="pt-BR" dirty="0" smtClean="0"/>
              <a:t>Dosagem</a:t>
            </a:r>
          </a:p>
          <a:p>
            <a:pPr lvl="2"/>
            <a:r>
              <a:rPr lang="pt-BR" dirty="0" err="1" smtClean="0"/>
              <a:t>Sitagliptina</a:t>
            </a:r>
            <a:r>
              <a:rPr lang="pt-BR" dirty="0" smtClean="0"/>
              <a:t>: 50 e 100 mg/dia</a:t>
            </a:r>
          </a:p>
          <a:p>
            <a:pPr lvl="2"/>
            <a:r>
              <a:rPr lang="pt-BR" dirty="0" err="1" smtClean="0"/>
              <a:t>Vildagliptina</a:t>
            </a:r>
            <a:r>
              <a:rPr lang="pt-BR" dirty="0" smtClean="0"/>
              <a:t>: 50 mg/dia</a:t>
            </a:r>
          </a:p>
          <a:p>
            <a:pPr lvl="2"/>
            <a:r>
              <a:rPr lang="pt-BR" dirty="0" err="1" smtClean="0"/>
              <a:t>Saxagliptina</a:t>
            </a:r>
            <a:r>
              <a:rPr lang="pt-BR" dirty="0" smtClean="0"/>
              <a:t>: 2,5 e 5 mg/dia</a:t>
            </a:r>
          </a:p>
          <a:p>
            <a:pPr lvl="2"/>
            <a:r>
              <a:rPr lang="pt-BR" dirty="0" err="1" smtClean="0"/>
              <a:t>Linagliptina</a:t>
            </a:r>
            <a:r>
              <a:rPr lang="pt-BR" dirty="0" smtClean="0"/>
              <a:t>: 5 mg/dia</a:t>
            </a:r>
          </a:p>
          <a:p>
            <a:pPr lvl="1"/>
            <a:r>
              <a:rPr lang="pt-BR" dirty="0" smtClean="0"/>
              <a:t>Efeitos adversos</a:t>
            </a:r>
          </a:p>
          <a:p>
            <a:pPr lvl="2"/>
            <a:r>
              <a:rPr lang="pt-BR" dirty="0" smtClean="0"/>
              <a:t>Faringite, infecção urinária, náuseas e cefaleia</a:t>
            </a:r>
          </a:p>
          <a:p>
            <a:pPr lvl="1"/>
            <a:r>
              <a:rPr lang="pt-BR" dirty="0" err="1" smtClean="0"/>
              <a:t>Contra-indicações</a:t>
            </a:r>
            <a:endParaRPr lang="pt-BR" dirty="0" smtClean="0"/>
          </a:p>
          <a:p>
            <a:pPr lvl="2"/>
            <a:r>
              <a:rPr lang="pt-BR" dirty="0" smtClean="0"/>
              <a:t>Hipersensibilidade aos componentes</a:t>
            </a:r>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4112865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a:t>
            </a:r>
            <a:r>
              <a:rPr lang="pt-BR" b="1" dirty="0" err="1" smtClean="0"/>
              <a:t>alfaglicosidase</a:t>
            </a:r>
            <a:endParaRPr lang="pt-BR" b="1" dirty="0" smtClean="0"/>
          </a:p>
          <a:p>
            <a:endParaRPr lang="pt-BR" b="1" dirty="0"/>
          </a:p>
          <a:p>
            <a:pPr lvl="1"/>
            <a:r>
              <a:rPr lang="pt-BR" dirty="0" err="1" smtClean="0"/>
              <a:t>Acarbose</a:t>
            </a:r>
            <a:r>
              <a:rPr lang="pt-BR" dirty="0" smtClean="0"/>
              <a:t> (</a:t>
            </a:r>
            <a:r>
              <a:rPr lang="pt-BR" dirty="0" err="1" smtClean="0"/>
              <a:t>Aglucose</a:t>
            </a:r>
            <a:r>
              <a:rPr lang="pt-BR" dirty="0" smtClean="0"/>
              <a:t>®, </a:t>
            </a:r>
            <a:r>
              <a:rPr lang="pt-BR" dirty="0" err="1" smtClean="0"/>
              <a:t>Glucobay</a:t>
            </a:r>
            <a:r>
              <a:rPr lang="pt-BR" dirty="0" smtClean="0"/>
              <a:t>®)</a:t>
            </a:r>
          </a:p>
          <a:p>
            <a:pPr lvl="2"/>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47879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2006"/>
          </a:xfrm>
        </p:spPr>
        <p:txBody>
          <a:bodyPr/>
          <a:lstStyle/>
          <a:p>
            <a:r>
              <a:rPr lang="pt-BR" dirty="0" smtClean="0"/>
              <a:t>DIABETES MELLITUS </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CLASSIFICAÇÃO</a:t>
            </a:r>
          </a:p>
          <a:p>
            <a:endParaRPr lang="pt-BR" dirty="0" smtClean="0"/>
          </a:p>
          <a:p>
            <a:pPr lvl="1"/>
            <a:r>
              <a:rPr lang="pt-BR" b="1" dirty="0" smtClean="0"/>
              <a:t>DM1 (5%)</a:t>
            </a:r>
          </a:p>
          <a:p>
            <a:pPr lvl="2"/>
            <a:r>
              <a:rPr lang="pt-BR" dirty="0" smtClean="0"/>
              <a:t>AUTOIMUNE</a:t>
            </a:r>
          </a:p>
          <a:p>
            <a:pPr lvl="2"/>
            <a:r>
              <a:rPr lang="pt-BR" dirty="0" smtClean="0"/>
              <a:t>IDIOPÁTICO</a:t>
            </a:r>
          </a:p>
          <a:p>
            <a:pPr lvl="1"/>
            <a:r>
              <a:rPr lang="pt-BR" b="1" dirty="0" smtClean="0"/>
              <a:t>DM2 (90%)</a:t>
            </a:r>
          </a:p>
          <a:p>
            <a:pPr lvl="1"/>
            <a:r>
              <a:rPr lang="pt-BR" dirty="0" smtClean="0"/>
              <a:t>OUTROS TIPOS ESPECÍFICOS DE DIABETES (DM3)</a:t>
            </a:r>
          </a:p>
          <a:p>
            <a:pPr lvl="1"/>
            <a:r>
              <a:rPr lang="pt-BR" dirty="0" smtClean="0"/>
              <a:t>DM GESTACIONAL (DM4)</a:t>
            </a:r>
            <a:endParaRPr lang="pt-BR" dirty="0"/>
          </a:p>
        </p:txBody>
      </p:sp>
    </p:spTree>
    <p:extLst>
      <p:ext uri="{BB962C8B-B14F-4D97-AF65-F5344CB8AC3E}">
        <p14:creationId xmlns:p14="http://schemas.microsoft.com/office/powerpoint/2010/main" val="3519548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a:t>
            </a:r>
            <a:r>
              <a:rPr lang="pt-BR" b="1" dirty="0" err="1" smtClean="0"/>
              <a:t>alfaglicosidase</a:t>
            </a:r>
            <a:endParaRPr lang="pt-BR" b="1" dirty="0" smtClean="0"/>
          </a:p>
          <a:p>
            <a:pPr lvl="1"/>
            <a:r>
              <a:rPr lang="pt-BR" dirty="0" smtClean="0"/>
              <a:t>Mecanismo de ação</a:t>
            </a:r>
          </a:p>
          <a:p>
            <a:pPr lvl="2"/>
            <a:r>
              <a:rPr lang="pt-BR" dirty="0" smtClean="0"/>
              <a:t>↑ liberação de GLP-1</a:t>
            </a:r>
          </a:p>
          <a:p>
            <a:pPr lvl="2"/>
            <a:r>
              <a:rPr lang="pt-BR" dirty="0" smtClean="0"/>
              <a:t>↓ absorção intestinal de amido</a:t>
            </a:r>
          </a:p>
          <a:p>
            <a:pPr lvl="2"/>
            <a:r>
              <a:rPr lang="pt-BR" dirty="0"/>
              <a:t>↓ absorção </a:t>
            </a:r>
            <a:r>
              <a:rPr lang="pt-BR" dirty="0" smtClean="0"/>
              <a:t>intestinal de dextrina</a:t>
            </a:r>
          </a:p>
          <a:p>
            <a:pPr lvl="2"/>
            <a:r>
              <a:rPr lang="pt-BR" dirty="0"/>
              <a:t>↓ absorção </a:t>
            </a:r>
            <a:r>
              <a:rPr lang="pt-BR" dirty="0" smtClean="0"/>
              <a:t>intestinal dos dissacarídeos</a:t>
            </a:r>
          </a:p>
          <a:p>
            <a:pPr lvl="2"/>
            <a:r>
              <a:rPr lang="pt-BR" dirty="0" smtClean="0"/>
              <a:t>Inibição da </a:t>
            </a:r>
            <a:r>
              <a:rPr lang="el-GR" dirty="0" smtClean="0"/>
              <a:t>α</a:t>
            </a:r>
            <a:r>
              <a:rPr lang="pt-BR" dirty="0" smtClean="0"/>
              <a:t>-</a:t>
            </a:r>
            <a:r>
              <a:rPr lang="pt-BR" dirty="0" err="1" smtClean="0"/>
              <a:t>glicosidase</a:t>
            </a:r>
            <a:r>
              <a:rPr lang="pt-BR" dirty="0" smtClean="0"/>
              <a:t> da borda em escova do intestino</a:t>
            </a:r>
            <a:endParaRPr lang="pt-BR" dirty="0"/>
          </a:p>
          <a:p>
            <a:pPr lvl="2"/>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1679672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smtClean="0"/>
              <a:t>Inibidores da </a:t>
            </a:r>
            <a:r>
              <a:rPr lang="pt-BR" b="1" dirty="0" err="1" smtClean="0"/>
              <a:t>alfaglicosidase</a:t>
            </a:r>
            <a:endParaRPr lang="pt-BR" b="1" dirty="0" smtClean="0"/>
          </a:p>
          <a:p>
            <a:pPr lvl="1"/>
            <a:r>
              <a:rPr lang="pt-BR" dirty="0" smtClean="0"/>
              <a:t>Dosagem</a:t>
            </a:r>
          </a:p>
          <a:p>
            <a:pPr lvl="2"/>
            <a:r>
              <a:rPr lang="pt-BR" dirty="0" smtClean="0"/>
              <a:t>50 a 300 mg/dia (3 tomadas)</a:t>
            </a:r>
          </a:p>
          <a:p>
            <a:pPr lvl="1"/>
            <a:r>
              <a:rPr lang="pt-BR" dirty="0" smtClean="0"/>
              <a:t>Efeitos adversos</a:t>
            </a:r>
          </a:p>
          <a:p>
            <a:pPr lvl="2"/>
            <a:r>
              <a:rPr lang="pt-BR" dirty="0" smtClean="0"/>
              <a:t>Meteorismo, flatulência e diarreia</a:t>
            </a:r>
          </a:p>
          <a:p>
            <a:pPr lvl="1"/>
            <a:r>
              <a:rPr lang="pt-BR" dirty="0" err="1" smtClean="0"/>
              <a:t>Contra-indicações</a:t>
            </a:r>
            <a:endParaRPr lang="pt-BR" dirty="0" smtClean="0"/>
          </a:p>
          <a:p>
            <a:pPr lvl="2"/>
            <a:r>
              <a:rPr lang="pt-BR" dirty="0" smtClean="0"/>
              <a:t>Gravidez</a:t>
            </a:r>
            <a:endParaRPr lang="pt-BR" dirty="0"/>
          </a:p>
          <a:p>
            <a:pPr lvl="2"/>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spTree>
    <p:extLst>
      <p:ext uri="{BB962C8B-B14F-4D97-AF65-F5344CB8AC3E}">
        <p14:creationId xmlns:p14="http://schemas.microsoft.com/office/powerpoint/2010/main" val="3281124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2</a:t>
            </a:r>
            <a:endParaRPr lang="pt-BR" dirty="0"/>
          </a:p>
        </p:txBody>
      </p:sp>
      <p:sp>
        <p:nvSpPr>
          <p:cNvPr id="3" name="Espaço Reservado para Conteúdo 2"/>
          <p:cNvSpPr>
            <a:spLocks noGrp="1"/>
          </p:cNvSpPr>
          <p:nvPr>
            <p:ph idx="1"/>
          </p:nvPr>
        </p:nvSpPr>
        <p:spPr/>
        <p:txBody>
          <a:bodyPr>
            <a:normAutofit/>
          </a:bodyPr>
          <a:lstStyle/>
          <a:p>
            <a:r>
              <a:rPr lang="pt-BR" b="1" dirty="0" err="1" smtClean="0"/>
              <a:t>Metformina</a:t>
            </a:r>
            <a:r>
              <a:rPr lang="pt-BR" b="1" dirty="0" smtClean="0"/>
              <a:t> x </a:t>
            </a:r>
            <a:r>
              <a:rPr lang="pt-BR" b="1" dirty="0" err="1" smtClean="0"/>
              <a:t>Tiazolidinedionas</a:t>
            </a:r>
            <a:endParaRPr lang="pt-BR" dirty="0"/>
          </a:p>
          <a:p>
            <a:pPr lvl="2"/>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548529"/>
            <a:ext cx="9921687" cy="3628434"/>
          </a:xfrm>
          <a:prstGeom prst="rect">
            <a:avLst/>
          </a:prstGeom>
        </p:spPr>
      </p:pic>
    </p:spTree>
    <p:extLst>
      <p:ext uri="{BB962C8B-B14F-4D97-AF65-F5344CB8AC3E}">
        <p14:creationId xmlns:p14="http://schemas.microsoft.com/office/powerpoint/2010/main" val="22340705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09835"/>
            <a:ext cx="10515600" cy="1325563"/>
          </a:xfrm>
        </p:spPr>
        <p:txBody>
          <a:bodyPr>
            <a:normAutofit/>
          </a:bodyPr>
          <a:lstStyle/>
          <a:p>
            <a:r>
              <a:rPr lang="pt-BR" sz="7200" b="1" dirty="0" smtClean="0"/>
              <a:t>OBESIDADE</a:t>
            </a:r>
            <a:endParaRPr lang="pt-BR" sz="7200" b="1" dirty="0"/>
          </a:p>
        </p:txBody>
      </p:sp>
      <p:sp>
        <p:nvSpPr>
          <p:cNvPr id="3" name="Espaço Reservado para Conteúdo 2"/>
          <p:cNvSpPr>
            <a:spLocks noGrp="1"/>
          </p:cNvSpPr>
          <p:nvPr>
            <p:ph idx="1"/>
          </p:nvPr>
        </p:nvSpPr>
        <p:spPr/>
        <p:txBody>
          <a:bodyPr>
            <a:normAutofit/>
          </a:bodyPr>
          <a:lstStyle/>
          <a:p>
            <a:pPr lvl="2"/>
            <a:endParaRPr lang="pt-BR" dirty="0" smtClean="0"/>
          </a:p>
          <a:p>
            <a:pPr lvl="2"/>
            <a:endParaRPr lang="pt-BR" dirty="0" smtClean="0"/>
          </a:p>
          <a:p>
            <a:pPr lvl="1"/>
            <a:endParaRPr lang="pt-BR" dirty="0" smtClean="0"/>
          </a:p>
          <a:p>
            <a:pPr marL="457200" lvl="1" indent="0">
              <a:buNone/>
            </a:pPr>
            <a:r>
              <a:rPr lang="pt-BR" dirty="0" smtClean="0"/>
              <a:t>			</a:t>
            </a:r>
          </a:p>
          <a:p>
            <a:pPr lvl="2"/>
            <a:endParaRPr lang="pt-BR" dirty="0" smtClean="0"/>
          </a:p>
          <a:p>
            <a:pPr lvl="1"/>
            <a:endParaRPr lang="pt-BR" dirty="0" smtClean="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8505" y="4642106"/>
            <a:ext cx="4995295" cy="1050355"/>
          </a:xfrm>
          <a:prstGeom prst="rect">
            <a:avLst/>
          </a:prstGeom>
        </p:spPr>
      </p:pic>
    </p:spTree>
    <p:extLst>
      <p:ext uri="{BB962C8B-B14F-4D97-AF65-F5344CB8AC3E}">
        <p14:creationId xmlns:p14="http://schemas.microsoft.com/office/powerpoint/2010/main" val="1260067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Obesidade</a:t>
            </a:r>
            <a:endParaRPr lang="pt-BR" dirty="0"/>
          </a:p>
        </p:txBody>
      </p:sp>
      <p:sp>
        <p:nvSpPr>
          <p:cNvPr id="3" name="Espaço Reservado para Conteúdo 2"/>
          <p:cNvSpPr>
            <a:spLocks noGrp="1"/>
          </p:cNvSpPr>
          <p:nvPr>
            <p:ph idx="1"/>
          </p:nvPr>
        </p:nvSpPr>
        <p:spPr/>
        <p:txBody>
          <a:bodyPr/>
          <a:lstStyle/>
          <a:p>
            <a:r>
              <a:rPr lang="pt-BR" dirty="0" smtClean="0"/>
              <a:t>Grave problema de saúde pública</a:t>
            </a:r>
          </a:p>
          <a:p>
            <a:r>
              <a:rPr lang="pt-BR" dirty="0" smtClean="0"/>
              <a:t>Proporções epidêmicas no mundo todo</a:t>
            </a:r>
          </a:p>
          <a:p>
            <a:r>
              <a:rPr lang="pt-BR" dirty="0" smtClean="0"/>
              <a:t>Relação entre obesidade e complicações para a saúde:</a:t>
            </a:r>
          </a:p>
          <a:p>
            <a:r>
              <a:rPr lang="pt-BR" dirty="0" smtClean="0"/>
              <a:t>DM2, dislipidemias, apneia do sono, doenças cardiovasculares e alta mortalidade. </a:t>
            </a:r>
          </a:p>
          <a:p>
            <a:r>
              <a:rPr lang="pt-BR" dirty="0" smtClean="0"/>
              <a:t>Obesidade abdominal mais relacionada ao risco de doenças graves e também à maior mortalidade do que a obesidade </a:t>
            </a:r>
            <a:r>
              <a:rPr lang="pt-BR" dirty="0" err="1" smtClean="0"/>
              <a:t>glúteo-femoral</a:t>
            </a:r>
            <a:r>
              <a:rPr lang="pt-BR" dirty="0" smtClean="0"/>
              <a:t>, independente da gordura corporal total. </a:t>
            </a:r>
            <a:endParaRPr lang="pt-B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ocuments\SÉTIMO PERÍODO\SLIDES LIGA DE FARMACO\Sem título2.png"/>
          <p:cNvPicPr>
            <a:picLocks noChangeAspect="1" noChangeArrowheads="1"/>
          </p:cNvPicPr>
          <p:nvPr/>
        </p:nvPicPr>
        <p:blipFill>
          <a:blip r:embed="rId2" cstate="print"/>
          <a:srcRect/>
          <a:stretch>
            <a:fillRect/>
          </a:stretch>
        </p:blipFill>
        <p:spPr bwMode="auto">
          <a:xfrm>
            <a:off x="3370217" y="3130958"/>
            <a:ext cx="7289074" cy="3727042"/>
          </a:xfrm>
          <a:prstGeom prst="rect">
            <a:avLst/>
          </a:prstGeom>
          <a:noFill/>
        </p:spPr>
      </p:pic>
      <p:pic>
        <p:nvPicPr>
          <p:cNvPr id="1026" name="Picture 2" descr="C:\Users\User\Documents\SÉTIMO PERÍODO\SLIDES LIGA DE FARMACO\OBESIDADE.png"/>
          <p:cNvPicPr>
            <a:picLocks noChangeAspect="1" noChangeArrowheads="1"/>
          </p:cNvPicPr>
          <p:nvPr/>
        </p:nvPicPr>
        <p:blipFill>
          <a:blip r:embed="rId3" cstate="print"/>
          <a:srcRect/>
          <a:stretch>
            <a:fillRect/>
          </a:stretch>
        </p:blipFill>
        <p:spPr bwMode="auto">
          <a:xfrm>
            <a:off x="812210" y="0"/>
            <a:ext cx="7600269" cy="313508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Intervenção terapêutica</a:t>
            </a:r>
            <a:endParaRPr lang="pt-BR" dirty="0"/>
          </a:p>
        </p:txBody>
      </p:sp>
      <p:sp>
        <p:nvSpPr>
          <p:cNvPr id="3" name="Espaço Reservado para Conteúdo 2"/>
          <p:cNvSpPr>
            <a:spLocks noGrp="1"/>
          </p:cNvSpPr>
          <p:nvPr>
            <p:ph idx="1"/>
          </p:nvPr>
        </p:nvSpPr>
        <p:spPr/>
        <p:txBody>
          <a:bodyPr/>
          <a:lstStyle/>
          <a:p>
            <a:r>
              <a:rPr lang="pt-BR" dirty="0" smtClean="0"/>
              <a:t>Redução maior ou igual a 1% do peso ponderal por mês, atingindo pelo menos 5% em 3 a 6 meses.</a:t>
            </a:r>
          </a:p>
          <a:p>
            <a:r>
              <a:rPr lang="pt-BR" dirty="0" smtClean="0"/>
              <a:t>A redução de 5 a 10% de peso reduz significativamente os fatores de risco para diabetes e doenças cardiovasculares.</a:t>
            </a:r>
          </a:p>
          <a:p>
            <a:endParaRPr lang="pt-BR" dirty="0"/>
          </a:p>
        </p:txBody>
      </p:sp>
    </p:spTree>
    <p:extLst>
      <p:ext uri="{BB962C8B-B14F-4D97-AF65-F5344CB8AC3E}">
        <p14:creationId xmlns:p14="http://schemas.microsoft.com/office/powerpoint/2010/main" val="7429896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a:t>
            </a:r>
            <a:endParaRPr lang="pt-BR" dirty="0"/>
          </a:p>
        </p:txBody>
      </p:sp>
      <p:sp>
        <p:nvSpPr>
          <p:cNvPr id="3" name="Espaço Reservado para Conteúdo 2"/>
          <p:cNvSpPr>
            <a:spLocks noGrp="1"/>
          </p:cNvSpPr>
          <p:nvPr>
            <p:ph idx="1"/>
          </p:nvPr>
        </p:nvSpPr>
        <p:spPr/>
        <p:txBody>
          <a:bodyPr/>
          <a:lstStyle/>
          <a:p>
            <a:r>
              <a:rPr lang="pt-BR" dirty="0" smtClean="0"/>
              <a:t>Modificações do estilo de vida</a:t>
            </a:r>
          </a:p>
          <a:p>
            <a:r>
              <a:rPr lang="pt-BR" dirty="0" smtClean="0"/>
              <a:t>Orientação  dietética</a:t>
            </a:r>
          </a:p>
          <a:p>
            <a:r>
              <a:rPr lang="pt-BR" dirty="0" smtClean="0"/>
              <a:t>Aumento da atividade  física</a:t>
            </a:r>
          </a:p>
          <a:p>
            <a:r>
              <a:rPr lang="pt-BR" dirty="0" smtClean="0"/>
              <a:t>Mudanças comportamentais</a:t>
            </a:r>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470263"/>
            <a:ext cx="10515600" cy="5706700"/>
          </a:xfrm>
        </p:spPr>
        <p:txBody>
          <a:bodyPr/>
          <a:lstStyle/>
          <a:p>
            <a:endParaRPr lang="pt-BR" dirty="0" smtClean="0"/>
          </a:p>
          <a:p>
            <a:endParaRPr lang="pt-BR" dirty="0"/>
          </a:p>
          <a:p>
            <a:r>
              <a:rPr lang="pt-BR" dirty="0" smtClean="0"/>
              <a:t>O uso de medicamentos está indicado quando:</a:t>
            </a:r>
          </a:p>
          <a:p>
            <a:r>
              <a:rPr lang="pt-BR" dirty="0" smtClean="0"/>
              <a:t>Houver falha do tratamento não farmacológico.</a:t>
            </a:r>
          </a:p>
          <a:p>
            <a:r>
              <a:rPr lang="pt-BR" dirty="0" smtClean="0"/>
              <a:t>Pacientes com IMC igual ou maior a 30 kg/m².</a:t>
            </a:r>
          </a:p>
          <a:p>
            <a:r>
              <a:rPr lang="pt-BR" dirty="0" smtClean="0"/>
              <a:t>IMC maior ou igual a 25 kg/m² associado a outros fatores de risco como HAS, DM2, </a:t>
            </a:r>
            <a:r>
              <a:rPr lang="pt-BR" dirty="0" err="1" smtClean="0"/>
              <a:t>hiperlipidemia</a:t>
            </a:r>
            <a:r>
              <a:rPr lang="pt-BR" dirty="0" smtClean="0"/>
              <a:t>, apneia do sono, </a:t>
            </a:r>
            <a:r>
              <a:rPr lang="pt-BR" dirty="0" err="1" smtClean="0"/>
              <a:t>osteoartrose</a:t>
            </a:r>
            <a:r>
              <a:rPr lang="pt-BR" dirty="0" smtClean="0"/>
              <a:t>, gota etc.</a:t>
            </a:r>
          </a:p>
          <a:p>
            <a:r>
              <a:rPr lang="pt-BR" dirty="0" smtClean="0"/>
              <a:t>Circunferência abdominal maior ou igual a 102 cm ( homens ) e 88 cm ( mulheres ).</a:t>
            </a:r>
            <a:endParaRPr lang="pt-B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Medicamentos </a:t>
            </a:r>
            <a:r>
              <a:rPr lang="pt-BR" dirty="0" err="1" smtClean="0"/>
              <a:t>antiobesidade</a:t>
            </a:r>
            <a:endParaRPr lang="pt-BR" dirty="0"/>
          </a:p>
        </p:txBody>
      </p:sp>
      <p:sp>
        <p:nvSpPr>
          <p:cNvPr id="3" name="Espaço Reservado para Conteúdo 2"/>
          <p:cNvSpPr>
            <a:spLocks noGrp="1"/>
          </p:cNvSpPr>
          <p:nvPr>
            <p:ph idx="1"/>
          </p:nvPr>
        </p:nvSpPr>
        <p:spPr/>
        <p:txBody>
          <a:bodyPr/>
          <a:lstStyle/>
          <a:p>
            <a:r>
              <a:rPr lang="pt-BR" dirty="0" smtClean="0"/>
              <a:t>5 medicamentos disponíveis no Brasil </a:t>
            </a:r>
          </a:p>
          <a:p>
            <a:pPr lvl="1"/>
            <a:r>
              <a:rPr lang="pt-BR" dirty="0" err="1" smtClean="0"/>
              <a:t>Anfepramona</a:t>
            </a:r>
            <a:r>
              <a:rPr lang="pt-BR" dirty="0" smtClean="0"/>
              <a:t> (</a:t>
            </a:r>
            <a:r>
              <a:rPr lang="pt-BR" dirty="0" err="1" smtClean="0"/>
              <a:t>dietilpropriona</a:t>
            </a:r>
            <a:r>
              <a:rPr lang="pt-BR" dirty="0" smtClean="0"/>
              <a:t>) (</a:t>
            </a:r>
            <a:r>
              <a:rPr lang="pt-BR" dirty="0" err="1" smtClean="0"/>
              <a:t>Dualid</a:t>
            </a:r>
            <a:r>
              <a:rPr lang="pt-BR" dirty="0" smtClean="0"/>
              <a:t> S®)</a:t>
            </a:r>
          </a:p>
          <a:p>
            <a:pPr lvl="1"/>
            <a:r>
              <a:rPr lang="pt-BR" dirty="0" err="1" smtClean="0"/>
              <a:t>Femproporex</a:t>
            </a:r>
            <a:r>
              <a:rPr lang="pt-BR" dirty="0" smtClean="0"/>
              <a:t> (</a:t>
            </a:r>
            <a:r>
              <a:rPr lang="pt-BR" dirty="0" err="1" smtClean="0"/>
              <a:t>Desobesi</a:t>
            </a:r>
            <a:r>
              <a:rPr lang="pt-BR" dirty="0" smtClean="0"/>
              <a:t> M®)</a:t>
            </a:r>
          </a:p>
          <a:p>
            <a:pPr lvl="1"/>
            <a:r>
              <a:rPr lang="pt-BR" dirty="0" err="1" smtClean="0"/>
              <a:t>Mazindol</a:t>
            </a:r>
            <a:r>
              <a:rPr lang="pt-BR" dirty="0" smtClean="0"/>
              <a:t> (</a:t>
            </a:r>
            <a:r>
              <a:rPr lang="pt-BR" dirty="0" err="1" smtClean="0"/>
              <a:t>Dimagrir</a:t>
            </a:r>
            <a:r>
              <a:rPr lang="pt-BR" dirty="0" smtClean="0"/>
              <a:t>®, </a:t>
            </a:r>
            <a:r>
              <a:rPr lang="pt-BR" dirty="0" err="1" smtClean="0"/>
              <a:t>Fagolipo</a:t>
            </a:r>
            <a:r>
              <a:rPr lang="pt-BR" dirty="0" smtClean="0"/>
              <a:t>®)</a:t>
            </a:r>
          </a:p>
          <a:p>
            <a:pPr lvl="1"/>
            <a:r>
              <a:rPr lang="pt-BR" dirty="0" smtClean="0"/>
              <a:t>Sibutramina (</a:t>
            </a:r>
            <a:r>
              <a:rPr lang="pt-BR" dirty="0" err="1" smtClean="0"/>
              <a:t>Reductil</a:t>
            </a:r>
            <a:r>
              <a:rPr lang="pt-BR" dirty="0" smtClean="0"/>
              <a:t>®)</a:t>
            </a:r>
          </a:p>
          <a:p>
            <a:pPr lvl="1"/>
            <a:r>
              <a:rPr lang="pt-BR" dirty="0" err="1" smtClean="0"/>
              <a:t>Orlistate</a:t>
            </a:r>
            <a:r>
              <a:rPr lang="pt-BR" dirty="0" smtClean="0"/>
              <a:t> (</a:t>
            </a:r>
            <a:r>
              <a:rPr lang="pt-BR" dirty="0" err="1" smtClean="0"/>
              <a:t>Xenical</a:t>
            </a:r>
            <a:r>
              <a:rPr lang="pt-BR" dirty="0" smtClean="0"/>
              <a:t>®)</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Grupo heterogêneo de distúrbios metabólicos</a:t>
            </a:r>
          </a:p>
          <a:p>
            <a:r>
              <a:rPr lang="pt-BR" dirty="0" smtClean="0"/>
              <a:t>Hiperglicemia</a:t>
            </a:r>
          </a:p>
          <a:p>
            <a:r>
              <a:rPr lang="pt-BR" dirty="0" smtClean="0"/>
              <a:t>Defeitos na ação da insulina</a:t>
            </a:r>
          </a:p>
          <a:p>
            <a:r>
              <a:rPr lang="pt-BR" dirty="0" smtClean="0"/>
              <a:t>Defeitos na secreção de insulina</a:t>
            </a:r>
          </a:p>
          <a:p>
            <a:endParaRPr lang="pt-BR" dirty="0"/>
          </a:p>
        </p:txBody>
      </p:sp>
    </p:spTree>
    <p:extLst>
      <p:ext uri="{BB962C8B-B14F-4D97-AF65-F5344CB8AC3E}">
        <p14:creationId xmlns:p14="http://schemas.microsoft.com/office/powerpoint/2010/main" val="23448572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Anfepramona</a:t>
            </a:r>
            <a:endParaRPr lang="pt-BR" dirty="0"/>
          </a:p>
        </p:txBody>
      </p:sp>
      <p:sp>
        <p:nvSpPr>
          <p:cNvPr id="3" name="Espaço Reservado para Conteúdo 2"/>
          <p:cNvSpPr>
            <a:spLocks noGrp="1"/>
          </p:cNvSpPr>
          <p:nvPr>
            <p:ph idx="1"/>
          </p:nvPr>
        </p:nvSpPr>
        <p:spPr/>
        <p:txBody>
          <a:bodyPr/>
          <a:lstStyle/>
          <a:p>
            <a:r>
              <a:rPr lang="pt-BR" dirty="0" smtClean="0"/>
              <a:t>Age no SNC aumentando a liberação de noradrenalina dentro da fenda sináptica dos neurônios hipotalâmicos estimulando receptores </a:t>
            </a:r>
            <a:r>
              <a:rPr lang="pt-BR" dirty="0" err="1" smtClean="0"/>
              <a:t>noradrenérgicos</a:t>
            </a:r>
            <a:r>
              <a:rPr lang="pt-BR" dirty="0" smtClean="0"/>
              <a:t> e inibindo a fome.</a:t>
            </a:r>
          </a:p>
          <a:p>
            <a:r>
              <a:rPr lang="pt-BR" dirty="0" smtClean="0"/>
              <a:t>Efeitos colaterais:  boca seca, insônia, cefaleia, </a:t>
            </a:r>
            <a:r>
              <a:rPr lang="pt-BR" dirty="0" err="1" smtClean="0"/>
              <a:t>obstipação</a:t>
            </a:r>
            <a:r>
              <a:rPr lang="pt-BR" dirty="0" smtClean="0"/>
              <a:t> intestinal, irritabilidade e euforia.  Geralmente são bem tolerados pelo paciente.</a:t>
            </a:r>
          </a:p>
          <a:p>
            <a:r>
              <a:rPr lang="pt-BR" dirty="0" smtClean="0"/>
              <a:t>Pode causar dependência física e psicológica, mas é raro.</a:t>
            </a:r>
          </a:p>
          <a:p>
            <a:r>
              <a:rPr lang="pt-BR" dirty="0" smtClean="0"/>
              <a:t>Doses indicadas: 50 a 100 </a:t>
            </a:r>
            <a:r>
              <a:rPr lang="pt-BR" dirty="0" err="1" smtClean="0"/>
              <a:t>mg</a:t>
            </a:r>
            <a:r>
              <a:rPr lang="pt-BR" dirty="0" smtClean="0"/>
              <a:t> de </a:t>
            </a:r>
            <a:r>
              <a:rPr lang="pt-BR" dirty="0" err="1" smtClean="0"/>
              <a:t>Anfepramona</a:t>
            </a:r>
            <a:endParaRPr lang="pt-B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Femproporex</a:t>
            </a:r>
            <a:endParaRPr lang="pt-BR" dirty="0"/>
          </a:p>
        </p:txBody>
      </p:sp>
      <p:sp>
        <p:nvSpPr>
          <p:cNvPr id="3" name="Espaço Reservado para Conteúdo 2"/>
          <p:cNvSpPr>
            <a:spLocks noGrp="1"/>
          </p:cNvSpPr>
          <p:nvPr>
            <p:ph idx="1"/>
          </p:nvPr>
        </p:nvSpPr>
        <p:spPr/>
        <p:txBody>
          <a:bodyPr/>
          <a:lstStyle/>
          <a:p>
            <a:r>
              <a:rPr lang="pt-BR" dirty="0" smtClean="0"/>
              <a:t>Inibidor do apetite de ação catecolaminérgica , que atua no SNC.</a:t>
            </a:r>
          </a:p>
          <a:p>
            <a:r>
              <a:rPr lang="pt-BR" dirty="0" smtClean="0"/>
              <a:t>Efeitos colaterais: boca seca (38-52%), insônia (15-37%), irritabilidade (13-19%), euforia (11%) e taquicardia (19%-21%).</a:t>
            </a:r>
            <a:r>
              <a:rPr lang="pt-BR" i="1" dirty="0" smtClean="0"/>
              <a:t> Estes efeitos parecem ser atenuados com a </a:t>
            </a:r>
            <a:r>
              <a:rPr lang="pt-BR" dirty="0" smtClean="0"/>
              <a:t>continuidade do tratamento.</a:t>
            </a:r>
          </a:p>
          <a:p>
            <a:r>
              <a:rPr lang="pt-BR" dirty="0" smtClean="0"/>
              <a:t>Doses indicadas: 25 a 50 </a:t>
            </a:r>
            <a:r>
              <a:rPr lang="pt-BR" dirty="0" err="1" smtClean="0"/>
              <a:t>mg</a:t>
            </a:r>
            <a:r>
              <a:rPr lang="pt-BR" dirty="0" smtClean="0"/>
              <a:t>.</a:t>
            </a:r>
            <a:endParaRPr lang="pt-B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Mazindol</a:t>
            </a:r>
            <a:endParaRPr lang="pt-BR" dirty="0"/>
          </a:p>
        </p:txBody>
      </p:sp>
      <p:sp>
        <p:nvSpPr>
          <p:cNvPr id="3" name="Espaço Reservado para Conteúdo 2"/>
          <p:cNvSpPr>
            <a:spLocks noGrp="1"/>
          </p:cNvSpPr>
          <p:nvPr>
            <p:ph idx="1"/>
          </p:nvPr>
        </p:nvSpPr>
        <p:spPr/>
        <p:txBody>
          <a:bodyPr/>
          <a:lstStyle/>
          <a:p>
            <a:r>
              <a:rPr lang="pt-BR" dirty="0" smtClean="0"/>
              <a:t>Derivado tricíclico, não </a:t>
            </a:r>
            <a:r>
              <a:rPr lang="pt-BR" dirty="0" err="1" smtClean="0"/>
              <a:t>anfetamínico</a:t>
            </a:r>
            <a:r>
              <a:rPr lang="pt-BR" dirty="0" smtClean="0"/>
              <a:t>, que tem ação no SNC, bloqueando a recaptação de noradrenalina nas terminações pré-sinápticas. </a:t>
            </a:r>
          </a:p>
          <a:p>
            <a:r>
              <a:rPr lang="pt-BR" dirty="0" smtClean="0"/>
              <a:t>Foi aprovado como droga anorexígena em 1973.</a:t>
            </a:r>
          </a:p>
          <a:p>
            <a:r>
              <a:rPr lang="pt-BR" dirty="0" smtClean="0"/>
              <a:t>Os principais efeitos colaterais observados foram: boca seca (25%), constipação (22%), náuseas (10%), distúrbios do sono (9%) e tonturas (8%). Quadros de agitação são raros e o potencial de abuso é baixo.</a:t>
            </a:r>
          </a:p>
          <a:p>
            <a:r>
              <a:rPr lang="pt-BR" dirty="0" smtClean="0"/>
              <a:t>Doses indicadas: 1 a 2 </a:t>
            </a:r>
            <a:r>
              <a:rPr lang="pt-BR" dirty="0" err="1" smtClean="0"/>
              <a:t>mg</a:t>
            </a:r>
            <a:r>
              <a:rPr lang="pt-BR" dirty="0" smtClean="0"/>
              <a:t>/dia.</a:t>
            </a:r>
            <a:endParaRPr lang="pt-B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Sibutramina</a:t>
            </a:r>
            <a:endParaRPr lang="pt-BR" dirty="0"/>
          </a:p>
        </p:txBody>
      </p:sp>
      <p:sp>
        <p:nvSpPr>
          <p:cNvPr id="3" name="Espaço Reservado para Conteúdo 2"/>
          <p:cNvSpPr>
            <a:spLocks noGrp="1"/>
          </p:cNvSpPr>
          <p:nvPr>
            <p:ph idx="1"/>
          </p:nvPr>
        </p:nvSpPr>
        <p:spPr/>
        <p:txBody>
          <a:bodyPr/>
          <a:lstStyle/>
          <a:p>
            <a:r>
              <a:rPr lang="pt-BR" dirty="0" smtClean="0"/>
              <a:t>Inibidor da recaptação de </a:t>
            </a:r>
            <a:r>
              <a:rPr lang="pt-BR" dirty="0" err="1" smtClean="0"/>
              <a:t>serotonina</a:t>
            </a:r>
            <a:r>
              <a:rPr lang="pt-BR" dirty="0" smtClean="0"/>
              <a:t> e da noradrenalina nas terminações nervosas do SNC, e esta ação tem efeitos anorexígenos e </a:t>
            </a:r>
            <a:r>
              <a:rPr lang="pt-BR" dirty="0" err="1" smtClean="0"/>
              <a:t>sacietógenos</a:t>
            </a:r>
            <a:r>
              <a:rPr lang="pt-BR" dirty="0" smtClean="0"/>
              <a:t>;</a:t>
            </a:r>
          </a:p>
          <a:p>
            <a:r>
              <a:rPr lang="pt-BR" dirty="0" smtClean="0"/>
              <a:t>Os efeitos colaterais mais comuns são: boca seca, </a:t>
            </a:r>
            <a:r>
              <a:rPr lang="pt-BR" dirty="0" err="1" smtClean="0"/>
              <a:t>obstipação</a:t>
            </a:r>
            <a:r>
              <a:rPr lang="pt-BR" dirty="0" smtClean="0"/>
              <a:t>, cefaleia e insônia, que ocorrem em 10 a 20% dos casos. Sintomas como irritabilidade, ansiedade, náuseas e taquicardia são menos frequentes. </a:t>
            </a:r>
          </a:p>
          <a:p>
            <a:r>
              <a:rPr lang="pt-BR" dirty="0" smtClean="0"/>
              <a:t>Doses indicadas: 10 a 15 </a:t>
            </a:r>
            <a:r>
              <a:rPr lang="pt-BR" dirty="0" err="1" smtClean="0"/>
              <a:t>mg</a:t>
            </a:r>
            <a:r>
              <a:rPr lang="pt-BR" dirty="0" smtClean="0"/>
              <a:t>/dia</a:t>
            </a:r>
            <a:endParaRPr lang="pt-B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470263"/>
            <a:ext cx="10515600" cy="5706700"/>
          </a:xfrm>
        </p:spPr>
        <p:txBody>
          <a:bodyPr>
            <a:normAutofit lnSpcReduction="10000"/>
          </a:bodyPr>
          <a:lstStyle/>
          <a:p>
            <a:pPr>
              <a:buNone/>
            </a:pPr>
            <a:endParaRPr lang="pt-BR" b="1" dirty="0" smtClean="0"/>
          </a:p>
          <a:p>
            <a:r>
              <a:rPr lang="pt-BR" dirty="0" smtClean="0"/>
              <a:t>Em pacientes hipertensos, sua administração deve ser acompanhada com controles constantes dos níveis pressóricos e da frequência cardíaca </a:t>
            </a:r>
            <a:r>
              <a:rPr lang="pt-BR" b="1" dirty="0" smtClean="0"/>
              <a:t>(A).</a:t>
            </a:r>
          </a:p>
          <a:p>
            <a:r>
              <a:rPr lang="pt-BR" dirty="0" smtClean="0"/>
              <a:t>A sibutramina é contraindicada em pacientes com história de doença cardiovascular, incluindo doença arterial coronariana, acidente vascular cerebral ou ataque isquêmico transitório, arritmia cardíaca, insuficiência cardíaca congestiva, doença arterial periférica ou hipertensão não controlada (acima de 145/90 </a:t>
            </a:r>
            <a:r>
              <a:rPr lang="pt-BR" dirty="0" err="1" smtClean="0"/>
              <a:t>mmHg</a:t>
            </a:r>
            <a:r>
              <a:rPr lang="pt-BR" dirty="0" smtClean="0"/>
              <a:t>) </a:t>
            </a:r>
            <a:r>
              <a:rPr lang="pt-BR" b="1" dirty="0" smtClean="0"/>
              <a:t>(A).</a:t>
            </a:r>
          </a:p>
          <a:p>
            <a:r>
              <a:rPr lang="pt-BR" dirty="0" smtClean="0"/>
              <a:t>A sibutramina está indicada para adultos até 69 anos de idade </a:t>
            </a:r>
            <a:r>
              <a:rPr lang="pt-BR" b="1" dirty="0" smtClean="0"/>
              <a:t>(A). </a:t>
            </a:r>
            <a:r>
              <a:rPr lang="pt-BR" dirty="0" smtClean="0"/>
              <a:t>A sibutramina pode ser uma opção terapêutica nos casos de obesidade resistente ao tratamento não farmacológico, a partir dos 12 anos de idade, na ausência de hipertensão não controlada ou distúrbios psiquiátricos </a:t>
            </a:r>
            <a:r>
              <a:rPr lang="pt-BR" b="1" dirty="0" smtClean="0"/>
              <a:t>(A).</a:t>
            </a:r>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Orlistate</a:t>
            </a:r>
            <a:endParaRPr lang="pt-BR" dirty="0"/>
          </a:p>
        </p:txBody>
      </p:sp>
      <p:sp>
        <p:nvSpPr>
          <p:cNvPr id="3" name="Espaço Reservado para Conteúdo 2"/>
          <p:cNvSpPr>
            <a:spLocks noGrp="1"/>
          </p:cNvSpPr>
          <p:nvPr>
            <p:ph idx="1"/>
          </p:nvPr>
        </p:nvSpPr>
        <p:spPr/>
        <p:txBody>
          <a:bodyPr>
            <a:normAutofit/>
          </a:bodyPr>
          <a:lstStyle/>
          <a:p>
            <a:r>
              <a:rPr lang="pt-BR" dirty="0" smtClean="0"/>
              <a:t>Tem ação intestinal, age inibindo </a:t>
            </a:r>
            <a:r>
              <a:rPr lang="pt-BR" dirty="0" err="1" smtClean="0"/>
              <a:t>lipases</a:t>
            </a:r>
            <a:r>
              <a:rPr lang="pt-BR" dirty="0" smtClean="0"/>
              <a:t> pancreáticas , reduzindo em 30% a absorção das gorduras ingeridas, que são eliminadas com a excreção fecal. </a:t>
            </a:r>
          </a:p>
          <a:p>
            <a:r>
              <a:rPr lang="pt-BR" dirty="0" smtClean="0"/>
              <a:t>Efeitos adversos: fezes amolecidas, presença de óleo nas fezes, urgência fecal, incontinência fecal, flatulência e, menos frequentemente, dores abdominais e retais.</a:t>
            </a:r>
          </a:p>
          <a:p>
            <a:r>
              <a:rPr lang="pt-BR" dirty="0" smtClean="0"/>
              <a:t>Doses indicadas: O </a:t>
            </a:r>
            <a:r>
              <a:rPr lang="pt-BR" dirty="0" err="1" smtClean="0"/>
              <a:t>orlistate</a:t>
            </a:r>
            <a:r>
              <a:rPr lang="pt-BR" dirty="0" smtClean="0"/>
              <a:t> deve ser utilizado 3 vezes ao dia, antes ou até uma hora após as principais refeições, em cápsulas de 120mg </a:t>
            </a:r>
            <a:r>
              <a:rPr lang="pt-BR" b="1" dirty="0" smtClean="0"/>
              <a:t>(A) </a:t>
            </a:r>
            <a:r>
              <a:rPr lang="pt-BR" dirty="0" smtClean="0"/>
              <a:t>e de 60mg </a:t>
            </a:r>
            <a:r>
              <a:rPr lang="pt-BR" b="1" dirty="0" smtClean="0"/>
              <a:t>(A).</a:t>
            </a:r>
          </a:p>
          <a:p>
            <a:r>
              <a:rPr lang="pt-BR" dirty="0" smtClean="0"/>
              <a:t>Pode ser utilizado a partir dos 12 anos.</a:t>
            </a:r>
            <a:endParaRPr lang="pt-B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r>
              <a:rPr lang="pt-BR" dirty="0"/>
              <a:t>Paciente nega antecedentes mórbidos até a idade de 42 anos, época em que, durante exame médico de rotina no trabalho, foram detectados valores de pressão arterial de 140/96 mmHg. Nessa ocasião, o paciente era completamente assintomático do ponto de vista cardiovascular. Exames laboratoriais normais, exceto por uma glicemia de 136 mg/dl e triglicérides de 180 mg/dl. Tais exames foram repetidos e confirmaram-se valores de glicemia e triglicérides anormais, tendo sido, na ocasião, feito diagnóstico de hipertensão arterial, diabetes mellitus e dislipidemia.</a:t>
            </a:r>
          </a:p>
          <a:p>
            <a:endParaRPr lang="pt-BR" dirty="0"/>
          </a:p>
        </p:txBody>
      </p:sp>
    </p:spTree>
    <p:extLst>
      <p:ext uri="{BB962C8B-B14F-4D97-AF65-F5344CB8AC3E}">
        <p14:creationId xmlns:p14="http://schemas.microsoft.com/office/powerpoint/2010/main" val="8666716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r>
              <a:rPr lang="pt-BR" dirty="0" smtClean="0"/>
              <a:t>Desde o diagnóstico inicial, o paciente vem tomando regularmente 50 mg de </a:t>
            </a:r>
            <a:r>
              <a:rPr lang="pt-BR" dirty="0" err="1" smtClean="0"/>
              <a:t>hidroclorotiazida</a:t>
            </a:r>
            <a:r>
              <a:rPr lang="pt-BR" dirty="0" smtClean="0"/>
              <a:t> e 100 mg de </a:t>
            </a:r>
            <a:r>
              <a:rPr lang="pt-BR" dirty="0" err="1" smtClean="0"/>
              <a:t>atenolol</a:t>
            </a:r>
            <a:r>
              <a:rPr lang="pt-BR" dirty="0" smtClean="0"/>
              <a:t>. Foi orientada dieta com pouco sal e hipocalórica, sem adição de açúcar. Recentemente, o paciente foi encaminhado ao oftalmologista, que diagnosticou </a:t>
            </a:r>
            <a:r>
              <a:rPr lang="pt-BR" dirty="0" err="1" smtClean="0"/>
              <a:t>microaneurisma</a:t>
            </a:r>
            <a:r>
              <a:rPr lang="pt-BR" dirty="0" smtClean="0"/>
              <a:t> em vãos de retina, tendo sido realizada </a:t>
            </a:r>
            <a:r>
              <a:rPr lang="pt-BR" dirty="0" err="1" smtClean="0"/>
              <a:t>laserterapia</a:t>
            </a:r>
            <a:r>
              <a:rPr lang="pt-BR" dirty="0" smtClean="0"/>
              <a:t>.</a:t>
            </a:r>
          </a:p>
          <a:p>
            <a:pPr lvl="1" algn="just"/>
            <a:r>
              <a:rPr lang="pt-BR" dirty="0" smtClean="0"/>
              <a:t>Há três meses, foi reavaliado e, ao exame físico, apresentava um peso de 106 kg, pressão arterial na posição supina de 170/112 mmHg, com frequência cardíaca de 72 batimentos por minuto. Apresentava hipotensão postural (PA = 130/90 mmHg em pé) sem variação de pulso.</a:t>
            </a:r>
          </a:p>
          <a:p>
            <a:endParaRPr lang="pt-BR" dirty="0"/>
          </a:p>
        </p:txBody>
      </p:sp>
    </p:spTree>
    <p:extLst>
      <p:ext uri="{BB962C8B-B14F-4D97-AF65-F5344CB8AC3E}">
        <p14:creationId xmlns:p14="http://schemas.microsoft.com/office/powerpoint/2010/main" val="33672643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r>
              <a:rPr lang="pt-BR" dirty="0"/>
              <a:t>Exame físico: Paciente em bom estado geral, peso de 106 kg e altura de 1,70 m, apresentando fundo de olho com espasmo segmentar arteriolar, perda da relação arteriovenosa nos vasos da retina, alguns pontos sugestivos de </a:t>
            </a:r>
            <a:r>
              <a:rPr lang="pt-BR" dirty="0" err="1"/>
              <a:t>microaneurismas</a:t>
            </a:r>
            <a:r>
              <a:rPr lang="pt-BR" dirty="0"/>
              <a:t> em ambas as retinas e sinais cicatriciais de </a:t>
            </a:r>
            <a:r>
              <a:rPr lang="pt-BR" dirty="0" err="1"/>
              <a:t>laserterapia</a:t>
            </a:r>
            <a:r>
              <a:rPr lang="pt-BR" dirty="0"/>
              <a:t> prévia. A pressão arterial na posição supina estava em 160/104 mmHg e a frequência cardíaca era de 68 batimentos por minuto. A pressão arterial na posição ortostática era de 120/88 mmHg, sem variação da frequência cardíaca.</a:t>
            </a:r>
          </a:p>
          <a:p>
            <a:endParaRPr lang="pt-BR" dirty="0"/>
          </a:p>
        </p:txBody>
      </p:sp>
    </p:spTree>
    <p:extLst>
      <p:ext uri="{BB962C8B-B14F-4D97-AF65-F5344CB8AC3E}">
        <p14:creationId xmlns:p14="http://schemas.microsoft.com/office/powerpoint/2010/main" val="10054305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r>
              <a:rPr lang="pt-BR" dirty="0"/>
              <a:t>Ausculta cardiopulmonar normal. Ausência de sopros carotídeos. </a:t>
            </a:r>
          </a:p>
          <a:p>
            <a:pPr lvl="1" algn="just"/>
            <a:r>
              <a:rPr lang="pt-BR" dirty="0"/>
              <a:t>Abdômen flácido, indolor, com fígado e baço não-palpáveis. Ruídos hidroaéreos anormais presentes. Ausência de sopros abdominais. </a:t>
            </a:r>
          </a:p>
          <a:p>
            <a:pPr lvl="1" algn="just"/>
            <a:r>
              <a:rPr lang="pt-BR" dirty="0"/>
              <a:t>Extremidades com alterações tróficas de fâneros; pulsos presentes e simétricos, ausência de edemas.</a:t>
            </a:r>
          </a:p>
          <a:p>
            <a:endParaRPr lang="pt-BR" dirty="0"/>
          </a:p>
        </p:txBody>
      </p:sp>
    </p:spTree>
    <p:extLst>
      <p:ext uri="{BB962C8B-B14F-4D97-AF65-F5344CB8AC3E}">
        <p14:creationId xmlns:p14="http://schemas.microsoft.com/office/powerpoint/2010/main" val="109128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a:t>
            </a:r>
            <a:endParaRPr lang="pt-BR" dirty="0"/>
          </a:p>
        </p:txBody>
      </p:sp>
      <p:sp>
        <p:nvSpPr>
          <p:cNvPr id="3" name="Espaço Reservado para Conteúdo 2"/>
          <p:cNvSpPr>
            <a:spLocks noGrp="1"/>
          </p:cNvSpPr>
          <p:nvPr>
            <p:ph idx="1"/>
          </p:nvPr>
        </p:nvSpPr>
        <p:spPr/>
        <p:txBody>
          <a:bodyPr/>
          <a:lstStyle/>
          <a:p>
            <a:r>
              <a:rPr lang="pt-BR" dirty="0" smtClean="0"/>
              <a:t>DIAGNÓSTICO (</a:t>
            </a:r>
            <a:r>
              <a:rPr lang="pt-BR" dirty="0" err="1" smtClean="0"/>
              <a:t>gold</a:t>
            </a:r>
            <a:r>
              <a:rPr lang="pt-BR" dirty="0" smtClean="0"/>
              <a:t> standard)</a:t>
            </a:r>
          </a:p>
          <a:p>
            <a:endParaRPr lang="pt-BR" dirty="0" smtClean="0"/>
          </a:p>
          <a:p>
            <a:pPr lvl="1"/>
            <a:r>
              <a:rPr lang="pt-BR" dirty="0" smtClean="0"/>
              <a:t>Poliúria + polidipsia + perda ponderal + glicemia</a:t>
            </a:r>
            <a:r>
              <a:rPr lang="pt-BR" baseline="-25000" dirty="0" smtClean="0"/>
              <a:t>c</a:t>
            </a:r>
            <a:r>
              <a:rPr lang="pt-BR" dirty="0" smtClean="0"/>
              <a:t> &gt; 200 mg/</a:t>
            </a:r>
            <a:r>
              <a:rPr lang="pt-BR" dirty="0" err="1" smtClean="0"/>
              <a:t>dL</a:t>
            </a:r>
            <a:endParaRPr lang="pt-BR" dirty="0"/>
          </a:p>
          <a:p>
            <a:pPr lvl="1"/>
            <a:r>
              <a:rPr lang="pt-BR" dirty="0" err="1" smtClean="0"/>
              <a:t>Glicemia</a:t>
            </a:r>
            <a:r>
              <a:rPr lang="pt-BR" baseline="-25000" dirty="0" err="1" smtClean="0"/>
              <a:t>j</a:t>
            </a:r>
            <a:r>
              <a:rPr lang="pt-BR" dirty="0" smtClean="0"/>
              <a:t> ≥ 126 mg/</a:t>
            </a:r>
            <a:r>
              <a:rPr lang="pt-BR" dirty="0" err="1" smtClean="0"/>
              <a:t>dL</a:t>
            </a:r>
            <a:endParaRPr lang="pt-BR" dirty="0" smtClean="0"/>
          </a:p>
          <a:p>
            <a:pPr lvl="1"/>
            <a:r>
              <a:rPr lang="pt-BR" dirty="0" smtClean="0"/>
              <a:t>Glicemia de 2 horas pós-sobrecarga 75 g de glicose &gt; 200 mg/</a:t>
            </a:r>
            <a:r>
              <a:rPr lang="pt-BR" dirty="0" err="1" smtClean="0"/>
              <a:t>dL</a:t>
            </a:r>
            <a:endParaRPr lang="pt-BR" dirty="0" smtClean="0"/>
          </a:p>
        </p:txBody>
      </p:sp>
    </p:spTree>
    <p:extLst>
      <p:ext uri="{BB962C8B-B14F-4D97-AF65-F5344CB8AC3E}">
        <p14:creationId xmlns:p14="http://schemas.microsoft.com/office/powerpoint/2010/main" val="16471699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endParaRPr lang="pt-BR" dirty="0"/>
          </a:p>
          <a:p>
            <a:pPr lvl="1" algn="just"/>
            <a:endParaRPr lang="pt-BR" dirty="0" smtClean="0"/>
          </a:p>
          <a:p>
            <a:pPr lvl="1" algn="just"/>
            <a:r>
              <a:rPr lang="pt-BR" dirty="0" smtClean="0"/>
              <a:t>Exames laboratoriais?</a:t>
            </a:r>
            <a:endParaRPr lang="pt-BR" dirty="0"/>
          </a:p>
          <a:p>
            <a:endParaRPr lang="pt-BR" dirty="0"/>
          </a:p>
        </p:txBody>
      </p:sp>
    </p:spTree>
    <p:extLst>
      <p:ext uri="{BB962C8B-B14F-4D97-AF65-F5344CB8AC3E}">
        <p14:creationId xmlns:p14="http://schemas.microsoft.com/office/powerpoint/2010/main" val="344585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a:xfrm>
            <a:off x="838200" y="1825624"/>
            <a:ext cx="11353800" cy="4781237"/>
          </a:xfrm>
        </p:spPr>
        <p:txBody>
          <a:bodyPr>
            <a:normAutofit/>
          </a:bodyPr>
          <a:lstStyle/>
          <a:p>
            <a:r>
              <a:rPr lang="pt-BR" dirty="0"/>
              <a:t>Homem, 55 anos, obeso, hipertenso e diabético.</a:t>
            </a:r>
          </a:p>
          <a:p>
            <a:pPr lvl="1" algn="just"/>
            <a:r>
              <a:rPr lang="pt-BR" dirty="0" smtClean="0"/>
              <a:t>Glicemia de </a:t>
            </a:r>
            <a:r>
              <a:rPr lang="pt-BR" dirty="0"/>
              <a:t>jejum de 172 </a:t>
            </a:r>
            <a:r>
              <a:rPr lang="pt-BR" dirty="0" smtClean="0"/>
              <a:t>mg/dl </a:t>
            </a:r>
          </a:p>
          <a:p>
            <a:pPr lvl="1" algn="just"/>
            <a:r>
              <a:rPr lang="pt-BR" dirty="0" smtClean="0"/>
              <a:t>Potássio plasmático de </a:t>
            </a:r>
            <a:r>
              <a:rPr lang="pt-BR" dirty="0"/>
              <a:t>3,7 </a:t>
            </a:r>
            <a:r>
              <a:rPr lang="pt-BR" dirty="0" err="1" smtClean="0"/>
              <a:t>mEq</a:t>
            </a:r>
            <a:r>
              <a:rPr lang="pt-BR" dirty="0" smtClean="0"/>
              <a:t>/l</a:t>
            </a:r>
          </a:p>
          <a:p>
            <a:pPr lvl="1" algn="just"/>
            <a:r>
              <a:rPr lang="pt-BR" dirty="0" smtClean="0"/>
              <a:t>Ácido </a:t>
            </a:r>
            <a:r>
              <a:rPr lang="pt-BR" dirty="0"/>
              <a:t>úrico de </a:t>
            </a:r>
            <a:r>
              <a:rPr lang="pt-BR" dirty="0" smtClean="0"/>
              <a:t>8 mg/dl</a:t>
            </a:r>
          </a:p>
          <a:p>
            <a:pPr lvl="1" algn="just"/>
            <a:r>
              <a:rPr lang="pt-BR" dirty="0" smtClean="0"/>
              <a:t>Colesterol </a:t>
            </a:r>
            <a:r>
              <a:rPr lang="pt-BR" dirty="0"/>
              <a:t>total de 230 </a:t>
            </a:r>
            <a:r>
              <a:rPr lang="pt-BR" dirty="0" smtClean="0"/>
              <a:t>mg/dl</a:t>
            </a:r>
            <a:endParaRPr lang="pt-BR" dirty="0"/>
          </a:p>
          <a:p>
            <a:pPr lvl="1" algn="just"/>
            <a:r>
              <a:rPr lang="pt-BR" dirty="0"/>
              <a:t>HDL-colesterol de 28 </a:t>
            </a:r>
            <a:r>
              <a:rPr lang="pt-BR" dirty="0" smtClean="0"/>
              <a:t>mg/dl</a:t>
            </a:r>
          </a:p>
          <a:p>
            <a:pPr lvl="1" algn="just"/>
            <a:r>
              <a:rPr lang="pt-BR" dirty="0" err="1" smtClean="0"/>
              <a:t>LDLcolesterol</a:t>
            </a:r>
            <a:r>
              <a:rPr lang="pt-BR" dirty="0" smtClean="0"/>
              <a:t> não </a:t>
            </a:r>
            <a:r>
              <a:rPr lang="pt-BR" dirty="0"/>
              <a:t>calculado devido aos valores elevados de triglicérides (</a:t>
            </a:r>
            <a:r>
              <a:rPr lang="pt-BR" dirty="0" smtClean="0"/>
              <a:t>450 mg/dl) </a:t>
            </a:r>
          </a:p>
          <a:p>
            <a:pPr lvl="1" algn="just"/>
            <a:r>
              <a:rPr lang="pt-BR" dirty="0" smtClean="0"/>
              <a:t>Creatinina </a:t>
            </a:r>
            <a:r>
              <a:rPr lang="pt-BR" dirty="0"/>
              <a:t>sérica de 1,8 mg/dl</a:t>
            </a:r>
          </a:p>
          <a:p>
            <a:pPr lvl="1" algn="just"/>
            <a:r>
              <a:rPr lang="pt-BR" dirty="0" smtClean="0"/>
              <a:t>Ureia </a:t>
            </a:r>
            <a:r>
              <a:rPr lang="pt-BR" dirty="0"/>
              <a:t>de 96 </a:t>
            </a:r>
            <a:r>
              <a:rPr lang="pt-BR" dirty="0" smtClean="0"/>
              <a:t>mg/dl</a:t>
            </a:r>
            <a:endParaRPr lang="pt-BR" dirty="0"/>
          </a:p>
          <a:p>
            <a:pPr lvl="1" algn="just"/>
            <a:r>
              <a:rPr lang="pt-BR" dirty="0" smtClean="0"/>
              <a:t>EAS demonstrando a </a:t>
            </a:r>
            <a:r>
              <a:rPr lang="pt-BR" dirty="0"/>
              <a:t>presença de </a:t>
            </a:r>
            <a:r>
              <a:rPr lang="pt-BR" dirty="0" smtClean="0"/>
              <a:t>proteínas </a:t>
            </a:r>
          </a:p>
          <a:p>
            <a:pPr lvl="1" algn="just"/>
            <a:r>
              <a:rPr lang="pt-BR" dirty="0" smtClean="0"/>
              <a:t>Proteinúria de </a:t>
            </a:r>
            <a:r>
              <a:rPr lang="pt-BR" dirty="0"/>
              <a:t>24 horas de 1,2 g/24 </a:t>
            </a:r>
            <a:r>
              <a:rPr lang="pt-BR" dirty="0" smtClean="0"/>
              <a:t>horas</a:t>
            </a:r>
            <a:endParaRPr lang="pt-BR" dirty="0"/>
          </a:p>
          <a:p>
            <a:pPr lvl="1" algn="just"/>
            <a:endParaRPr lang="pt-BR" dirty="0" smtClean="0"/>
          </a:p>
          <a:p>
            <a:endParaRPr lang="pt-BR" dirty="0"/>
          </a:p>
        </p:txBody>
      </p:sp>
    </p:spTree>
    <p:extLst>
      <p:ext uri="{BB962C8B-B14F-4D97-AF65-F5344CB8AC3E}">
        <p14:creationId xmlns:p14="http://schemas.microsoft.com/office/powerpoint/2010/main" val="1856525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endParaRPr lang="pt-BR" dirty="0"/>
          </a:p>
          <a:p>
            <a:pPr lvl="1" algn="just"/>
            <a:endParaRPr lang="pt-BR" dirty="0" smtClean="0"/>
          </a:p>
          <a:p>
            <a:pPr lvl="1" algn="just"/>
            <a:r>
              <a:rPr lang="pt-BR" dirty="0" smtClean="0"/>
              <a:t>Exames complementares?</a:t>
            </a:r>
            <a:endParaRPr lang="pt-BR" dirty="0"/>
          </a:p>
          <a:p>
            <a:endParaRPr lang="pt-BR" dirty="0"/>
          </a:p>
        </p:txBody>
      </p:sp>
    </p:spTree>
    <p:extLst>
      <p:ext uri="{BB962C8B-B14F-4D97-AF65-F5344CB8AC3E}">
        <p14:creationId xmlns:p14="http://schemas.microsoft.com/office/powerpoint/2010/main" val="2885847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normAutofit/>
          </a:bodyPr>
          <a:lstStyle/>
          <a:p>
            <a:r>
              <a:rPr lang="pt-BR" dirty="0"/>
              <a:t>Homem, 55 anos, obeso, hipertenso e diabético.</a:t>
            </a:r>
          </a:p>
          <a:p>
            <a:pPr lvl="1" algn="just"/>
            <a:endParaRPr lang="pt-BR" dirty="0"/>
          </a:p>
          <a:p>
            <a:pPr lvl="1" algn="just"/>
            <a:endParaRPr lang="pt-BR" dirty="0" smtClean="0"/>
          </a:p>
          <a:p>
            <a:pPr lvl="1" algn="just"/>
            <a:r>
              <a:rPr lang="pt-BR" dirty="0" smtClean="0"/>
              <a:t>Eletrocardiograma e </a:t>
            </a:r>
            <a:r>
              <a:rPr lang="pt-BR" dirty="0"/>
              <a:t>raios X de </a:t>
            </a:r>
            <a:r>
              <a:rPr lang="pt-BR" dirty="0" smtClean="0"/>
              <a:t>tórax dentro </a:t>
            </a:r>
            <a:r>
              <a:rPr lang="pt-BR" dirty="0"/>
              <a:t>da normalidade para o </a:t>
            </a:r>
            <a:r>
              <a:rPr lang="pt-BR" dirty="0" smtClean="0"/>
              <a:t>biótipo do paciente</a:t>
            </a:r>
            <a:endParaRPr lang="pt-BR" dirty="0"/>
          </a:p>
          <a:p>
            <a:pPr lvl="1" algn="just"/>
            <a:r>
              <a:rPr lang="pt-BR" dirty="0" err="1"/>
              <a:t>Ecocardiograma</a:t>
            </a:r>
            <a:r>
              <a:rPr lang="pt-BR" dirty="0"/>
              <a:t> mostrando </a:t>
            </a:r>
            <a:r>
              <a:rPr lang="pt-BR" dirty="0" smtClean="0"/>
              <a:t>alterações do </a:t>
            </a:r>
            <a:r>
              <a:rPr lang="pt-BR" dirty="0"/>
              <a:t>relaxamento </a:t>
            </a:r>
            <a:r>
              <a:rPr lang="pt-BR" dirty="0" smtClean="0"/>
              <a:t>ventricular esquerdo</a:t>
            </a:r>
            <a:r>
              <a:rPr lang="pt-BR" dirty="0"/>
              <a:t>, sem aumento da </a:t>
            </a:r>
            <a:r>
              <a:rPr lang="pt-BR" dirty="0" smtClean="0"/>
              <a:t>massa ventricular</a:t>
            </a:r>
          </a:p>
          <a:p>
            <a:pPr lvl="1" algn="just"/>
            <a:r>
              <a:rPr lang="pt-BR" dirty="0" smtClean="0"/>
              <a:t>Função </a:t>
            </a:r>
            <a:r>
              <a:rPr lang="pt-BR" dirty="0"/>
              <a:t>sistólica </a:t>
            </a:r>
            <a:r>
              <a:rPr lang="pt-BR" dirty="0" smtClean="0"/>
              <a:t>preservada</a:t>
            </a:r>
            <a:endParaRPr lang="pt-BR" dirty="0"/>
          </a:p>
        </p:txBody>
      </p:sp>
    </p:spTree>
    <p:extLst>
      <p:ext uri="{BB962C8B-B14F-4D97-AF65-F5344CB8AC3E}">
        <p14:creationId xmlns:p14="http://schemas.microsoft.com/office/powerpoint/2010/main" val="880131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endParaRPr lang="pt-BR" dirty="0"/>
          </a:p>
          <a:p>
            <a:pPr lvl="1" algn="just"/>
            <a:endParaRPr lang="pt-BR" dirty="0" smtClean="0"/>
          </a:p>
          <a:p>
            <a:pPr lvl="1" algn="just"/>
            <a:r>
              <a:rPr lang="pt-BR" dirty="0" smtClean="0"/>
              <a:t>Hipótese diagnóstica?</a:t>
            </a:r>
            <a:endParaRPr lang="pt-BR" dirty="0"/>
          </a:p>
          <a:p>
            <a:endParaRPr lang="pt-BR" dirty="0"/>
          </a:p>
        </p:txBody>
      </p:sp>
    </p:spTree>
    <p:extLst>
      <p:ext uri="{BB962C8B-B14F-4D97-AF65-F5344CB8AC3E}">
        <p14:creationId xmlns:p14="http://schemas.microsoft.com/office/powerpoint/2010/main" val="2511929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endParaRPr lang="pt-BR" dirty="0"/>
          </a:p>
          <a:p>
            <a:pPr lvl="1" algn="just"/>
            <a:endParaRPr lang="pt-BR" dirty="0" smtClean="0"/>
          </a:p>
          <a:p>
            <a:pPr lvl="1" algn="just"/>
            <a:r>
              <a:rPr lang="pt-BR" dirty="0"/>
              <a:t>Hipertensão </a:t>
            </a:r>
            <a:r>
              <a:rPr lang="pt-BR" dirty="0" smtClean="0"/>
              <a:t>arterial primária</a:t>
            </a:r>
            <a:r>
              <a:rPr lang="pt-BR" dirty="0"/>
              <a:t>, associada a diabetes </a:t>
            </a:r>
            <a:r>
              <a:rPr lang="pt-BR" dirty="0" smtClean="0"/>
              <a:t>mellitus e dislipidemia</a:t>
            </a:r>
          </a:p>
          <a:p>
            <a:pPr lvl="1" algn="just"/>
            <a:r>
              <a:rPr lang="pt-BR" dirty="0" smtClean="0"/>
              <a:t>Lesão </a:t>
            </a:r>
            <a:r>
              <a:rPr lang="pt-BR" dirty="0"/>
              <a:t>de </a:t>
            </a:r>
            <a:r>
              <a:rPr lang="pt-BR" dirty="0" smtClean="0"/>
              <a:t>órgãos-alvo demonstrada </a:t>
            </a:r>
            <a:r>
              <a:rPr lang="pt-BR" dirty="0"/>
              <a:t>pela presença de </a:t>
            </a:r>
            <a:r>
              <a:rPr lang="pt-BR" dirty="0" smtClean="0"/>
              <a:t>insuficiência renal </a:t>
            </a:r>
            <a:r>
              <a:rPr lang="pt-BR" dirty="0"/>
              <a:t>com </a:t>
            </a:r>
            <a:r>
              <a:rPr lang="pt-BR" dirty="0" smtClean="0"/>
              <a:t>proteinúria</a:t>
            </a:r>
            <a:endParaRPr lang="pt-BR" dirty="0"/>
          </a:p>
        </p:txBody>
      </p:sp>
    </p:spTree>
    <p:extLst>
      <p:ext uri="{BB962C8B-B14F-4D97-AF65-F5344CB8AC3E}">
        <p14:creationId xmlns:p14="http://schemas.microsoft.com/office/powerpoint/2010/main" val="2215575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lstStyle/>
          <a:p>
            <a:r>
              <a:rPr lang="pt-BR" dirty="0"/>
              <a:t>Homem, 55 anos, obeso, hipertenso e diabético.</a:t>
            </a:r>
          </a:p>
          <a:p>
            <a:pPr lvl="1" algn="just"/>
            <a:endParaRPr lang="pt-BR" dirty="0"/>
          </a:p>
          <a:p>
            <a:pPr lvl="1" algn="just"/>
            <a:endParaRPr lang="pt-BR" dirty="0" smtClean="0"/>
          </a:p>
          <a:p>
            <a:pPr lvl="1" algn="just"/>
            <a:r>
              <a:rPr lang="pt-BR" dirty="0" smtClean="0"/>
              <a:t>Conduta?</a:t>
            </a:r>
            <a:endParaRPr lang="pt-BR" dirty="0"/>
          </a:p>
          <a:p>
            <a:endParaRPr lang="pt-BR" dirty="0"/>
          </a:p>
        </p:txBody>
      </p:sp>
    </p:spTree>
    <p:extLst>
      <p:ext uri="{BB962C8B-B14F-4D97-AF65-F5344CB8AC3E}">
        <p14:creationId xmlns:p14="http://schemas.microsoft.com/office/powerpoint/2010/main" val="177462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Clínico</a:t>
            </a:r>
            <a:endParaRPr lang="pt-BR" dirty="0"/>
          </a:p>
        </p:txBody>
      </p:sp>
      <p:sp>
        <p:nvSpPr>
          <p:cNvPr id="3" name="Espaço Reservado para Conteúdo 2"/>
          <p:cNvSpPr>
            <a:spLocks noGrp="1"/>
          </p:cNvSpPr>
          <p:nvPr>
            <p:ph idx="1"/>
          </p:nvPr>
        </p:nvSpPr>
        <p:spPr/>
        <p:txBody>
          <a:bodyPr>
            <a:normAutofit/>
          </a:bodyPr>
          <a:lstStyle/>
          <a:p>
            <a:r>
              <a:rPr lang="pt-BR" dirty="0"/>
              <a:t>Homem, 55 anos, obeso, hipertenso e diabético.</a:t>
            </a:r>
          </a:p>
          <a:p>
            <a:pPr lvl="1" algn="just"/>
            <a:endParaRPr lang="pt-BR" dirty="0"/>
          </a:p>
          <a:p>
            <a:pPr lvl="1" algn="just"/>
            <a:endParaRPr lang="pt-BR" dirty="0" smtClean="0"/>
          </a:p>
          <a:p>
            <a:pPr lvl="1" algn="just"/>
            <a:r>
              <a:rPr lang="pt-BR" dirty="0"/>
              <a:t>Reorientação </a:t>
            </a:r>
            <a:r>
              <a:rPr lang="pt-BR" dirty="0" smtClean="0"/>
              <a:t>dietética em </a:t>
            </a:r>
            <a:r>
              <a:rPr lang="pt-BR" dirty="0"/>
              <a:t>relação à ingestão de sal, açúcar </a:t>
            </a:r>
            <a:r>
              <a:rPr lang="pt-BR" dirty="0" smtClean="0"/>
              <a:t>e gorduras</a:t>
            </a:r>
          </a:p>
          <a:p>
            <a:pPr lvl="1" algn="just"/>
            <a:r>
              <a:rPr lang="pt-BR" dirty="0" smtClean="0"/>
              <a:t>Foi </a:t>
            </a:r>
            <a:r>
              <a:rPr lang="pt-BR" dirty="0"/>
              <a:t>prescrita dose baixa </a:t>
            </a:r>
            <a:r>
              <a:rPr lang="pt-BR" dirty="0" smtClean="0"/>
              <a:t>de </a:t>
            </a:r>
            <a:r>
              <a:rPr lang="pt-BR" dirty="0" err="1" smtClean="0"/>
              <a:t>hidroclorotiazida</a:t>
            </a:r>
            <a:r>
              <a:rPr lang="pt-BR" dirty="0"/>
              <a:t>, associada a 20 </a:t>
            </a:r>
            <a:r>
              <a:rPr lang="pt-BR" dirty="0" smtClean="0"/>
              <a:t>mg de IECA </a:t>
            </a:r>
            <a:r>
              <a:rPr lang="pt-BR" dirty="0"/>
              <a:t>para o tratamento da </a:t>
            </a:r>
            <a:r>
              <a:rPr lang="pt-BR" dirty="0" smtClean="0"/>
              <a:t>hipertensão arterial </a:t>
            </a:r>
            <a:r>
              <a:rPr lang="pt-BR" dirty="0"/>
              <a:t>e da disfunção </a:t>
            </a:r>
            <a:r>
              <a:rPr lang="pt-BR" dirty="0" smtClean="0"/>
              <a:t>renal</a:t>
            </a:r>
            <a:endParaRPr lang="pt-BR" dirty="0"/>
          </a:p>
          <a:p>
            <a:pPr lvl="1" algn="just"/>
            <a:r>
              <a:rPr lang="pt-BR" dirty="0"/>
              <a:t>Foi prescrito também antidiabético </a:t>
            </a:r>
            <a:r>
              <a:rPr lang="pt-BR" dirty="0" smtClean="0"/>
              <a:t>oral do </a:t>
            </a:r>
            <a:r>
              <a:rPr lang="pt-BR" dirty="0"/>
              <a:t>grupo das </a:t>
            </a:r>
            <a:r>
              <a:rPr lang="pt-BR" dirty="0" smtClean="0"/>
              <a:t>********* </a:t>
            </a:r>
          </a:p>
          <a:p>
            <a:pPr lvl="1" algn="just"/>
            <a:r>
              <a:rPr lang="pt-BR" dirty="0" smtClean="0"/>
              <a:t>Foi prescrito um </a:t>
            </a:r>
            <a:r>
              <a:rPr lang="pt-BR" dirty="0" err="1" smtClean="0"/>
              <a:t>fibrato</a:t>
            </a:r>
            <a:r>
              <a:rPr lang="pt-BR" dirty="0" smtClean="0"/>
              <a:t> para a dislipidemia</a:t>
            </a:r>
            <a:endParaRPr lang="pt-BR" dirty="0"/>
          </a:p>
        </p:txBody>
      </p:sp>
    </p:spTree>
    <p:extLst>
      <p:ext uri="{BB962C8B-B14F-4D97-AF65-F5344CB8AC3E}">
        <p14:creationId xmlns:p14="http://schemas.microsoft.com/office/powerpoint/2010/main" val="31678408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fontScale="85000" lnSpcReduction="20000"/>
          </a:bodyPr>
          <a:lstStyle/>
          <a:p>
            <a:pPr marL="0" indent="0" algn="just">
              <a:buNone/>
            </a:pPr>
            <a:r>
              <a:rPr lang="pt-BR" b="1" dirty="0" smtClean="0"/>
              <a:t>1) Mulher </a:t>
            </a:r>
            <a:r>
              <a:rPr lang="pt-BR" b="1" dirty="0"/>
              <a:t>de 50 anos, 72 kg, com diabete mellitus tipo 2 há 10 anos, em uso de </a:t>
            </a:r>
            <a:r>
              <a:rPr lang="pt-BR" b="1" dirty="0" err="1"/>
              <a:t>glicazida</a:t>
            </a:r>
            <a:r>
              <a:rPr lang="pt-BR" b="1" dirty="0"/>
              <a:t> 90 mg/dia e cloridrato de </a:t>
            </a:r>
            <a:r>
              <a:rPr lang="pt-BR" b="1" dirty="0" err="1"/>
              <a:t>metformina</a:t>
            </a:r>
            <a:r>
              <a:rPr lang="pt-BR" b="1" dirty="0"/>
              <a:t> </a:t>
            </a:r>
            <a:r>
              <a:rPr lang="pt-BR" b="1" dirty="0" smtClean="0"/>
              <a:t>2x </a:t>
            </a:r>
            <a:r>
              <a:rPr lang="pt-BR" b="1" dirty="0"/>
              <a:t>550 mg/dia. Apresenta poliúria, polidipsia e perda de 5 kg em 2 meses. A glicemia de jejum é de 280 mg/</a:t>
            </a:r>
            <a:r>
              <a:rPr lang="pt-BR" b="1" dirty="0" err="1"/>
              <a:t>dL</a:t>
            </a:r>
            <a:r>
              <a:rPr lang="pt-BR" b="1" dirty="0"/>
              <a:t>, a pós-prandial 390 mg/</a:t>
            </a:r>
            <a:r>
              <a:rPr lang="pt-BR" b="1" dirty="0" err="1"/>
              <a:t>dL</a:t>
            </a:r>
            <a:r>
              <a:rPr lang="pt-BR" b="1" dirty="0"/>
              <a:t> e a hemoglobina glicosilada é de 11,8%. </a:t>
            </a:r>
          </a:p>
          <a:p>
            <a:pPr marL="0" indent="0" algn="just">
              <a:buNone/>
            </a:pPr>
            <a:r>
              <a:rPr lang="pt-BR" b="1" dirty="0"/>
              <a:t>A conduta mais apropriada no momento é:</a:t>
            </a:r>
          </a:p>
          <a:p>
            <a:pPr marL="0" indent="0" algn="just">
              <a:buNone/>
            </a:pPr>
            <a:r>
              <a:rPr lang="pt-BR" dirty="0"/>
              <a:t>A) associar ao esquema anterior a insulina </a:t>
            </a:r>
            <a:r>
              <a:rPr lang="pt-BR" dirty="0" err="1"/>
              <a:t>glargina</a:t>
            </a:r>
            <a:r>
              <a:rPr lang="pt-BR" dirty="0"/>
              <a:t> 32 U ao dia.</a:t>
            </a:r>
          </a:p>
          <a:p>
            <a:pPr marL="0" indent="0" algn="just">
              <a:buNone/>
            </a:pPr>
            <a:r>
              <a:rPr lang="pt-BR" dirty="0"/>
              <a:t>B) associar ao esquema anterior </a:t>
            </a:r>
            <a:r>
              <a:rPr lang="pt-BR" dirty="0" err="1"/>
              <a:t>incretinomiméticos</a:t>
            </a:r>
            <a:r>
              <a:rPr lang="pt-BR" dirty="0"/>
              <a:t> do tipo </a:t>
            </a:r>
            <a:r>
              <a:rPr lang="pt-BR" dirty="0" err="1"/>
              <a:t>vildagliptina</a:t>
            </a:r>
            <a:r>
              <a:rPr lang="pt-BR" dirty="0"/>
              <a:t> ou </a:t>
            </a:r>
            <a:r>
              <a:rPr lang="pt-BR" dirty="0" err="1"/>
              <a:t>sitagliptina</a:t>
            </a:r>
            <a:r>
              <a:rPr lang="pt-BR" dirty="0"/>
              <a:t> numa dose de 100 mg/dia.</a:t>
            </a:r>
          </a:p>
          <a:p>
            <a:pPr marL="0" indent="0" algn="just">
              <a:buNone/>
            </a:pPr>
            <a:r>
              <a:rPr lang="pt-BR" dirty="0"/>
              <a:t>C) iniciar duas doses fixas, de manhã e à noite, de insulina NPH associadas à insulina regular ou ultrarrápida antes das refeições e suspender a </a:t>
            </a:r>
            <a:r>
              <a:rPr lang="pt-BR" dirty="0" err="1"/>
              <a:t>glicazida</a:t>
            </a:r>
            <a:r>
              <a:rPr lang="pt-BR" dirty="0"/>
              <a:t>.</a:t>
            </a:r>
          </a:p>
          <a:p>
            <a:pPr marL="0" indent="0" algn="just">
              <a:buNone/>
            </a:pPr>
            <a:r>
              <a:rPr lang="pt-BR" dirty="0"/>
              <a:t>D) iniciar uma insulina de NPH, numa dose inicial de 10 U à noite, esquema </a:t>
            </a:r>
            <a:r>
              <a:rPr lang="pt-BR" dirty="0" err="1"/>
              <a:t>bed</a:t>
            </a:r>
            <a:r>
              <a:rPr lang="pt-BR" dirty="0"/>
              <a:t>-time, aumentando progressivamente até 20 a 30 U ao dia.</a:t>
            </a:r>
          </a:p>
          <a:p>
            <a:pPr marL="0" indent="0" algn="just">
              <a:buNone/>
            </a:pPr>
            <a:r>
              <a:rPr lang="pt-BR" dirty="0"/>
              <a:t>E) associar ao esquema anterior uma </a:t>
            </a:r>
            <a:r>
              <a:rPr lang="pt-BR" dirty="0" err="1"/>
              <a:t>pioglitazona</a:t>
            </a:r>
            <a:r>
              <a:rPr lang="pt-BR" dirty="0"/>
              <a:t> numa dose de 30 mg ao dia.</a:t>
            </a:r>
          </a:p>
        </p:txBody>
      </p:sp>
    </p:spTree>
    <p:extLst>
      <p:ext uri="{BB962C8B-B14F-4D97-AF65-F5344CB8AC3E}">
        <p14:creationId xmlns:p14="http://schemas.microsoft.com/office/powerpoint/2010/main" val="17303537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fontScale="85000" lnSpcReduction="20000"/>
          </a:bodyPr>
          <a:lstStyle/>
          <a:p>
            <a:pPr marL="0" indent="0" algn="just">
              <a:buNone/>
            </a:pPr>
            <a:r>
              <a:rPr lang="pt-BR" b="1" dirty="0" smtClean="0"/>
              <a:t>1) Mulher </a:t>
            </a:r>
            <a:r>
              <a:rPr lang="pt-BR" b="1" dirty="0"/>
              <a:t>de 50 anos, 72 kg, com diabete mellitus tipo 2 há 10 anos, em uso de </a:t>
            </a:r>
            <a:r>
              <a:rPr lang="pt-BR" b="1" dirty="0" err="1"/>
              <a:t>glicazida</a:t>
            </a:r>
            <a:r>
              <a:rPr lang="pt-BR" b="1" dirty="0"/>
              <a:t> 90 mg/dia e cloridrato de </a:t>
            </a:r>
            <a:r>
              <a:rPr lang="pt-BR" b="1" dirty="0" err="1"/>
              <a:t>metformina</a:t>
            </a:r>
            <a:r>
              <a:rPr lang="pt-BR" b="1" dirty="0"/>
              <a:t> </a:t>
            </a:r>
            <a:r>
              <a:rPr lang="pt-BR" b="1" dirty="0" smtClean="0"/>
              <a:t>2x </a:t>
            </a:r>
            <a:r>
              <a:rPr lang="pt-BR" b="1" dirty="0"/>
              <a:t>550 mg/dia. Apresenta poliúria, polidipsia e perda de 5 kg em 2 meses. A glicemia de jejum é de 280 mg/</a:t>
            </a:r>
            <a:r>
              <a:rPr lang="pt-BR" b="1" dirty="0" err="1"/>
              <a:t>dL</a:t>
            </a:r>
            <a:r>
              <a:rPr lang="pt-BR" b="1" dirty="0"/>
              <a:t>, a pós-prandial 390 mg/</a:t>
            </a:r>
            <a:r>
              <a:rPr lang="pt-BR" b="1" dirty="0" err="1"/>
              <a:t>dL</a:t>
            </a:r>
            <a:r>
              <a:rPr lang="pt-BR" b="1" dirty="0"/>
              <a:t> e a hemoglobina glicosilada é de 11,8%. </a:t>
            </a:r>
          </a:p>
          <a:p>
            <a:pPr marL="0" indent="0" algn="just">
              <a:buNone/>
            </a:pPr>
            <a:r>
              <a:rPr lang="pt-BR" b="1" dirty="0"/>
              <a:t>A conduta mais apropriada no momento é:</a:t>
            </a:r>
          </a:p>
          <a:p>
            <a:pPr marL="0" indent="0" algn="just">
              <a:buNone/>
            </a:pPr>
            <a:r>
              <a:rPr lang="pt-BR" dirty="0"/>
              <a:t>A) associar ao esquema anterior a insulina </a:t>
            </a:r>
            <a:r>
              <a:rPr lang="pt-BR" dirty="0" err="1"/>
              <a:t>glargina</a:t>
            </a:r>
            <a:r>
              <a:rPr lang="pt-BR" dirty="0"/>
              <a:t> 32 U ao dia.</a:t>
            </a:r>
          </a:p>
          <a:p>
            <a:pPr marL="0" indent="0" algn="just">
              <a:buNone/>
            </a:pPr>
            <a:r>
              <a:rPr lang="pt-BR" dirty="0"/>
              <a:t>B) associar ao esquema anterior </a:t>
            </a:r>
            <a:r>
              <a:rPr lang="pt-BR" dirty="0" err="1"/>
              <a:t>incretinomiméticos</a:t>
            </a:r>
            <a:r>
              <a:rPr lang="pt-BR" dirty="0"/>
              <a:t> do tipo </a:t>
            </a:r>
            <a:r>
              <a:rPr lang="pt-BR" dirty="0" err="1"/>
              <a:t>vildagliptina</a:t>
            </a:r>
            <a:r>
              <a:rPr lang="pt-BR" dirty="0"/>
              <a:t> ou </a:t>
            </a:r>
            <a:r>
              <a:rPr lang="pt-BR" dirty="0" err="1"/>
              <a:t>sitagliptina</a:t>
            </a:r>
            <a:r>
              <a:rPr lang="pt-BR" dirty="0"/>
              <a:t> numa dose de 100 mg/dia.</a:t>
            </a:r>
          </a:p>
          <a:p>
            <a:pPr marL="0" indent="0" algn="just">
              <a:buNone/>
            </a:pPr>
            <a:r>
              <a:rPr lang="pt-BR" u="sng" dirty="0">
                <a:solidFill>
                  <a:srgbClr val="FF0000"/>
                </a:solidFill>
              </a:rPr>
              <a:t>C) iniciar duas doses fixas, de manhã e à noite, de insulina NPH associadas à insulina regular ou ultrarrápida antes das refeições e suspender a </a:t>
            </a:r>
            <a:r>
              <a:rPr lang="pt-BR" u="sng" dirty="0" err="1">
                <a:solidFill>
                  <a:srgbClr val="FF0000"/>
                </a:solidFill>
              </a:rPr>
              <a:t>glicazida</a:t>
            </a:r>
            <a:r>
              <a:rPr lang="pt-BR" u="sng" dirty="0">
                <a:solidFill>
                  <a:srgbClr val="FF0000"/>
                </a:solidFill>
              </a:rPr>
              <a:t>.</a:t>
            </a:r>
          </a:p>
          <a:p>
            <a:pPr marL="0" indent="0" algn="just">
              <a:buNone/>
            </a:pPr>
            <a:r>
              <a:rPr lang="pt-BR" dirty="0"/>
              <a:t>D) iniciar uma insulina de NPH, numa dose inicial de 10 U à noite, esquema </a:t>
            </a:r>
            <a:r>
              <a:rPr lang="pt-BR" dirty="0" err="1"/>
              <a:t>bed</a:t>
            </a:r>
            <a:r>
              <a:rPr lang="pt-BR" dirty="0"/>
              <a:t>-time, aumentando progressivamente até 20 a 30 U ao dia.</a:t>
            </a:r>
          </a:p>
          <a:p>
            <a:pPr marL="0" indent="0" algn="just">
              <a:buNone/>
            </a:pPr>
            <a:r>
              <a:rPr lang="pt-BR" dirty="0"/>
              <a:t>E) associar ao esquema anterior uma </a:t>
            </a:r>
            <a:r>
              <a:rPr lang="pt-BR" dirty="0" err="1"/>
              <a:t>pioglitazona</a:t>
            </a:r>
            <a:r>
              <a:rPr lang="pt-BR" dirty="0"/>
              <a:t> numa dose de 30 mg ao dia.</a:t>
            </a:r>
          </a:p>
        </p:txBody>
      </p:sp>
    </p:spTree>
    <p:extLst>
      <p:ext uri="{BB962C8B-B14F-4D97-AF65-F5344CB8AC3E}">
        <p14:creationId xmlns:p14="http://schemas.microsoft.com/office/powerpoint/2010/main" val="268235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DIABETES MELLITUS </a:t>
            </a:r>
            <a:endParaRPr lang="pt-BR" dirty="0"/>
          </a:p>
        </p:txBody>
      </p:sp>
      <p:sp>
        <p:nvSpPr>
          <p:cNvPr id="3" name="Espaço Reservado para Conteúdo 2"/>
          <p:cNvSpPr>
            <a:spLocks noGrp="1"/>
          </p:cNvSpPr>
          <p:nvPr>
            <p:ph idx="1"/>
          </p:nvPr>
        </p:nvSpPr>
        <p:spPr/>
        <p:txBody>
          <a:bodyPr/>
          <a:lstStyle/>
          <a:p>
            <a:r>
              <a:rPr lang="pt-BR" dirty="0" smtClean="0"/>
              <a:t>DIAGNÓSTICO (glicemia de jejum alterada)</a:t>
            </a:r>
          </a:p>
          <a:p>
            <a:endParaRPr lang="pt-BR" dirty="0" smtClean="0"/>
          </a:p>
          <a:p>
            <a:pPr lvl="1"/>
            <a:r>
              <a:rPr lang="pt-BR" dirty="0" err="1" smtClean="0"/>
              <a:t>Glicemia</a:t>
            </a:r>
            <a:r>
              <a:rPr lang="pt-BR" baseline="-25000" dirty="0" err="1" smtClean="0"/>
              <a:t>j</a:t>
            </a:r>
            <a:r>
              <a:rPr lang="pt-BR" dirty="0" smtClean="0"/>
              <a:t> &gt; 100 e &lt; 126 mg/</a:t>
            </a:r>
            <a:r>
              <a:rPr lang="pt-BR" dirty="0" err="1" smtClean="0"/>
              <a:t>dL</a:t>
            </a:r>
            <a:endParaRPr lang="pt-BR" dirty="0"/>
          </a:p>
          <a:p>
            <a:pPr lvl="1"/>
            <a:endParaRPr lang="pt-BR" dirty="0" smtClean="0"/>
          </a:p>
          <a:p>
            <a:pPr lvl="1"/>
            <a:r>
              <a:rPr lang="pt-BR" dirty="0" smtClean="0"/>
              <a:t>Tolerância à glicose diminuída</a:t>
            </a:r>
          </a:p>
          <a:p>
            <a:pPr lvl="2"/>
            <a:r>
              <a:rPr lang="pt-BR" dirty="0" smtClean="0"/>
              <a:t>Glicemia pós-carga 75 g após 2 horas entre 140 – 199 mg/</a:t>
            </a:r>
            <a:r>
              <a:rPr lang="pt-BR" dirty="0" err="1" smtClean="0"/>
              <a:t>dL</a:t>
            </a:r>
            <a:endParaRPr lang="pt-BR" dirty="0" smtClean="0"/>
          </a:p>
        </p:txBody>
      </p:sp>
    </p:spTree>
    <p:extLst>
      <p:ext uri="{BB962C8B-B14F-4D97-AF65-F5344CB8AC3E}">
        <p14:creationId xmlns:p14="http://schemas.microsoft.com/office/powerpoint/2010/main" val="31073445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lgn="just">
              <a:buNone/>
            </a:pPr>
            <a:r>
              <a:rPr lang="pt-BR" b="1" dirty="0" smtClean="0"/>
              <a:t>2) </a:t>
            </a:r>
            <a:r>
              <a:rPr lang="pt-BR" b="1" dirty="0"/>
              <a:t>Mulher, 64 anos, diabética do tipo 2 com diagnóstico há 12 anos, vem ao controle assintomática. Seu estado geral é bom e está hidratada. Seu fundo de olho é normal, não há proteinúria, sem lesões nos pés. Está usando </a:t>
            </a:r>
            <a:r>
              <a:rPr lang="pt-BR" b="1" dirty="0" err="1"/>
              <a:t>metformina</a:t>
            </a:r>
            <a:r>
              <a:rPr lang="pt-BR" b="1" dirty="0"/>
              <a:t>, </a:t>
            </a:r>
            <a:r>
              <a:rPr lang="pt-BR" b="1" dirty="0" err="1"/>
              <a:t>glibenclamida</a:t>
            </a:r>
            <a:r>
              <a:rPr lang="pt-BR" b="1" dirty="0"/>
              <a:t>, </a:t>
            </a:r>
            <a:r>
              <a:rPr lang="pt-BR" b="1" dirty="0" err="1"/>
              <a:t>enalapril</a:t>
            </a:r>
            <a:r>
              <a:rPr lang="pt-BR" b="1" dirty="0"/>
              <a:t>, estatinas e aspirina. Traz exame com hemoglobina </a:t>
            </a:r>
            <a:r>
              <a:rPr lang="pt-BR" b="1" dirty="0" err="1"/>
              <a:t>glicada</a:t>
            </a:r>
            <a:r>
              <a:rPr lang="pt-BR" b="1" dirty="0"/>
              <a:t> de 8,4%, creatinina= 1,6mg/</a:t>
            </a:r>
            <a:r>
              <a:rPr lang="pt-BR" b="1" dirty="0" err="1"/>
              <a:t>dL</a:t>
            </a:r>
            <a:r>
              <a:rPr lang="pt-BR" b="1" dirty="0"/>
              <a:t>, HDL=40mg/</a:t>
            </a:r>
            <a:r>
              <a:rPr lang="pt-BR" b="1" dirty="0" err="1"/>
              <a:t>dL</a:t>
            </a:r>
            <a:r>
              <a:rPr lang="pt-BR" b="1" dirty="0"/>
              <a:t> e LDL=125mg/</a:t>
            </a:r>
            <a:r>
              <a:rPr lang="pt-BR" b="1" dirty="0" err="1"/>
              <a:t>dL</a:t>
            </a:r>
            <a:r>
              <a:rPr lang="pt-BR" b="1" dirty="0"/>
              <a:t>. Você realiza uma glicemia capilar no Centro de Saúde e obtém 420mg/</a:t>
            </a:r>
            <a:r>
              <a:rPr lang="pt-BR" b="1" dirty="0" err="1"/>
              <a:t>dL</a:t>
            </a:r>
            <a:r>
              <a:rPr lang="pt-BR" b="1" dirty="0"/>
              <a:t>, sem </a:t>
            </a:r>
            <a:r>
              <a:rPr lang="pt-BR" b="1" dirty="0" err="1"/>
              <a:t>cetonemia</a:t>
            </a:r>
            <a:r>
              <a:rPr lang="pt-BR" b="1" dirty="0"/>
              <a:t>. A conduta CORRETA, e sua base racional, deverá ser:</a:t>
            </a:r>
          </a:p>
          <a:p>
            <a:pPr marL="0" indent="0" algn="just">
              <a:buNone/>
            </a:pPr>
            <a:r>
              <a:rPr lang="pt-BR" dirty="0"/>
              <a:t>A) Administrar uma dose de insulina NPH, ainda no Centro de Saúde, para evitar os efeitos tóxicos diretos da hiperglicemia e manter a prescrição original</a:t>
            </a:r>
          </a:p>
          <a:p>
            <a:pPr marL="0" indent="0" algn="just">
              <a:buNone/>
            </a:pPr>
            <a:r>
              <a:rPr lang="pt-BR" dirty="0"/>
              <a:t>B) Reforçar as orientações dietéticas e de atividade física, ajustar a medicação antidiabética oral e fazer controle glicêmico semanal porque não há manifestação de </a:t>
            </a:r>
            <a:r>
              <a:rPr lang="pt-BR" dirty="0" err="1"/>
              <a:t>descompensação</a:t>
            </a:r>
            <a:r>
              <a:rPr lang="pt-BR" dirty="0"/>
              <a:t> metabólica aguda</a:t>
            </a:r>
          </a:p>
          <a:p>
            <a:pPr marL="0" indent="0" algn="just">
              <a:buNone/>
            </a:pPr>
            <a:r>
              <a:rPr lang="pt-BR" dirty="0"/>
              <a:t>C) Tranquilizá-la sobre este valor, afirmando ser uma variação glicêmica habitual em pacientes diabéticos e destituído de importância em longo prazo</a:t>
            </a:r>
          </a:p>
          <a:p>
            <a:pPr marL="0" indent="0" algn="just">
              <a:buNone/>
            </a:pPr>
            <a:r>
              <a:rPr lang="pt-BR" dirty="0"/>
              <a:t>D) Transferir para atendimento de urgência, porque este valor de glicemia sinaliza grave complicação </a:t>
            </a:r>
            <a:r>
              <a:rPr lang="pt-BR" dirty="0" err="1"/>
              <a:t>hiperosmolar</a:t>
            </a:r>
            <a:endParaRPr lang="pt-BR" dirty="0"/>
          </a:p>
        </p:txBody>
      </p:sp>
    </p:spTree>
    <p:extLst>
      <p:ext uri="{BB962C8B-B14F-4D97-AF65-F5344CB8AC3E}">
        <p14:creationId xmlns:p14="http://schemas.microsoft.com/office/powerpoint/2010/main" val="1145109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lgn="just">
              <a:buNone/>
            </a:pPr>
            <a:r>
              <a:rPr lang="pt-BR" b="1" dirty="0" smtClean="0"/>
              <a:t>2) </a:t>
            </a:r>
            <a:r>
              <a:rPr lang="pt-BR" b="1" dirty="0"/>
              <a:t>Mulher, 64 anos, diabética do tipo 2 com diagnóstico há 12 anos, vem ao controle assintomática. Seu estado geral é bom e está hidratada. Seu fundo de olho é normal, não há proteinúria, sem lesões nos pés. Está usando </a:t>
            </a:r>
            <a:r>
              <a:rPr lang="pt-BR" b="1" dirty="0" err="1"/>
              <a:t>metformina</a:t>
            </a:r>
            <a:r>
              <a:rPr lang="pt-BR" b="1" dirty="0"/>
              <a:t>, </a:t>
            </a:r>
            <a:r>
              <a:rPr lang="pt-BR" b="1" dirty="0" err="1"/>
              <a:t>glibenclamida</a:t>
            </a:r>
            <a:r>
              <a:rPr lang="pt-BR" b="1" dirty="0"/>
              <a:t>, </a:t>
            </a:r>
            <a:r>
              <a:rPr lang="pt-BR" b="1" dirty="0" err="1"/>
              <a:t>enalapril</a:t>
            </a:r>
            <a:r>
              <a:rPr lang="pt-BR" b="1" dirty="0"/>
              <a:t>, estatinas e aspirina. Traz exame com hemoglobina </a:t>
            </a:r>
            <a:r>
              <a:rPr lang="pt-BR" b="1" dirty="0" err="1"/>
              <a:t>glicada</a:t>
            </a:r>
            <a:r>
              <a:rPr lang="pt-BR" b="1" dirty="0"/>
              <a:t> de 8,4%, creatinina= 1,6mg/</a:t>
            </a:r>
            <a:r>
              <a:rPr lang="pt-BR" b="1" dirty="0" err="1"/>
              <a:t>dL</a:t>
            </a:r>
            <a:r>
              <a:rPr lang="pt-BR" b="1" dirty="0"/>
              <a:t>, HDL=40mg/</a:t>
            </a:r>
            <a:r>
              <a:rPr lang="pt-BR" b="1" dirty="0" err="1"/>
              <a:t>dL</a:t>
            </a:r>
            <a:r>
              <a:rPr lang="pt-BR" b="1" dirty="0"/>
              <a:t> e LDL=125mg/</a:t>
            </a:r>
            <a:r>
              <a:rPr lang="pt-BR" b="1" dirty="0" err="1"/>
              <a:t>dL</a:t>
            </a:r>
            <a:r>
              <a:rPr lang="pt-BR" b="1" dirty="0"/>
              <a:t>. Você realiza uma glicemia capilar no Centro de Saúde e obtém 420mg/</a:t>
            </a:r>
            <a:r>
              <a:rPr lang="pt-BR" b="1" dirty="0" err="1"/>
              <a:t>dL</a:t>
            </a:r>
            <a:r>
              <a:rPr lang="pt-BR" b="1" dirty="0"/>
              <a:t>, sem </a:t>
            </a:r>
            <a:r>
              <a:rPr lang="pt-BR" b="1" dirty="0" err="1"/>
              <a:t>cetonemia</a:t>
            </a:r>
            <a:r>
              <a:rPr lang="pt-BR" b="1" dirty="0"/>
              <a:t>. A conduta CORRETA, e sua base racional, deverá ser:</a:t>
            </a:r>
          </a:p>
          <a:p>
            <a:pPr marL="0" indent="0" algn="just">
              <a:buNone/>
            </a:pPr>
            <a:r>
              <a:rPr lang="pt-BR" dirty="0"/>
              <a:t>A) Administrar uma dose de insulina NPH, ainda no Centro de Saúde, para evitar os efeitos tóxicos diretos da hiperglicemia e manter a prescrição original</a:t>
            </a:r>
          </a:p>
          <a:p>
            <a:pPr marL="0" indent="0" algn="just">
              <a:buNone/>
            </a:pPr>
            <a:r>
              <a:rPr lang="pt-BR" u="sng" dirty="0">
                <a:solidFill>
                  <a:srgbClr val="FF0000"/>
                </a:solidFill>
              </a:rPr>
              <a:t>B) Reforçar as orientações dietéticas e de atividade física, ajustar a medicação antidiabética oral e fazer controle glicêmico semanal porque não há manifestação de </a:t>
            </a:r>
            <a:r>
              <a:rPr lang="pt-BR" u="sng" dirty="0" err="1">
                <a:solidFill>
                  <a:srgbClr val="FF0000"/>
                </a:solidFill>
              </a:rPr>
              <a:t>descompensação</a:t>
            </a:r>
            <a:r>
              <a:rPr lang="pt-BR" u="sng" dirty="0">
                <a:solidFill>
                  <a:srgbClr val="FF0000"/>
                </a:solidFill>
              </a:rPr>
              <a:t> metabólica aguda</a:t>
            </a:r>
          </a:p>
          <a:p>
            <a:pPr marL="0" indent="0" algn="just">
              <a:buNone/>
            </a:pPr>
            <a:r>
              <a:rPr lang="pt-BR" dirty="0"/>
              <a:t>C) Tranquilizá-la sobre este valor, afirmando ser uma variação glicêmica habitual em pacientes diabéticos e destituído de importância em longo prazo</a:t>
            </a:r>
          </a:p>
          <a:p>
            <a:pPr marL="0" indent="0" algn="just">
              <a:buNone/>
            </a:pPr>
            <a:r>
              <a:rPr lang="pt-BR" dirty="0"/>
              <a:t>D) Transferir para atendimento de urgência, porque este valor de glicemia sinaliza grave complicação </a:t>
            </a:r>
            <a:r>
              <a:rPr lang="pt-BR" dirty="0" err="1"/>
              <a:t>hiperosmolar</a:t>
            </a:r>
            <a:endParaRPr lang="pt-BR" dirty="0"/>
          </a:p>
        </p:txBody>
      </p:sp>
    </p:spTree>
    <p:extLst>
      <p:ext uri="{BB962C8B-B14F-4D97-AF65-F5344CB8AC3E}">
        <p14:creationId xmlns:p14="http://schemas.microsoft.com/office/powerpoint/2010/main" val="28604957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b="1" dirty="0"/>
              <a:t>3</a:t>
            </a:r>
            <a:r>
              <a:rPr lang="pt-BR" b="1" dirty="0" smtClean="0"/>
              <a:t>) </a:t>
            </a:r>
            <a:r>
              <a:rPr lang="pt-BR" b="1" dirty="0"/>
              <a:t>A principal </a:t>
            </a:r>
            <a:r>
              <a:rPr lang="pt-BR" b="1" dirty="0" err="1"/>
              <a:t>incretina</a:t>
            </a:r>
            <a:r>
              <a:rPr lang="pt-BR" b="1" dirty="0"/>
              <a:t> envolvida no metabolismo do diabete II é:</a:t>
            </a:r>
          </a:p>
          <a:p>
            <a:pPr marL="0" indent="0" algn="just">
              <a:buNone/>
            </a:pPr>
            <a:r>
              <a:rPr lang="pt-BR" dirty="0"/>
              <a:t>A) GLP 1;</a:t>
            </a:r>
          </a:p>
          <a:p>
            <a:pPr marL="0" indent="0" algn="just">
              <a:buNone/>
            </a:pPr>
            <a:r>
              <a:rPr lang="pt-BR" dirty="0"/>
              <a:t>B) PYY;</a:t>
            </a:r>
          </a:p>
          <a:p>
            <a:pPr marL="0" indent="0" algn="just">
              <a:buNone/>
            </a:pPr>
            <a:r>
              <a:rPr lang="pt-BR" dirty="0"/>
              <a:t>C) Leptina</a:t>
            </a:r>
          </a:p>
          <a:p>
            <a:pPr marL="0" indent="0" algn="just">
              <a:buNone/>
            </a:pPr>
            <a:r>
              <a:rPr lang="pt-BR" dirty="0"/>
              <a:t>D) </a:t>
            </a:r>
            <a:r>
              <a:rPr lang="pt-BR" dirty="0" err="1"/>
              <a:t>Grelina</a:t>
            </a:r>
            <a:r>
              <a:rPr lang="pt-BR" dirty="0"/>
              <a:t>.</a:t>
            </a:r>
          </a:p>
        </p:txBody>
      </p:sp>
    </p:spTree>
    <p:extLst>
      <p:ext uri="{BB962C8B-B14F-4D97-AF65-F5344CB8AC3E}">
        <p14:creationId xmlns:p14="http://schemas.microsoft.com/office/powerpoint/2010/main" val="33702408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b="1" dirty="0"/>
              <a:t>3</a:t>
            </a:r>
            <a:r>
              <a:rPr lang="pt-BR" b="1" dirty="0" smtClean="0"/>
              <a:t>) </a:t>
            </a:r>
            <a:r>
              <a:rPr lang="pt-BR" b="1" dirty="0"/>
              <a:t>A principal </a:t>
            </a:r>
            <a:r>
              <a:rPr lang="pt-BR" b="1" dirty="0" err="1"/>
              <a:t>incretina</a:t>
            </a:r>
            <a:r>
              <a:rPr lang="pt-BR" b="1" dirty="0"/>
              <a:t> envolvida no metabolismo do diabete II é:</a:t>
            </a:r>
          </a:p>
          <a:p>
            <a:pPr marL="0" indent="0" algn="just">
              <a:buNone/>
            </a:pPr>
            <a:r>
              <a:rPr lang="pt-BR" u="sng" dirty="0">
                <a:solidFill>
                  <a:srgbClr val="FF0000"/>
                </a:solidFill>
              </a:rPr>
              <a:t>A) GLP 1;</a:t>
            </a:r>
          </a:p>
          <a:p>
            <a:pPr marL="0" indent="0" algn="just">
              <a:buNone/>
            </a:pPr>
            <a:r>
              <a:rPr lang="pt-BR" dirty="0"/>
              <a:t>B) PYY;</a:t>
            </a:r>
          </a:p>
          <a:p>
            <a:pPr marL="0" indent="0" algn="just">
              <a:buNone/>
            </a:pPr>
            <a:r>
              <a:rPr lang="pt-BR" dirty="0"/>
              <a:t>C) Leptina</a:t>
            </a:r>
          </a:p>
          <a:p>
            <a:pPr marL="0" indent="0" algn="just">
              <a:buNone/>
            </a:pPr>
            <a:r>
              <a:rPr lang="pt-BR" dirty="0"/>
              <a:t>D) </a:t>
            </a:r>
            <a:r>
              <a:rPr lang="pt-BR" dirty="0" err="1"/>
              <a:t>Grelina</a:t>
            </a:r>
            <a:r>
              <a:rPr lang="pt-BR" dirty="0"/>
              <a:t>.</a:t>
            </a:r>
          </a:p>
        </p:txBody>
      </p:sp>
    </p:spTree>
    <p:extLst>
      <p:ext uri="{BB962C8B-B14F-4D97-AF65-F5344CB8AC3E}">
        <p14:creationId xmlns:p14="http://schemas.microsoft.com/office/powerpoint/2010/main" val="32705630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a:xfrm>
            <a:off x="838200" y="1326524"/>
            <a:ext cx="10515600" cy="5254580"/>
          </a:xfrm>
        </p:spPr>
        <p:txBody>
          <a:bodyPr>
            <a:normAutofit fontScale="62500" lnSpcReduction="20000"/>
          </a:bodyPr>
          <a:lstStyle/>
          <a:p>
            <a:pPr marL="0" indent="0" algn="just">
              <a:buNone/>
            </a:pPr>
            <a:r>
              <a:rPr lang="pt-BR" b="1" dirty="0"/>
              <a:t>4</a:t>
            </a:r>
            <a:r>
              <a:rPr lang="pt-BR" b="1" dirty="0" smtClean="0"/>
              <a:t>) Sobre </a:t>
            </a:r>
            <a:r>
              <a:rPr lang="pt-BR" b="1" dirty="0"/>
              <a:t>o tratamento farmacológico para o manejo inicial da glicemia em portadores do diabetes tipo 2 são feitas as seguintes afirmativas:</a:t>
            </a:r>
          </a:p>
          <a:p>
            <a:pPr marL="0" indent="0" algn="just">
              <a:buNone/>
            </a:pPr>
            <a:r>
              <a:rPr lang="pt-BR" b="1" dirty="0"/>
              <a:t>I- Uma meta de HbA1C = 7,0% para as pessoas com diabetes tipo 2 é razoável para reduzir o risco de doença microvascular e </a:t>
            </a:r>
            <a:r>
              <a:rPr lang="pt-BR" b="1" dirty="0" err="1"/>
              <a:t>macrovascular</a:t>
            </a:r>
            <a:r>
              <a:rPr lang="pt-BR" b="1" dirty="0"/>
              <a:t>.</a:t>
            </a:r>
          </a:p>
          <a:p>
            <a:pPr marL="0" indent="0" algn="just">
              <a:buNone/>
            </a:pPr>
            <a:r>
              <a:rPr lang="pt-BR" b="1" dirty="0"/>
              <a:t>II- A </a:t>
            </a:r>
            <a:r>
              <a:rPr lang="pt-BR" b="1" dirty="0" err="1"/>
              <a:t>metformina</a:t>
            </a:r>
            <a:r>
              <a:rPr lang="pt-BR" b="1" dirty="0"/>
              <a:t> deve ser considerada como a primeira opção de tratamento oral para pacientes com sobrepeso e diabetes tipo 2.</a:t>
            </a:r>
          </a:p>
          <a:p>
            <a:pPr marL="0" indent="0" algn="just">
              <a:buNone/>
            </a:pPr>
            <a:r>
              <a:rPr lang="pt-BR" b="1" dirty="0"/>
              <a:t>III- As </a:t>
            </a:r>
            <a:r>
              <a:rPr lang="pt-BR" b="1" dirty="0" err="1" smtClean="0"/>
              <a:t>sulfonilureias</a:t>
            </a:r>
            <a:r>
              <a:rPr lang="pt-BR" b="1" dirty="0" smtClean="0"/>
              <a:t> </a:t>
            </a:r>
            <a:r>
              <a:rPr lang="pt-BR" b="1" dirty="0"/>
              <a:t>são moderadamente efetivas e tem como principal efeito colateral a hipoglicemia.</a:t>
            </a:r>
          </a:p>
          <a:p>
            <a:pPr marL="0" indent="0" algn="just">
              <a:buNone/>
            </a:pPr>
            <a:r>
              <a:rPr lang="pt-BR" b="1" dirty="0"/>
              <a:t>IV- A insulina pode ser considerada a terapia inicial para o diabetes do tipo 2, particularmente nos pacientes com HbA1C &gt;10%, glicemia plasmática jejum&gt;250 mg/dl, glicemia casual &gt;300mg/dl ou </a:t>
            </a:r>
            <a:r>
              <a:rPr lang="pt-BR" b="1" dirty="0" err="1"/>
              <a:t>cetonúria</a:t>
            </a:r>
            <a:r>
              <a:rPr lang="pt-BR" b="1" dirty="0"/>
              <a:t>.</a:t>
            </a:r>
          </a:p>
          <a:p>
            <a:pPr marL="0" indent="0" algn="just">
              <a:buNone/>
            </a:pPr>
            <a:r>
              <a:rPr lang="pt-BR" b="1" dirty="0"/>
              <a:t>V- Após dois a três meses do uso de </a:t>
            </a:r>
            <a:r>
              <a:rPr lang="pt-BR" b="1" dirty="0" err="1"/>
              <a:t>metformina</a:t>
            </a:r>
            <a:r>
              <a:rPr lang="pt-BR" b="1" dirty="0"/>
              <a:t>, se os níveis de HgA1C permanecer &gt;7%, deve ser associado outra classe de </a:t>
            </a:r>
            <a:r>
              <a:rPr lang="pt-BR" b="1" dirty="0" err="1"/>
              <a:t>antihipoglicimiante</a:t>
            </a:r>
            <a:r>
              <a:rPr lang="pt-BR" b="1" dirty="0"/>
              <a:t>.</a:t>
            </a:r>
          </a:p>
          <a:p>
            <a:pPr marL="0" indent="0" algn="just">
              <a:buNone/>
            </a:pPr>
            <a:r>
              <a:rPr lang="pt-BR" b="1" dirty="0"/>
              <a:t>Assinale a alternativa correta:</a:t>
            </a:r>
          </a:p>
          <a:p>
            <a:pPr marL="0" indent="0" algn="just">
              <a:buNone/>
            </a:pPr>
            <a:r>
              <a:rPr lang="pt-BR" dirty="0"/>
              <a:t>A) Somente as afirmativas III e IV são verdadeiras.</a:t>
            </a:r>
          </a:p>
          <a:p>
            <a:pPr marL="0" indent="0" algn="just">
              <a:buNone/>
            </a:pPr>
            <a:r>
              <a:rPr lang="pt-BR" dirty="0"/>
              <a:t>B) Somente as afirmativas I, II e III são verdadeiras.</a:t>
            </a:r>
          </a:p>
          <a:p>
            <a:pPr marL="0" indent="0" algn="just">
              <a:buNone/>
            </a:pPr>
            <a:r>
              <a:rPr lang="pt-BR" dirty="0"/>
              <a:t>C) Somente a afirmativa I é verdadeira.</a:t>
            </a:r>
          </a:p>
          <a:p>
            <a:pPr marL="0" indent="0" algn="just">
              <a:buNone/>
            </a:pPr>
            <a:r>
              <a:rPr lang="pt-BR" dirty="0"/>
              <a:t>D) Todas as afirmativas são verdadeiras.</a:t>
            </a:r>
          </a:p>
          <a:p>
            <a:pPr marL="0" indent="0" algn="just">
              <a:buNone/>
            </a:pPr>
            <a:r>
              <a:rPr lang="pt-BR" dirty="0"/>
              <a:t>E) Somente as afirmativas I e V são verdadeiras.</a:t>
            </a:r>
          </a:p>
        </p:txBody>
      </p:sp>
    </p:spTree>
    <p:extLst>
      <p:ext uri="{BB962C8B-B14F-4D97-AF65-F5344CB8AC3E}">
        <p14:creationId xmlns:p14="http://schemas.microsoft.com/office/powerpoint/2010/main" val="2146092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a:t>
            </a:r>
            <a:endParaRPr lang="pt-BR" dirty="0"/>
          </a:p>
        </p:txBody>
      </p:sp>
      <p:sp>
        <p:nvSpPr>
          <p:cNvPr id="3" name="Espaço Reservado para Conteúdo 2"/>
          <p:cNvSpPr>
            <a:spLocks noGrp="1"/>
          </p:cNvSpPr>
          <p:nvPr>
            <p:ph idx="1"/>
          </p:nvPr>
        </p:nvSpPr>
        <p:spPr>
          <a:xfrm>
            <a:off x="838200" y="1326524"/>
            <a:ext cx="10515600" cy="5254580"/>
          </a:xfrm>
        </p:spPr>
        <p:txBody>
          <a:bodyPr>
            <a:normAutofit fontScale="62500" lnSpcReduction="20000"/>
          </a:bodyPr>
          <a:lstStyle/>
          <a:p>
            <a:pPr marL="0" indent="0" algn="just">
              <a:buNone/>
            </a:pPr>
            <a:r>
              <a:rPr lang="pt-BR" b="1" dirty="0"/>
              <a:t>4</a:t>
            </a:r>
            <a:r>
              <a:rPr lang="pt-BR" b="1" dirty="0" smtClean="0"/>
              <a:t>) Sobre </a:t>
            </a:r>
            <a:r>
              <a:rPr lang="pt-BR" b="1" dirty="0"/>
              <a:t>o tratamento farmacológico para o manejo inicial da glicemia em portadores do diabetes tipo 2 são feitas as seguintes afirmativas:</a:t>
            </a:r>
          </a:p>
          <a:p>
            <a:pPr marL="0" indent="0" algn="just">
              <a:buNone/>
            </a:pPr>
            <a:r>
              <a:rPr lang="pt-BR" b="1" dirty="0"/>
              <a:t>I- Uma meta de HbA1C = 7,0% para as pessoas com diabetes tipo 2 é razoável para reduzir o risco de doença microvascular e </a:t>
            </a:r>
            <a:r>
              <a:rPr lang="pt-BR" b="1" dirty="0" err="1"/>
              <a:t>macrovascular</a:t>
            </a:r>
            <a:r>
              <a:rPr lang="pt-BR" b="1" dirty="0"/>
              <a:t>.</a:t>
            </a:r>
          </a:p>
          <a:p>
            <a:pPr marL="0" indent="0" algn="just">
              <a:buNone/>
            </a:pPr>
            <a:r>
              <a:rPr lang="pt-BR" b="1" dirty="0"/>
              <a:t>II- A </a:t>
            </a:r>
            <a:r>
              <a:rPr lang="pt-BR" b="1" dirty="0" err="1"/>
              <a:t>metformina</a:t>
            </a:r>
            <a:r>
              <a:rPr lang="pt-BR" b="1" dirty="0"/>
              <a:t> deve ser considerada como a primeira opção de tratamento oral para pacientes com sobrepeso e diabetes tipo 2.</a:t>
            </a:r>
          </a:p>
          <a:p>
            <a:pPr marL="0" indent="0" algn="just">
              <a:buNone/>
            </a:pPr>
            <a:r>
              <a:rPr lang="pt-BR" b="1" dirty="0"/>
              <a:t>III- As </a:t>
            </a:r>
            <a:r>
              <a:rPr lang="pt-BR" b="1" dirty="0" err="1" smtClean="0"/>
              <a:t>sulfonilureias</a:t>
            </a:r>
            <a:r>
              <a:rPr lang="pt-BR" b="1" dirty="0" smtClean="0"/>
              <a:t> </a:t>
            </a:r>
            <a:r>
              <a:rPr lang="pt-BR" b="1" dirty="0"/>
              <a:t>são moderadamente efetivas e tem como principal efeito colateral a hipoglicemia.</a:t>
            </a:r>
          </a:p>
          <a:p>
            <a:pPr marL="0" indent="0" algn="just">
              <a:buNone/>
            </a:pPr>
            <a:r>
              <a:rPr lang="pt-BR" b="1" dirty="0"/>
              <a:t>IV- A insulina pode ser considerada a terapia inicial para o diabetes do tipo 2, particularmente nos pacientes com HbA1C &gt;10%, glicemia plasmática jejum&gt;250 mg/dl, glicemia casual &gt;300mg/dl ou </a:t>
            </a:r>
            <a:r>
              <a:rPr lang="pt-BR" b="1" dirty="0" err="1"/>
              <a:t>cetonúria</a:t>
            </a:r>
            <a:r>
              <a:rPr lang="pt-BR" b="1" dirty="0"/>
              <a:t>.</a:t>
            </a:r>
          </a:p>
          <a:p>
            <a:pPr marL="0" indent="0" algn="just">
              <a:buNone/>
            </a:pPr>
            <a:r>
              <a:rPr lang="pt-BR" b="1" dirty="0"/>
              <a:t>V- Após dois a três meses do uso de </a:t>
            </a:r>
            <a:r>
              <a:rPr lang="pt-BR" b="1" dirty="0" err="1"/>
              <a:t>metformina</a:t>
            </a:r>
            <a:r>
              <a:rPr lang="pt-BR" b="1" dirty="0"/>
              <a:t>, se os níveis de HgA1C permanecer &gt;7%, deve ser associado outra classe de </a:t>
            </a:r>
            <a:r>
              <a:rPr lang="pt-BR" b="1" dirty="0" err="1"/>
              <a:t>antihipoglicimiante</a:t>
            </a:r>
            <a:r>
              <a:rPr lang="pt-BR" b="1" dirty="0"/>
              <a:t>.</a:t>
            </a:r>
          </a:p>
          <a:p>
            <a:pPr marL="0" indent="0" algn="just">
              <a:buNone/>
            </a:pPr>
            <a:r>
              <a:rPr lang="pt-BR" b="1" dirty="0"/>
              <a:t>Assinale a alternativa correta:</a:t>
            </a:r>
          </a:p>
          <a:p>
            <a:pPr marL="0" indent="0" algn="just">
              <a:buNone/>
            </a:pPr>
            <a:r>
              <a:rPr lang="pt-BR" dirty="0"/>
              <a:t>A) Somente as afirmativas III e IV são verdadeiras.</a:t>
            </a:r>
          </a:p>
          <a:p>
            <a:pPr marL="0" indent="0" algn="just">
              <a:buNone/>
            </a:pPr>
            <a:r>
              <a:rPr lang="pt-BR" dirty="0"/>
              <a:t>B) Somente as afirmativas I, II e III são verdadeiras.</a:t>
            </a:r>
          </a:p>
          <a:p>
            <a:pPr marL="0" indent="0" algn="just">
              <a:buNone/>
            </a:pPr>
            <a:r>
              <a:rPr lang="pt-BR" dirty="0"/>
              <a:t>C) Somente a afirmativa I é verdadeira.</a:t>
            </a:r>
          </a:p>
          <a:p>
            <a:pPr marL="0" indent="0" algn="just">
              <a:buNone/>
            </a:pPr>
            <a:r>
              <a:rPr lang="pt-BR" u="sng" dirty="0">
                <a:solidFill>
                  <a:srgbClr val="FF0000"/>
                </a:solidFill>
              </a:rPr>
              <a:t>D) Todas as afirmativas são verdadeiras.</a:t>
            </a:r>
          </a:p>
          <a:p>
            <a:pPr marL="0" indent="0" algn="just">
              <a:buNone/>
            </a:pPr>
            <a:r>
              <a:rPr lang="pt-BR" dirty="0"/>
              <a:t>E) Somente as afirmativas I e V são verdadeiras.</a:t>
            </a:r>
          </a:p>
        </p:txBody>
      </p:sp>
    </p:spTree>
    <p:extLst>
      <p:ext uri="{BB962C8B-B14F-4D97-AF65-F5344CB8AC3E}">
        <p14:creationId xmlns:p14="http://schemas.microsoft.com/office/powerpoint/2010/main" val="2089024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Dúvidas?</a:t>
            </a:r>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r>
              <a:rPr lang="pt-BR" dirty="0" smtClean="0"/>
              <a:t>Obrigado!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107" y="1027906"/>
            <a:ext cx="4545169" cy="4545169"/>
          </a:xfrm>
          <a:prstGeom prst="rect">
            <a:avLst/>
          </a:prstGeom>
        </p:spPr>
      </p:pic>
    </p:spTree>
    <p:extLst>
      <p:ext uri="{BB962C8B-B14F-4D97-AF65-F5344CB8AC3E}">
        <p14:creationId xmlns:p14="http://schemas.microsoft.com/office/powerpoint/2010/main" val="221003870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TotalTime>
  <Words>5545</Words>
  <Application>Microsoft Office PowerPoint</Application>
  <PresentationFormat>Widescreen</PresentationFormat>
  <Paragraphs>682</Paragraphs>
  <Slides>96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96</vt:i4>
      </vt:variant>
    </vt:vector>
  </HeadingPairs>
  <TitlesOfParts>
    <vt:vector size="100" baseType="lpstr">
      <vt:lpstr>Arial</vt:lpstr>
      <vt:lpstr>Calibri</vt:lpstr>
      <vt:lpstr>Calibri Light</vt:lpstr>
      <vt:lpstr>Tema do Office</vt:lpstr>
      <vt:lpstr>DIABETES MELLITUS OBESIDADE</vt:lpstr>
      <vt:lpstr>Caso Clínico</vt:lpstr>
      <vt:lpstr>Caso Clínico</vt:lpstr>
      <vt:lpstr>Caso Clínico</vt:lpstr>
      <vt:lpstr>Caso Clínico</vt:lpstr>
      <vt:lpstr>DIABETES MELLITUS </vt:lpstr>
      <vt:lpstr>DIABETES MELLITUS </vt:lpstr>
      <vt:lpstr>DIABETES MELLITUS </vt:lpstr>
      <vt:lpstr>DIABETES MELLITUS </vt:lpstr>
      <vt:lpstr>DIABETES MELLITUS </vt:lpstr>
      <vt:lpstr>DIABETES MELLITUS 1</vt:lpstr>
      <vt:lpstr>Insulina</vt:lpstr>
      <vt:lpstr>Insulinas no DM1</vt:lpstr>
      <vt:lpstr>Insulinas no DM2</vt:lpstr>
      <vt:lpstr>Metas do controle glicêmico</vt:lpstr>
      <vt:lpstr>Insulinas</vt:lpstr>
      <vt:lpstr>Insulinas de ação rápida ou curta</vt:lpstr>
      <vt:lpstr>Análogos da insulina de ação curta </vt:lpstr>
      <vt:lpstr>Insulina de ação intermediária</vt:lpstr>
      <vt:lpstr>Insulinas de ação lenta</vt:lpstr>
      <vt:lpstr>Análogos da insulina de ação longa</vt:lpstr>
      <vt:lpstr>Fatores que afetam a absorção de insulina</vt:lpstr>
      <vt:lpstr>Recomendações para DM1</vt:lpstr>
      <vt:lpstr>Apresentação do PowerPoint</vt:lpstr>
      <vt:lpstr>Apresentação do PowerPoint</vt:lpstr>
      <vt:lpstr>Recomendações para DM2</vt:lpstr>
      <vt:lpstr>Apresentação do PowerPoint</vt:lpstr>
      <vt:lpstr>Infusão subcutânea contínua de insulina:</vt:lpstr>
      <vt:lpstr>Efeitos adversos à administração de insulina:</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Apresentação do PowerPoint</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DIABETES MELLITUS 2</vt:lpstr>
      <vt:lpstr>OBESIDADE</vt:lpstr>
      <vt:lpstr>Obesidade</vt:lpstr>
      <vt:lpstr>Apresentação do PowerPoint</vt:lpstr>
      <vt:lpstr>Intervenção terapêutica</vt:lpstr>
      <vt:lpstr>Tratamento:</vt:lpstr>
      <vt:lpstr>Apresentação do PowerPoint</vt:lpstr>
      <vt:lpstr>Medicamentos antiobesidade</vt:lpstr>
      <vt:lpstr>Anfepramona</vt:lpstr>
      <vt:lpstr>Femproporex</vt:lpstr>
      <vt:lpstr>Mazindol</vt:lpstr>
      <vt:lpstr>Sibutramina</vt:lpstr>
      <vt:lpstr>Apresentação do PowerPoint</vt:lpstr>
      <vt:lpstr>Orlistate</vt:lpstr>
      <vt:lpstr>Caso Clínico</vt:lpstr>
      <vt:lpstr>Caso Clínico</vt:lpstr>
      <vt:lpstr>Caso Clínico</vt:lpstr>
      <vt:lpstr>Caso Clínico</vt:lpstr>
      <vt:lpstr>Caso Clínico</vt:lpstr>
      <vt:lpstr>Caso Clínico</vt:lpstr>
      <vt:lpstr>Caso Clínico</vt:lpstr>
      <vt:lpstr>Caso Clínico</vt:lpstr>
      <vt:lpstr>Caso Clínico</vt:lpstr>
      <vt:lpstr>Caso Clínico</vt:lpstr>
      <vt:lpstr>Caso Clínico</vt:lpstr>
      <vt:lpstr>Caso Clínico</vt:lpstr>
      <vt:lpstr>QUESTÕES</vt:lpstr>
      <vt:lpstr>QUESTÕES</vt:lpstr>
      <vt:lpstr>QUESTÕES</vt:lpstr>
      <vt:lpstr>QUESTÕES</vt:lpstr>
      <vt:lpstr>QUESTÕES</vt:lpstr>
      <vt:lpstr>QUESTÕES</vt:lpstr>
      <vt:lpstr>QUESTÕES</vt:lpstr>
      <vt:lpstr>QUESTÕES</vt:lpstr>
      <vt:lpstr>Dúvidas?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OBESIDADE</dc:title>
  <dc:creator>Gabriel</dc:creator>
  <cp:lastModifiedBy>Gabriel</cp:lastModifiedBy>
  <cp:revision>103</cp:revision>
  <dcterms:created xsi:type="dcterms:W3CDTF">2016-04-08T02:50:28Z</dcterms:created>
  <dcterms:modified xsi:type="dcterms:W3CDTF">2016-05-17T21:12:47Z</dcterms:modified>
</cp:coreProperties>
</file>