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F2F71-64A7-46B3-A1D2-188A48B9492F}" type="datetimeFigureOut">
              <a:rPr lang="pt-BR" smtClean="0"/>
              <a:t>28/08/2016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865FF-3A4A-4D06-81FF-8935D326B70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Fármacos anti-helmintos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Alunas: Gabriela Riva </a:t>
            </a:r>
          </a:p>
          <a:p>
            <a:r>
              <a:rPr lang="pt-BR" dirty="0" smtClean="0"/>
              <a:t>            e</a:t>
            </a:r>
          </a:p>
          <a:p>
            <a:r>
              <a:rPr lang="pt-BR" dirty="0"/>
              <a:t> </a:t>
            </a:r>
            <a:r>
              <a:rPr lang="pt-BR" dirty="0" smtClean="0"/>
              <a:t>                </a:t>
            </a:r>
            <a:r>
              <a:rPr lang="pt-BR" dirty="0" err="1" smtClean="0"/>
              <a:t>Jordana</a:t>
            </a:r>
            <a:r>
              <a:rPr lang="pt-BR" dirty="0" smtClean="0"/>
              <a:t> Prado</a:t>
            </a:r>
            <a:endParaRPr lang="pt-BR" dirty="0"/>
          </a:p>
        </p:txBody>
      </p:sp>
      <p:pic>
        <p:nvPicPr>
          <p:cNvPr id="4" name="Espaço Reservado para Conteúdo 3" descr="unir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162300" cy="1419225"/>
          </a:xfrm>
          <a:prstGeom prst="rect">
            <a:avLst/>
          </a:prstGeom>
        </p:spPr>
      </p:pic>
      <p:pic>
        <p:nvPicPr>
          <p:cNvPr id="5" name="Espaço Reservado para Conteúdo 5" descr="ligafarmac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374233"/>
            <a:ext cx="2483768" cy="2483768"/>
          </a:xfrm>
          <a:prstGeom prst="rect">
            <a:avLst/>
          </a:prstGeom>
        </p:spPr>
      </p:pic>
      <p:pic>
        <p:nvPicPr>
          <p:cNvPr id="6" name="Espaço Reservado para Conteúdo 7" descr="famerv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-1"/>
            <a:ext cx="1722612" cy="23617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Tiabendazol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936" cy="4597971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Usado no tratamento de </a:t>
            </a:r>
            <a:r>
              <a:rPr lang="pt-BR" dirty="0" err="1" smtClean="0"/>
              <a:t>estrogiloidíase</a:t>
            </a:r>
            <a:r>
              <a:rPr lang="pt-BR" dirty="0" smtClean="0"/>
              <a:t> e larva </a:t>
            </a:r>
            <a:r>
              <a:rPr lang="pt-BR" dirty="0" err="1" smtClean="0"/>
              <a:t>migrans</a:t>
            </a:r>
            <a:r>
              <a:rPr lang="pt-BR" dirty="0" smtClean="0"/>
              <a:t> cutânea</a:t>
            </a:r>
          </a:p>
          <a:p>
            <a:r>
              <a:rPr lang="pt-BR" dirty="0" smtClean="0"/>
              <a:t>Sofre rápida absorção após a ingestão</a:t>
            </a:r>
          </a:p>
          <a:p>
            <a:r>
              <a:rPr lang="pt-BR" dirty="0" smtClean="0"/>
              <a:t>Meia vida: 1,2 horas</a:t>
            </a:r>
          </a:p>
          <a:p>
            <a:r>
              <a:rPr lang="pt-BR" b="1" dirty="0" smtClean="0"/>
              <a:t>Usos clínicos:</a:t>
            </a:r>
            <a:r>
              <a:rPr lang="pt-BR" dirty="0" smtClean="0"/>
              <a:t> dose padrão é de 25mg/kg (máximo de 1,5g), duas vezes ao dia, deve ser administrada após refeições. Os comprimidos devem ser mastigados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Para a larva </a:t>
            </a:r>
            <a:r>
              <a:rPr lang="pt-BR" dirty="0" err="1" smtClean="0"/>
              <a:t>migrans</a:t>
            </a:r>
            <a:r>
              <a:rPr lang="pt-BR" dirty="0" smtClean="0"/>
              <a:t> cutânea, o creme de tiabendazol pode ser aplicado topicamente ou a forma oral pode ser administrada durante 2 dias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Tiabendazol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Precauções: </a:t>
            </a:r>
            <a:r>
              <a:rPr lang="pt-BR" dirty="0" smtClean="0"/>
              <a:t>o tiabendazol é muito mais tóxico do que outros </a:t>
            </a:r>
            <a:r>
              <a:rPr lang="pt-BR" dirty="0" err="1" smtClean="0"/>
              <a:t>benzimidazóis</a:t>
            </a:r>
            <a:r>
              <a:rPr lang="pt-BR" dirty="0" smtClean="0"/>
              <a:t> ou do que a </a:t>
            </a:r>
            <a:r>
              <a:rPr lang="pt-BR" dirty="0" err="1" smtClean="0"/>
              <a:t>invermectina</a:t>
            </a:r>
            <a:r>
              <a:rPr lang="pt-BR" dirty="0" smtClean="0"/>
              <a:t>, de modo que, hoje em dia, prefere-se o uso de outros agentes para maioria das indicações</a:t>
            </a:r>
          </a:p>
          <a:p>
            <a:r>
              <a:rPr lang="pt-BR" b="1" dirty="0" smtClean="0"/>
              <a:t>Reações adversas:</a:t>
            </a:r>
            <a:r>
              <a:rPr lang="pt-BR" dirty="0" smtClean="0"/>
              <a:t> os mais comuns são tonteira, anorexia, náuseas e vômitos. Os menos comuns são cólicas abdominais, diarreia, prurido, cefaleia, sonolência e sintomas </a:t>
            </a:r>
            <a:r>
              <a:rPr lang="pt-BR" dirty="0" err="1" smtClean="0"/>
              <a:t>neuropsiquiatricos</a:t>
            </a:r>
            <a:r>
              <a:rPr lang="pt-BR" dirty="0" smtClean="0"/>
              <a:t>. Foi relatada a ocorrência de insuficiência hepática irreversível e síndrome de Stevens-Johnson fatal.</a:t>
            </a:r>
          </a:p>
          <a:p>
            <a:r>
              <a:rPr lang="pt-BR" b="1" dirty="0" smtClean="0"/>
              <a:t>Contra indicações: </a:t>
            </a:r>
            <a:r>
              <a:rPr lang="pt-BR" dirty="0" smtClean="0"/>
              <a:t>experiência limitada em crianças com peso inferior a 15kg. O fármaco não deve ser utilizado durante a gravidez ou na presença de hepatopatia ou </a:t>
            </a:r>
            <a:r>
              <a:rPr lang="pt-BR" dirty="0" err="1" smtClean="0"/>
              <a:t>nefropatia</a:t>
            </a:r>
            <a:r>
              <a:rPr lang="pt-BR" dirty="0" smtClean="0"/>
              <a:t>.</a:t>
            </a:r>
            <a:endParaRPr lang="pt-B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Praziquantel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Eficaz no tratamento das infecções por </a:t>
            </a:r>
            <a:r>
              <a:rPr lang="pt-BR" u="sng" dirty="0" smtClean="0"/>
              <a:t>esquistossomos</a:t>
            </a:r>
            <a:r>
              <a:rPr lang="pt-BR" dirty="0" smtClean="0"/>
              <a:t> de todas as espécies e da maioria das outras infecções por </a:t>
            </a:r>
            <a:r>
              <a:rPr lang="pt-BR" u="sng" dirty="0" smtClean="0"/>
              <a:t>trematódeos</a:t>
            </a:r>
            <a:r>
              <a:rPr lang="pt-BR" dirty="0" smtClean="0"/>
              <a:t> e </a:t>
            </a:r>
            <a:r>
              <a:rPr lang="pt-BR" dirty="0" err="1" smtClean="0"/>
              <a:t>cestóides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Meia vida: 0,8-1,5hora</a:t>
            </a:r>
          </a:p>
          <a:p>
            <a:r>
              <a:rPr lang="pt-BR" b="1" dirty="0" smtClean="0"/>
              <a:t>Mecanismo de ação:</a:t>
            </a:r>
            <a:r>
              <a:rPr lang="pt-BR" dirty="0" smtClean="0"/>
              <a:t> </a:t>
            </a:r>
          </a:p>
          <a:p>
            <a:r>
              <a:rPr lang="pt-BR" dirty="0" smtClean="0"/>
              <a:t>compromete a </a:t>
            </a:r>
            <a:r>
              <a:rPr lang="pt-BR" dirty="0" err="1" smtClean="0"/>
              <a:t>hemostase</a:t>
            </a:r>
            <a:r>
              <a:rPr lang="pt-BR" dirty="0" smtClean="0"/>
              <a:t> do cálcio no parasita. Libera Ca dos estoques endógenos -&gt; paralisia </a:t>
            </a:r>
            <a:r>
              <a:rPr lang="pt-BR" dirty="0" err="1" smtClean="0"/>
              <a:t>espástica</a:t>
            </a:r>
            <a:r>
              <a:rPr lang="pt-BR" dirty="0" smtClean="0"/>
              <a:t> e expulsão do verme.</a:t>
            </a:r>
          </a:p>
          <a:p>
            <a:r>
              <a:rPr lang="pt-BR" dirty="0" smtClean="0"/>
              <a:t> Dano no tegumento resultando em intensa vacuolização e aumento da permeabilidade ao Ca. </a:t>
            </a:r>
          </a:p>
          <a:p>
            <a:r>
              <a:rPr lang="pt-BR" dirty="0" smtClean="0"/>
              <a:t>Exposição de antígenos da superfície do parasita permite reconhecimento pelo sistema imune.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Praziquantel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Excreção : principalmente renal (60-80%) e biliar (15-35%)</a:t>
            </a:r>
          </a:p>
          <a:p>
            <a:r>
              <a:rPr lang="pt-BR" dirty="0" smtClean="0"/>
              <a:t> concentrações plasmáticas aumentam se o fármaco for consumido com refeição rica em carboidratos ou com </a:t>
            </a:r>
            <a:r>
              <a:rPr lang="pt-BR" dirty="0" err="1" smtClean="0"/>
              <a:t>cimetidina</a:t>
            </a:r>
            <a:r>
              <a:rPr lang="pt-BR" dirty="0" smtClean="0"/>
              <a:t>.</a:t>
            </a:r>
          </a:p>
          <a:p>
            <a:r>
              <a:rPr lang="pt-BR" dirty="0"/>
              <a:t> </a:t>
            </a:r>
            <a:r>
              <a:rPr lang="pt-BR" b="1" dirty="0" smtClean="0"/>
              <a:t>Usos clínicos: </a:t>
            </a:r>
            <a:r>
              <a:rPr lang="pt-BR" dirty="0" smtClean="0"/>
              <a:t>comprimidos tomados com líquido após refeição.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A- </a:t>
            </a:r>
            <a:r>
              <a:rPr lang="pt-BR" u="sng" dirty="0" smtClean="0"/>
              <a:t>Esquistossomose</a:t>
            </a:r>
            <a:r>
              <a:rPr lang="pt-BR" dirty="0" smtClean="0"/>
              <a:t>: dose é 20mg/kg num total de 2 doses (</a:t>
            </a:r>
            <a:r>
              <a:rPr lang="pt-BR" i="1" dirty="0" smtClean="0"/>
              <a:t>S. </a:t>
            </a:r>
            <a:r>
              <a:rPr lang="pt-BR" i="1" dirty="0" err="1" smtClean="0"/>
              <a:t>mansoni</a:t>
            </a:r>
            <a:r>
              <a:rPr lang="pt-BR" i="1" dirty="0" smtClean="0"/>
              <a:t> </a:t>
            </a:r>
            <a:r>
              <a:rPr lang="pt-BR" dirty="0" smtClean="0"/>
              <a:t>e </a:t>
            </a:r>
            <a:r>
              <a:rPr lang="pt-BR" i="1" dirty="0" smtClean="0"/>
              <a:t>S. </a:t>
            </a:r>
            <a:r>
              <a:rPr lang="pt-BR" i="1" dirty="0" err="1" smtClean="0"/>
              <a:t>haematobium</a:t>
            </a:r>
            <a:r>
              <a:rPr lang="pt-BR" dirty="0" smtClean="0"/>
              <a:t>) ou 3 doses (</a:t>
            </a:r>
            <a:r>
              <a:rPr lang="pt-BR" i="1" dirty="0" smtClean="0"/>
              <a:t>S. </a:t>
            </a:r>
            <a:r>
              <a:rPr lang="pt-BR" i="1" dirty="0" err="1" smtClean="0"/>
              <a:t>japonicium</a:t>
            </a:r>
            <a:r>
              <a:rPr lang="pt-BR" i="1" dirty="0" smtClean="0"/>
              <a:t> </a:t>
            </a:r>
            <a:r>
              <a:rPr lang="pt-BR" dirty="0" smtClean="0"/>
              <a:t>e </a:t>
            </a:r>
            <a:r>
              <a:rPr lang="pt-BR" i="1" dirty="0" smtClean="0"/>
              <a:t>S. </a:t>
            </a:r>
            <a:r>
              <a:rPr lang="pt-BR" i="1" dirty="0" err="1" smtClean="0"/>
              <a:t>mekongi</a:t>
            </a:r>
            <a:r>
              <a:rPr lang="pt-BR" dirty="0" smtClean="0"/>
              <a:t>) em intervalos de 4-6 horas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u="sng" dirty="0" err="1" smtClean="0"/>
              <a:t>B-Clonorquíase</a:t>
            </a:r>
            <a:r>
              <a:rPr lang="pt-BR" u="sng" dirty="0" smtClean="0"/>
              <a:t>, </a:t>
            </a:r>
            <a:r>
              <a:rPr lang="pt-BR" u="sng" dirty="0" err="1" smtClean="0"/>
              <a:t>Opistorquíase</a:t>
            </a:r>
            <a:r>
              <a:rPr lang="pt-BR" u="sng" dirty="0" smtClean="0"/>
              <a:t> e </a:t>
            </a:r>
            <a:r>
              <a:rPr lang="pt-BR" u="sng" dirty="0" err="1" smtClean="0"/>
              <a:t>Paragonomíase</a:t>
            </a:r>
            <a:r>
              <a:rPr lang="pt-BR" u="sng" dirty="0" smtClean="0"/>
              <a:t>:</a:t>
            </a:r>
            <a:r>
              <a:rPr lang="pt-BR" dirty="0" smtClean="0"/>
              <a:t> dose de 25mg/kg 3 vezes ao dia, durante 1 dia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endParaRPr lang="pt-BR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Prazinquantel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Usos clínicos:</a:t>
            </a:r>
          </a:p>
          <a:p>
            <a:pPr>
              <a:buNone/>
            </a:pPr>
            <a:r>
              <a:rPr lang="pt-BR" b="1" dirty="0"/>
              <a:t> </a:t>
            </a:r>
            <a:r>
              <a:rPr lang="pt-BR" b="1" dirty="0" smtClean="0"/>
              <a:t>   </a:t>
            </a:r>
            <a:r>
              <a:rPr lang="pt-BR" dirty="0" smtClean="0"/>
              <a:t>C- </a:t>
            </a:r>
            <a:r>
              <a:rPr lang="pt-BR" u="sng" dirty="0" smtClean="0"/>
              <a:t>teníase e </a:t>
            </a:r>
            <a:r>
              <a:rPr lang="pt-BR" u="sng" dirty="0" err="1" smtClean="0"/>
              <a:t>diflobotríase</a:t>
            </a:r>
            <a:r>
              <a:rPr lang="pt-BR" dirty="0" smtClean="0"/>
              <a:t>: dose única de 5-10mg/kg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dirty="0" err="1" smtClean="0"/>
              <a:t>D-</a:t>
            </a:r>
            <a:r>
              <a:rPr lang="pt-BR" u="sng" dirty="0" err="1" smtClean="0"/>
              <a:t>Neurocicticercose</a:t>
            </a:r>
            <a:r>
              <a:rPr lang="pt-BR" u="sng" dirty="0" smtClean="0"/>
              <a:t>: </a:t>
            </a:r>
            <a:r>
              <a:rPr lang="pt-BR" dirty="0" smtClean="0"/>
              <a:t>50mg/kg/dia, em 3 doses fracionadas durante 14 dias ou mais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E- </a:t>
            </a:r>
            <a:r>
              <a:rPr lang="pt-BR" u="sng" dirty="0" smtClean="0"/>
              <a:t>Infecções por </a:t>
            </a:r>
            <a:r>
              <a:rPr lang="pt-BR" i="1" u="sng" dirty="0" err="1" smtClean="0"/>
              <a:t>Hymenolepis</a:t>
            </a:r>
            <a:r>
              <a:rPr lang="pt-BR" i="1" u="sng" dirty="0" smtClean="0"/>
              <a:t> Nana</a:t>
            </a:r>
            <a:r>
              <a:rPr lang="pt-BR" i="1" dirty="0" smtClean="0"/>
              <a:t>: </a:t>
            </a:r>
            <a:r>
              <a:rPr lang="pt-BR" dirty="0" smtClean="0"/>
              <a:t>dose única de 25mg/kg, que é repetida em 1 semana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Praziquantel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dirty="0" smtClean="0"/>
              <a:t>Reações adversas: </a:t>
            </a:r>
            <a:r>
              <a:rPr lang="pt-BR" dirty="0" smtClean="0"/>
              <a:t>a intensidade e a frequência dos efeitos adversos aumentam com a dose.</a:t>
            </a:r>
          </a:p>
          <a:p>
            <a:r>
              <a:rPr lang="pt-BR" dirty="0"/>
              <a:t>C</a:t>
            </a:r>
            <a:r>
              <a:rPr lang="pt-BR" dirty="0" smtClean="0"/>
              <a:t>efaleia, tonteira, sonolência, cansaço, náuseas vômitos, dor abdominal, urticária, </a:t>
            </a:r>
            <a:r>
              <a:rPr lang="pt-BR" dirty="0" err="1" smtClean="0"/>
              <a:t>artralgia</a:t>
            </a:r>
            <a:r>
              <a:rPr lang="pt-BR" dirty="0" smtClean="0"/>
              <a:t>, mialgia e febre baixa</a:t>
            </a:r>
          </a:p>
          <a:p>
            <a:r>
              <a:rPr lang="pt-BR" dirty="0" err="1" smtClean="0"/>
              <a:t>Obs</a:t>
            </a:r>
            <a:r>
              <a:rPr lang="pt-BR" dirty="0" smtClean="0"/>
              <a:t>: alguns efeitos são mais marcantes nos pacientes com alta carga de vermes e podem ser causados pelos produtos liberados pelos vermes mortos</a:t>
            </a:r>
          </a:p>
          <a:p>
            <a:r>
              <a:rPr lang="pt-BR" b="1" dirty="0" err="1" smtClean="0"/>
              <a:t>Contra-indicações</a:t>
            </a:r>
            <a:r>
              <a:rPr lang="pt-BR" b="1" dirty="0" smtClean="0"/>
              <a:t>:</a:t>
            </a:r>
          </a:p>
          <a:p>
            <a:r>
              <a:rPr lang="pt-BR" dirty="0" err="1" smtClean="0"/>
              <a:t>Contra-indicado</a:t>
            </a:r>
            <a:r>
              <a:rPr lang="pt-BR" dirty="0" smtClean="0"/>
              <a:t> para cisticercose ocular.</a:t>
            </a:r>
          </a:p>
          <a:p>
            <a:r>
              <a:rPr lang="pt-BR" dirty="0" smtClean="0"/>
              <a:t>Recomenda-se cautela contra o uso de fármaco na </a:t>
            </a:r>
            <a:r>
              <a:rPr lang="pt-BR" dirty="0" err="1" smtClean="0"/>
              <a:t>neurocicticercose</a:t>
            </a:r>
            <a:r>
              <a:rPr lang="pt-BR" dirty="0" smtClean="0"/>
              <a:t> espinhal</a:t>
            </a:r>
          </a:p>
          <a:p>
            <a:r>
              <a:rPr lang="pt-BR" dirty="0" smtClean="0"/>
              <a:t>A segurança do fármaco ainda não foi estabelecida em crianças com menos de 4 anos; entretanto não foi documentado nenhum problema específico</a:t>
            </a:r>
          </a:p>
          <a:p>
            <a:r>
              <a:rPr lang="pt-BR" dirty="0"/>
              <a:t> </a:t>
            </a:r>
            <a:r>
              <a:rPr lang="pt-BR" dirty="0" smtClean="0"/>
              <a:t>é considerado seguro para pacientes grávidas e lactentes. 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Piperazina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Usada para o tratamento da </a:t>
            </a:r>
            <a:r>
              <a:rPr lang="pt-BR" u="sng" dirty="0" smtClean="0"/>
              <a:t>ascaridíase</a:t>
            </a:r>
          </a:p>
          <a:p>
            <a:r>
              <a:rPr lang="pt-BR" b="1" dirty="0" smtClean="0"/>
              <a:t>Mecanismo de ação: </a:t>
            </a:r>
            <a:r>
              <a:rPr lang="pt-BR" dirty="0" smtClean="0"/>
              <a:t>causa paralisia do </a:t>
            </a:r>
            <a:r>
              <a:rPr lang="pt-BR" dirty="0" err="1" smtClean="0"/>
              <a:t>áscaris</a:t>
            </a:r>
            <a:r>
              <a:rPr lang="pt-BR" dirty="0" smtClean="0"/>
              <a:t> ao bloquear a acetilcolina na junção </a:t>
            </a:r>
            <a:r>
              <a:rPr lang="pt-BR" dirty="0" err="1" smtClean="0"/>
              <a:t>mioneural</a:t>
            </a:r>
            <a:r>
              <a:rPr lang="pt-BR" dirty="0" smtClean="0"/>
              <a:t>; como são incapazes de manter a sua posição no hospedeiro, os vermes são expelidos por peristaltismo normal.</a:t>
            </a:r>
          </a:p>
          <a:p>
            <a:r>
              <a:rPr lang="pt-BR" b="1" dirty="0" smtClean="0"/>
              <a:t>Uso clínico: </a:t>
            </a:r>
            <a:r>
              <a:rPr lang="pt-BR" dirty="0" smtClean="0"/>
              <a:t>na ascaridíase a dose é 75mg/kg (dose máxima 3,5g) por via oral, uma vez ao dia, durante 2 dias. Para infecções maciças o </a:t>
            </a:r>
            <a:r>
              <a:rPr lang="pt-BR" dirty="0" err="1" smtClean="0"/>
              <a:t>tto</a:t>
            </a:r>
            <a:r>
              <a:rPr lang="pt-BR" dirty="0" smtClean="0"/>
              <a:t> é mantido por 3-4 dias ou repetido depois de 1 semana.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Piperazina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Efeitos adversos</a:t>
            </a:r>
            <a:r>
              <a:rPr lang="pt-BR" dirty="0" smtClean="0"/>
              <a:t>: são incomuns. Distúrbios gastrointestinais, urticaria, </a:t>
            </a:r>
            <a:r>
              <a:rPr lang="pt-BR" dirty="0" err="1" smtClean="0"/>
              <a:t>broncoespasmo</a:t>
            </a:r>
            <a:r>
              <a:rPr lang="pt-BR" dirty="0" smtClean="0"/>
              <a:t>. Ocasionalmente vertigens, </a:t>
            </a:r>
            <a:r>
              <a:rPr lang="pt-BR" dirty="0" err="1" smtClean="0"/>
              <a:t>parestesia</a:t>
            </a:r>
            <a:r>
              <a:rPr lang="pt-BR" dirty="0" smtClean="0"/>
              <a:t> e dificuldade de coordenação</a:t>
            </a:r>
          </a:p>
          <a:p>
            <a:r>
              <a:rPr lang="pt-BR" b="1" dirty="0" smtClean="0"/>
              <a:t>Contra indicação</a:t>
            </a:r>
            <a:r>
              <a:rPr lang="pt-BR" dirty="0" smtClean="0"/>
              <a:t>: mulheres grávidas, pacientes com comprometimento da função renal ou hepática ou indivíduos com história de epilepsia ou doença neurológica crônica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Niclosamina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 smtClean="0"/>
              <a:t>Farmaco</a:t>
            </a:r>
            <a:r>
              <a:rPr lang="pt-BR" dirty="0" smtClean="0"/>
              <a:t> de segunda linha para o tratamento da maioria da infecções por tênia</a:t>
            </a:r>
          </a:p>
          <a:p>
            <a:r>
              <a:rPr lang="pt-BR" b="1" dirty="0" smtClean="0"/>
              <a:t>Mecanismo de ação</a:t>
            </a:r>
            <a:r>
              <a:rPr lang="pt-BR" dirty="0" smtClean="0"/>
              <a:t>: os vermes adultos (mas não os ovos) são rapidamente destruídos presumivelmente devido a inibição da </a:t>
            </a:r>
            <a:r>
              <a:rPr lang="pt-BR" dirty="0" err="1" smtClean="0"/>
              <a:t>fosforilação</a:t>
            </a:r>
            <a:r>
              <a:rPr lang="pt-BR" dirty="0" smtClean="0"/>
              <a:t> </a:t>
            </a:r>
            <a:r>
              <a:rPr lang="pt-BR" dirty="0" err="1" smtClean="0"/>
              <a:t>oxidativa</a:t>
            </a:r>
            <a:r>
              <a:rPr lang="pt-BR" dirty="0" smtClean="0"/>
              <a:t> ou estimulação da atividade </a:t>
            </a:r>
            <a:r>
              <a:rPr lang="pt-BR" dirty="0" err="1" smtClean="0"/>
              <a:t>ATPase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Usos Clínicos: </a:t>
            </a:r>
            <a:r>
              <a:rPr lang="pt-BR" dirty="0" smtClean="0"/>
              <a:t>para adultos 2mg, administrado pela manhã, como estômago vazio. Os comprimidos devem ser mastigados totalmente em seguida deglutidos com água.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Niclosamina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Usar laxante 2horas depois do uso do fármaco para expulsar segmentos mortos da </a:t>
            </a:r>
            <a:r>
              <a:rPr lang="pt-BR" dirty="0" err="1" smtClean="0"/>
              <a:t>tenia</a:t>
            </a:r>
            <a:r>
              <a:rPr lang="pt-BR" dirty="0" smtClean="0"/>
              <a:t>, ovos e evitar cisticercose</a:t>
            </a:r>
          </a:p>
          <a:p>
            <a:r>
              <a:rPr lang="pt-BR" b="1" dirty="0" smtClean="0"/>
              <a:t>Reações adversas</a:t>
            </a:r>
            <a:r>
              <a:rPr lang="pt-BR" dirty="0" smtClean="0"/>
              <a:t>: incomuns, leves e transitórios. Náuseas, vômitos, diarreia e desconforto abdominal.</a:t>
            </a:r>
          </a:p>
          <a:p>
            <a:r>
              <a:rPr lang="pt-BR" b="1" dirty="0" smtClean="0"/>
              <a:t> Contra indicações</a:t>
            </a:r>
            <a:r>
              <a:rPr lang="pt-BR" dirty="0" smtClean="0"/>
              <a:t>: não foi estabelecido segurança ao uso do fármaco em grávidas e crianças com menos de 2 anos.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Infestações Helmínticas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Os helmintos compreendem 2 grupos principais: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Nematelmintos ( </a:t>
            </a:r>
            <a:r>
              <a:rPr lang="pt-BR" dirty="0" err="1" smtClean="0"/>
              <a:t>nematóides</a:t>
            </a:r>
            <a:r>
              <a:rPr lang="pt-BR" dirty="0" smtClean="0"/>
              <a:t>, vermes redondos) Ex doenças: </a:t>
            </a:r>
            <a:r>
              <a:rPr lang="pt-BR" sz="2400" dirty="0" err="1"/>
              <a:t>O</a:t>
            </a:r>
            <a:r>
              <a:rPr lang="pt-BR" sz="2400" dirty="0" err="1" smtClean="0"/>
              <a:t>ncocercose</a:t>
            </a:r>
            <a:r>
              <a:rPr lang="pt-BR" sz="2400" dirty="0" smtClean="0"/>
              <a:t>, </a:t>
            </a:r>
            <a:r>
              <a:rPr lang="pt-BR" sz="2400" dirty="0" err="1" smtClean="0"/>
              <a:t>Enterobíase</a:t>
            </a:r>
            <a:r>
              <a:rPr lang="pt-BR" sz="2400" dirty="0" smtClean="0"/>
              <a:t>, Ascaridíase, </a:t>
            </a:r>
            <a:r>
              <a:rPr lang="pt-BR" sz="2400" dirty="0" err="1" smtClean="0"/>
              <a:t>Tricuríase</a:t>
            </a:r>
            <a:r>
              <a:rPr lang="pt-BR" sz="2400" dirty="0" smtClean="0"/>
              <a:t>, Ancilostomíase, </a:t>
            </a:r>
            <a:r>
              <a:rPr lang="pt-BR" sz="2400" dirty="0" err="1" smtClean="0"/>
              <a:t>Estrongilíase</a:t>
            </a:r>
            <a:r>
              <a:rPr lang="pt-BR" sz="2400" dirty="0" smtClean="0"/>
              <a:t>, Triquinose, </a:t>
            </a:r>
            <a:r>
              <a:rPr lang="pt-BR" sz="2400" dirty="0" err="1" smtClean="0"/>
              <a:t>Filariose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Platelmintos (vermes planos)</a:t>
            </a:r>
          </a:p>
          <a:p>
            <a:pPr marL="514350" indent="-514350">
              <a:buNone/>
            </a:pPr>
            <a:r>
              <a:rPr lang="pt-BR" dirty="0" smtClean="0"/>
              <a:t>       2.1- trematódeos  (</a:t>
            </a:r>
            <a:r>
              <a:rPr lang="pt-BR" dirty="0" err="1" smtClean="0"/>
              <a:t>fascíolas</a:t>
            </a:r>
            <a:r>
              <a:rPr lang="pt-BR" dirty="0" smtClean="0"/>
              <a:t>) Ex doenças:</a:t>
            </a:r>
            <a:r>
              <a:rPr lang="pt-BR" sz="2400" dirty="0" err="1" smtClean="0"/>
              <a:t>Paragonimíase</a:t>
            </a:r>
            <a:r>
              <a:rPr lang="pt-BR" sz="2400" dirty="0" smtClean="0"/>
              <a:t>, </a:t>
            </a:r>
            <a:r>
              <a:rPr lang="pt-BR" sz="2400" dirty="0" err="1" smtClean="0"/>
              <a:t>Clonorquíase</a:t>
            </a:r>
            <a:r>
              <a:rPr lang="pt-BR" sz="2400" dirty="0" smtClean="0"/>
              <a:t>, </a:t>
            </a:r>
            <a:r>
              <a:rPr lang="pt-BR" sz="2400" dirty="0" err="1" smtClean="0"/>
              <a:t>Esquistossomíase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      2.2- </a:t>
            </a:r>
            <a:r>
              <a:rPr lang="pt-BR" dirty="0" err="1" smtClean="0"/>
              <a:t>cestódeos</a:t>
            </a:r>
            <a:r>
              <a:rPr lang="pt-BR" dirty="0" smtClean="0"/>
              <a:t> (tênias) Ex de doenças: </a:t>
            </a:r>
            <a:r>
              <a:rPr lang="pt-BR" sz="2200" dirty="0" err="1" smtClean="0"/>
              <a:t>Equinococose</a:t>
            </a:r>
            <a:r>
              <a:rPr lang="pt-BR" sz="2200" dirty="0" smtClean="0"/>
              <a:t>, Teníase, Cisticercose, </a:t>
            </a:r>
            <a:r>
              <a:rPr lang="pt-BR" sz="2200" dirty="0" err="1" smtClean="0"/>
              <a:t>Difilobotriase</a:t>
            </a:r>
            <a:endParaRPr lang="pt-BR" dirty="0" smtClean="0"/>
          </a:p>
          <a:p>
            <a:pPr marL="514350" indent="-514350">
              <a:buNone/>
            </a:pPr>
            <a:endParaRPr lang="pt-BR" dirty="0"/>
          </a:p>
          <a:p>
            <a:pPr marL="514350" indent="-514350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err="1" smtClean="0"/>
              <a:t>Dietilcarbamazina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Fármaco de escolha no tratamento da </a:t>
            </a:r>
            <a:r>
              <a:rPr lang="pt-BR" dirty="0" err="1" smtClean="0"/>
              <a:t>filaríase</a:t>
            </a:r>
            <a:r>
              <a:rPr lang="pt-BR" dirty="0" smtClean="0"/>
              <a:t>, </a:t>
            </a:r>
            <a:r>
              <a:rPr lang="pt-BR" dirty="0" err="1" smtClean="0"/>
              <a:t>loíase</a:t>
            </a:r>
            <a:r>
              <a:rPr lang="pt-BR" dirty="0" smtClean="0"/>
              <a:t> e </a:t>
            </a:r>
            <a:r>
              <a:rPr lang="pt-BR" dirty="0" err="1" smtClean="0"/>
              <a:t>eosinofilia</a:t>
            </a:r>
            <a:r>
              <a:rPr lang="pt-BR" dirty="0" smtClean="0"/>
              <a:t> tropical.</a:t>
            </a:r>
          </a:p>
          <a:p>
            <a:r>
              <a:rPr lang="pt-BR" b="1" dirty="0" smtClean="0"/>
              <a:t>Mecanismo de ação: </a:t>
            </a:r>
            <a:r>
              <a:rPr lang="pt-BR" dirty="0" smtClean="0"/>
              <a:t>imobiliza as </a:t>
            </a:r>
            <a:r>
              <a:rPr lang="pt-BR" dirty="0" err="1" smtClean="0"/>
              <a:t>microfilárias</a:t>
            </a:r>
            <a:r>
              <a:rPr lang="pt-BR" dirty="0" smtClean="0"/>
              <a:t>  e altera a sua estrutura superficial, deslocando-as dos tecidos e tornando-as mais suscetíveis à destruição pelos mecanismos de defesa do hospedeiro. </a:t>
            </a:r>
          </a:p>
          <a:p>
            <a:r>
              <a:rPr lang="pt-BR" dirty="0" smtClean="0"/>
              <a:t>Pode interferir no mecanismo araquidônico </a:t>
            </a:r>
            <a:r>
              <a:rPr lang="pt-BR" dirty="0" err="1" smtClean="0"/>
              <a:t>helmintico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Usos Clínicos</a:t>
            </a:r>
            <a:r>
              <a:rPr lang="pt-BR" dirty="0" smtClean="0"/>
              <a:t>:Deve ser tomada após refeições.</a:t>
            </a:r>
            <a:endParaRPr lang="pt-BR" dirty="0"/>
          </a:p>
          <a:p>
            <a:r>
              <a:rPr lang="pt-BR" i="1" dirty="0" err="1" smtClean="0"/>
              <a:t>Wuchereria</a:t>
            </a:r>
            <a:r>
              <a:rPr lang="pt-BR" i="1" dirty="0" smtClean="0"/>
              <a:t> </a:t>
            </a:r>
            <a:r>
              <a:rPr lang="pt-BR" i="1" dirty="0" err="1" smtClean="0"/>
              <a:t>Bancrofti</a:t>
            </a:r>
            <a:r>
              <a:rPr lang="pt-BR" i="1" dirty="0" smtClean="0"/>
              <a:t>, </a:t>
            </a:r>
            <a:r>
              <a:rPr lang="pt-BR" i="1" dirty="0" err="1" smtClean="0"/>
              <a:t>Brugia</a:t>
            </a:r>
            <a:r>
              <a:rPr lang="pt-BR" i="1" dirty="0" smtClean="0"/>
              <a:t> </a:t>
            </a:r>
            <a:r>
              <a:rPr lang="pt-BR" i="1" dirty="0" err="1" smtClean="0"/>
              <a:t>Malay</a:t>
            </a:r>
            <a:r>
              <a:rPr lang="pt-BR" i="1" dirty="0" smtClean="0"/>
              <a:t>, </a:t>
            </a:r>
            <a:r>
              <a:rPr lang="pt-BR" i="1" dirty="0" err="1" smtClean="0"/>
              <a:t>Brugia</a:t>
            </a:r>
            <a:r>
              <a:rPr lang="pt-BR" i="1" dirty="0" smtClean="0"/>
              <a:t> </a:t>
            </a:r>
            <a:r>
              <a:rPr lang="pt-BR" i="1" dirty="0" err="1" smtClean="0"/>
              <a:t>Timori</a:t>
            </a:r>
            <a:r>
              <a:rPr lang="pt-BR" i="1" dirty="0" smtClean="0"/>
              <a:t> e Loa </a:t>
            </a:r>
            <a:r>
              <a:rPr lang="pt-BR" i="1" dirty="0" err="1" smtClean="0"/>
              <a:t>loa</a:t>
            </a:r>
            <a:r>
              <a:rPr lang="pt-BR" i="1" dirty="0" smtClean="0"/>
              <a:t>: </a:t>
            </a:r>
            <a:r>
              <a:rPr lang="pt-BR" dirty="0" smtClean="0"/>
              <a:t>essas infecções são tratadas durante 2- 3 semanas com doses iniciais baixas para reduzir a incidência de reações alérgicas às </a:t>
            </a:r>
            <a:r>
              <a:rPr lang="pt-BR" dirty="0" err="1" smtClean="0"/>
              <a:t>microfilárias</a:t>
            </a:r>
            <a:r>
              <a:rPr lang="pt-BR" dirty="0" smtClean="0"/>
              <a:t> que estão morrendo.</a:t>
            </a:r>
          </a:p>
          <a:p>
            <a:r>
              <a:rPr lang="pt-BR" dirty="0" smtClean="0"/>
              <a:t> 50mg (1mg/kg para crianças) no dia 1, em 3 doses de 50mg no dia 2, 3 doses de 100mg (2mg/kg para criança) no dia 3 e, a seguir, 2 </a:t>
            </a:r>
            <a:r>
              <a:rPr lang="pt-BR" dirty="0" err="1" smtClean="0"/>
              <a:t>mg</a:t>
            </a:r>
            <a:r>
              <a:rPr lang="pt-BR" dirty="0" smtClean="0"/>
              <a:t>/kg 3vezes ao dia, até completar o curso de 2-3 semanas.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Dietilcarbamazina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endParaRPr lang="pt-BR" b="1" dirty="0" smtClean="0"/>
          </a:p>
          <a:p>
            <a:r>
              <a:rPr lang="pt-BR" b="1" dirty="0" smtClean="0"/>
              <a:t>Efeitos adversos</a:t>
            </a:r>
            <a:r>
              <a:rPr lang="pt-BR" dirty="0" smtClean="0"/>
              <a:t>: comuns, porém transitórios, desaparecendo em cerca de 1 dia. Distúrbios gastrointestinais, </a:t>
            </a:r>
            <a:r>
              <a:rPr lang="pt-BR" dirty="0" err="1" smtClean="0"/>
              <a:t>artralgias</a:t>
            </a:r>
            <a:r>
              <a:rPr lang="pt-BR" dirty="0" smtClean="0"/>
              <a:t>, cefaleia e sensação geral de fraqueza</a:t>
            </a:r>
          </a:p>
          <a:p>
            <a:r>
              <a:rPr lang="pt-BR" dirty="0" smtClean="0"/>
              <a:t>Ocorrem também efeitos adversos em consequência da liberação de proteínas das </a:t>
            </a:r>
            <a:r>
              <a:rPr lang="pt-BR" dirty="0" err="1" smtClean="0"/>
              <a:t>microfilárias</a:t>
            </a:r>
            <a:r>
              <a:rPr lang="pt-BR" dirty="0" smtClean="0"/>
              <a:t> ou dos vermes adultos que estão morrendo. Os efeitos variam com cada espécie de verme.Incluem reações cutâneas, aumento das glândulas linfática, tontura, taquicardia, distúrbios gastrointestinais e respiratórios.</a:t>
            </a:r>
          </a:p>
          <a:p>
            <a:r>
              <a:rPr lang="pt-BR" b="1" dirty="0" smtClean="0"/>
              <a:t>Contra indicação:</a:t>
            </a:r>
          </a:p>
          <a:p>
            <a:r>
              <a:rPr lang="pt-BR" dirty="0" smtClean="0"/>
              <a:t>Não deve ser usado em pacientes com </a:t>
            </a:r>
            <a:r>
              <a:rPr lang="pt-BR" dirty="0" err="1" smtClean="0"/>
              <a:t>oncocercose</a:t>
            </a:r>
            <a:r>
              <a:rPr lang="pt-BR" dirty="0" smtClean="0"/>
              <a:t>, nos quais podem surgir importantes efeitos adversos</a:t>
            </a:r>
          </a:p>
          <a:p>
            <a:r>
              <a:rPr lang="pt-BR" dirty="0" smtClean="0"/>
              <a:t>Cautela para prescrever para pacientes com HAS ou doença renal.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Levamisol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Efetivo em infestações pelo </a:t>
            </a:r>
            <a:r>
              <a:rPr lang="pt-BR" dirty="0" err="1" smtClean="0"/>
              <a:t>Ascaris</a:t>
            </a:r>
            <a:r>
              <a:rPr lang="pt-BR" dirty="0" smtClean="0"/>
              <a:t> </a:t>
            </a:r>
            <a:r>
              <a:rPr lang="pt-BR" dirty="0" err="1" smtClean="0"/>
              <a:t>limbricoides</a:t>
            </a:r>
            <a:endParaRPr lang="pt-BR" b="1" dirty="0" smtClean="0"/>
          </a:p>
          <a:p>
            <a:r>
              <a:rPr lang="pt-BR" b="1" dirty="0" smtClean="0"/>
              <a:t>Mecanismo de ação</a:t>
            </a:r>
            <a:r>
              <a:rPr lang="pt-BR" dirty="0" smtClean="0"/>
              <a:t>:ação </a:t>
            </a:r>
            <a:r>
              <a:rPr lang="pt-BR" dirty="0" err="1" smtClean="0"/>
              <a:t>nicotina-smile</a:t>
            </a:r>
            <a:r>
              <a:rPr lang="pt-BR" dirty="0" smtClean="0"/>
              <a:t>, estimulando e, subsequente, bloqueando as junções neuromusculares. Os vermes paralisados são então expelidos nas fezes. </a:t>
            </a:r>
          </a:p>
          <a:p>
            <a:r>
              <a:rPr lang="pt-BR" dirty="0" smtClean="0"/>
              <a:t>Administração oral, é rapidamente absorvido e amplamente distribuído</a:t>
            </a:r>
          </a:p>
          <a:p>
            <a:r>
              <a:rPr lang="pt-BR" b="1" dirty="0" smtClean="0"/>
              <a:t>Efeitos adversos:</a:t>
            </a:r>
            <a:r>
              <a:rPr lang="pt-BR" dirty="0" smtClean="0"/>
              <a:t> se usado em dose única os efeitos são poucos e desaparecem logo. </a:t>
            </a:r>
            <a:r>
              <a:rPr lang="pt-BR" dirty="0" err="1" smtClean="0"/>
              <a:t>Íncluem</a:t>
            </a:r>
            <a:r>
              <a:rPr lang="pt-BR" dirty="0" smtClean="0"/>
              <a:t> distúrbios gastrointestinais, tonturas e </a:t>
            </a:r>
            <a:r>
              <a:rPr lang="pt-BR" dirty="0" err="1" smtClean="0"/>
              <a:t>eupções</a:t>
            </a:r>
            <a:r>
              <a:rPr lang="pt-BR" dirty="0" smtClean="0"/>
              <a:t> cutâneas. Efeito colateral raro- encefalopatia.</a:t>
            </a:r>
            <a:endParaRPr lang="pt-B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Invermectina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Antiparasitário de amplo espectro, seguro e altamente efetivo</a:t>
            </a:r>
          </a:p>
          <a:p>
            <a:r>
              <a:rPr lang="pt-BR" dirty="0" smtClean="0"/>
              <a:t>Frequentemente usado nas campanhas globais de saúde pública.</a:t>
            </a:r>
          </a:p>
          <a:p>
            <a:r>
              <a:rPr lang="pt-BR" b="1" dirty="0" smtClean="0"/>
              <a:t>Mecanismo de ação: </a:t>
            </a:r>
            <a:r>
              <a:rPr lang="pt-BR" dirty="0" smtClean="0"/>
              <a:t>destrói o verme pela abertura dos canais iônicos de cloro controlados pelo GABA e pelo aumento da condutância ao cloro, </a:t>
            </a:r>
            <a:endParaRPr lang="pt-BR" dirty="0"/>
          </a:p>
          <a:p>
            <a:r>
              <a:rPr lang="pt-BR" dirty="0" smtClean="0"/>
              <a:t>Por ligar-se em um novo local </a:t>
            </a:r>
            <a:r>
              <a:rPr lang="pt-BR" dirty="0" err="1" smtClean="0"/>
              <a:t>alostérico</a:t>
            </a:r>
            <a:r>
              <a:rPr lang="pt-BR" dirty="0" smtClean="0"/>
              <a:t> ao receptor de nicotínico da acetilcolina, causando aumento na transmissão e levando a paralisia motora ou ligando-se a receptores de ácido </a:t>
            </a:r>
            <a:r>
              <a:rPr lang="pt-BR" dirty="0" err="1" smtClean="0"/>
              <a:t>aminoburítico</a:t>
            </a:r>
            <a:endParaRPr lang="pt-B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Invermectina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Usos clínicos:</a:t>
            </a:r>
          </a:p>
          <a:p>
            <a:r>
              <a:rPr lang="pt-BR" dirty="0" err="1" smtClean="0"/>
              <a:t>Oncocercose</a:t>
            </a:r>
            <a:r>
              <a:rPr lang="pt-BR" dirty="0" smtClean="0"/>
              <a:t>: dose única de 150mcg/kg com água e estômago vazio. </a:t>
            </a:r>
            <a:endParaRPr lang="pt-BR" dirty="0"/>
          </a:p>
          <a:p>
            <a:r>
              <a:rPr lang="pt-BR" dirty="0" err="1" smtClean="0"/>
              <a:t>Estrongiloidíase</a:t>
            </a:r>
            <a:r>
              <a:rPr lang="pt-BR" dirty="0" smtClean="0"/>
              <a:t>: duas doses diárias de 200mcg/kg</a:t>
            </a:r>
          </a:p>
          <a:p>
            <a:r>
              <a:rPr lang="pt-BR" b="1" dirty="0" smtClean="0"/>
              <a:t>Efeitos adversos: </a:t>
            </a:r>
            <a:r>
              <a:rPr lang="pt-BR" dirty="0" smtClean="0"/>
              <a:t>incluem erupções cutâneas, febre, vertigens, cefaleias e dores nos músculos e articulações e nas glândulas linfáticas. Em geral o fármaco é bem tolerado</a:t>
            </a:r>
          </a:p>
          <a:p>
            <a:r>
              <a:rPr lang="pt-BR" b="1" dirty="0" smtClean="0"/>
              <a:t>Contra indicações:</a:t>
            </a:r>
            <a:r>
              <a:rPr lang="pt-BR" dirty="0"/>
              <a:t> </a:t>
            </a:r>
            <a:r>
              <a:rPr lang="pt-BR" dirty="0" smtClean="0"/>
              <a:t>não deve utilizar durante a gravidez . Não há segurança e crianças menores que 5 anos.</a:t>
            </a:r>
            <a:endParaRPr lang="pt-BR" b="1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Residência médica- 2009  Sec. De estado de saúde de Santa Catarina- SES-SC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droga de escolha para o tratamento de </a:t>
            </a:r>
            <a:r>
              <a:rPr lang="pt-BR" dirty="0" err="1" smtClean="0"/>
              <a:t>Hymenolepis</a:t>
            </a:r>
            <a:r>
              <a:rPr lang="pt-BR" dirty="0" smtClean="0"/>
              <a:t> Nana:</a:t>
            </a:r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a)</a:t>
            </a:r>
            <a:r>
              <a:rPr lang="pt-BR" dirty="0" err="1" smtClean="0"/>
              <a:t>Secnidazol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b)</a:t>
            </a:r>
            <a:r>
              <a:rPr lang="pt-BR" dirty="0" err="1" smtClean="0"/>
              <a:t>Praziquantel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c)</a:t>
            </a:r>
            <a:r>
              <a:rPr lang="pt-BR" dirty="0" err="1" smtClean="0"/>
              <a:t>Metronidazol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d)</a:t>
            </a:r>
            <a:r>
              <a:rPr lang="pt-BR" dirty="0" err="1" smtClean="0"/>
              <a:t>Albendazol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e)Tinidazol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Residência médica- 2009  Sec. De estado de saúde de Santa Catarina- SES-SC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droga de escolha para o tratamento de </a:t>
            </a:r>
            <a:r>
              <a:rPr lang="pt-BR" dirty="0" err="1" smtClean="0"/>
              <a:t>Hymenolepis</a:t>
            </a:r>
            <a:r>
              <a:rPr lang="pt-BR" dirty="0" smtClean="0"/>
              <a:t> Nana:</a:t>
            </a:r>
          </a:p>
          <a:p>
            <a:pPr marL="514350" indent="-514350">
              <a:buNone/>
            </a:pPr>
            <a:r>
              <a:rPr lang="pt-BR" dirty="0" smtClean="0"/>
              <a:t> a)</a:t>
            </a:r>
            <a:r>
              <a:rPr lang="pt-BR" dirty="0" err="1" smtClean="0"/>
              <a:t>Secnidazol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>
                <a:solidFill>
                  <a:srgbClr val="FF0000"/>
                </a:solidFill>
              </a:rPr>
              <a:t> b)</a:t>
            </a:r>
            <a:r>
              <a:rPr lang="pt-BR" dirty="0" err="1" smtClean="0">
                <a:solidFill>
                  <a:srgbClr val="FF0000"/>
                </a:solidFill>
              </a:rPr>
              <a:t>Praziquantel</a:t>
            </a:r>
            <a:endParaRPr lang="pt-BR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pt-BR" dirty="0" smtClean="0"/>
              <a:t> c)</a:t>
            </a:r>
            <a:r>
              <a:rPr lang="pt-BR" dirty="0" err="1" smtClean="0"/>
              <a:t>Metronidazol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d)</a:t>
            </a:r>
            <a:r>
              <a:rPr lang="pt-BR" dirty="0" err="1" smtClean="0"/>
              <a:t>Albendazol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e)Tinidazol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pt-BR" dirty="0" smtClean="0"/>
              <a:t>     Residência médica- 2007 Hospital do servidor público municipal- HSPM</a:t>
            </a:r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2. Menina de 5 anos, com história de vômitos e eliminação de “lombrigas”, está com o abdome bastante estendido. O diagnóstico é de suboclusão intestinal causada por ascaridíase. A droga a ser instituída, inicialmente , deve ser:</a:t>
            </a:r>
          </a:p>
          <a:p>
            <a:pPr marL="514350" indent="-514350">
              <a:buNone/>
            </a:pPr>
            <a:r>
              <a:rPr lang="pt-BR" dirty="0" smtClean="0"/>
              <a:t> a) </a:t>
            </a:r>
            <a:r>
              <a:rPr lang="pt-BR" dirty="0" err="1" smtClean="0"/>
              <a:t>metronidazol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b)</a:t>
            </a:r>
            <a:r>
              <a:rPr lang="pt-BR" dirty="0" err="1" smtClean="0"/>
              <a:t>mebendazol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c)</a:t>
            </a:r>
            <a:r>
              <a:rPr lang="pt-BR" dirty="0" err="1" smtClean="0"/>
              <a:t>albendazol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d)</a:t>
            </a:r>
            <a:r>
              <a:rPr lang="pt-BR" dirty="0" err="1" smtClean="0"/>
              <a:t>piperazina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e) </a:t>
            </a:r>
            <a:r>
              <a:rPr lang="pt-BR" dirty="0" err="1" smtClean="0"/>
              <a:t>pamoato</a:t>
            </a:r>
            <a:r>
              <a:rPr lang="pt-BR" dirty="0" smtClean="0"/>
              <a:t> de </a:t>
            </a:r>
            <a:r>
              <a:rPr lang="pt-BR" dirty="0" err="1" smtClean="0"/>
              <a:t>pirvínio</a:t>
            </a:r>
            <a:endParaRPr lang="pt-B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pt-BR" dirty="0" smtClean="0"/>
              <a:t> Residência médica- 2007 Hospital do servidor público municipal- HSPM</a:t>
            </a:r>
          </a:p>
          <a:p>
            <a:pPr marL="514350" indent="-514350">
              <a:buNone/>
            </a:pPr>
            <a:r>
              <a:rPr lang="pt-BR" dirty="0" smtClean="0"/>
              <a:t> 2. Menina de 5 anos, com história de vômitos e eliminação de “lombrigas”, está com o abdome bastante estendido. O diagnóstico é de suboclusão intestinal causada por ascaridíase. A droga a ser instituída, inicialmente , deve ser:</a:t>
            </a:r>
          </a:p>
          <a:p>
            <a:pPr marL="514350" indent="-514350">
              <a:buNone/>
            </a:pPr>
            <a:r>
              <a:rPr lang="pt-BR" dirty="0" smtClean="0"/>
              <a:t> a) </a:t>
            </a:r>
            <a:r>
              <a:rPr lang="pt-BR" dirty="0" err="1" smtClean="0"/>
              <a:t>metronidazol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b)</a:t>
            </a:r>
            <a:r>
              <a:rPr lang="pt-BR" dirty="0" err="1" smtClean="0"/>
              <a:t>mebendazol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c)</a:t>
            </a:r>
            <a:r>
              <a:rPr lang="pt-BR" dirty="0" err="1" smtClean="0"/>
              <a:t>albendazol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d)</a:t>
            </a:r>
            <a:r>
              <a:rPr lang="pt-BR" dirty="0" err="1" smtClean="0">
                <a:solidFill>
                  <a:srgbClr val="FF0000"/>
                </a:solidFill>
              </a:rPr>
              <a:t>piperazina</a:t>
            </a:r>
            <a:endParaRPr lang="pt-BR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pt-BR" dirty="0" smtClean="0"/>
              <a:t> e) </a:t>
            </a:r>
            <a:r>
              <a:rPr lang="pt-BR" dirty="0" err="1" smtClean="0"/>
              <a:t>pamoato</a:t>
            </a:r>
            <a:r>
              <a:rPr lang="pt-BR" dirty="0" smtClean="0"/>
              <a:t> de </a:t>
            </a:r>
            <a:r>
              <a:rPr lang="pt-BR" dirty="0" err="1" smtClean="0"/>
              <a:t>pirvínio</a:t>
            </a:r>
            <a:endParaRPr lang="pt-BR" dirty="0" smtClean="0"/>
          </a:p>
          <a:p>
            <a:pPr marL="514350" indent="-514350">
              <a:buNone/>
            </a:pPr>
            <a:endParaRPr lang="pt-BR" dirty="0"/>
          </a:p>
          <a:p>
            <a:pPr marL="514350" indent="-514350">
              <a:buNone/>
            </a:pPr>
            <a:r>
              <a:rPr lang="pt-BR" dirty="0" smtClean="0"/>
              <a:t> comentário: A abordagem de suboclusão intestinal consiste na administração de </a:t>
            </a:r>
            <a:r>
              <a:rPr lang="pt-BR" dirty="0" err="1" smtClean="0"/>
              <a:t>citrato</a:t>
            </a:r>
            <a:r>
              <a:rPr lang="pt-BR" dirty="0" smtClean="0"/>
              <a:t> de </a:t>
            </a:r>
            <a:r>
              <a:rPr lang="pt-BR" dirty="0" err="1" smtClean="0"/>
              <a:t>piperazina</a:t>
            </a:r>
            <a:r>
              <a:rPr lang="pt-BR" dirty="0" smtClean="0"/>
              <a:t> 50-100mg/kg/dia associada a óleo mineral 40-60ml/dia, </a:t>
            </a:r>
            <a:r>
              <a:rPr lang="pt-BR" dirty="0" err="1" smtClean="0"/>
              <a:t>antiespasmódios</a:t>
            </a:r>
            <a:r>
              <a:rPr lang="pt-BR" dirty="0" smtClean="0"/>
              <a:t>, hidratação e cateter </a:t>
            </a:r>
            <a:r>
              <a:rPr lang="pt-BR" dirty="0" err="1" smtClean="0"/>
              <a:t>nasogástrico</a:t>
            </a:r>
            <a:r>
              <a:rPr lang="pt-BR" dirty="0" smtClean="0"/>
              <a:t>. O </a:t>
            </a:r>
            <a:r>
              <a:rPr lang="pt-BR" dirty="0" err="1" smtClean="0"/>
              <a:t>mebendazol</a:t>
            </a:r>
            <a:r>
              <a:rPr lang="pt-BR" dirty="0" smtClean="0"/>
              <a:t> não deve ser fornecido neste momento por ter um efeito inicial  “irritativo” sobre o verme, estimulando sua migração.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Rang</a:t>
            </a:r>
            <a:r>
              <a:rPr lang="pt-BR" dirty="0" smtClean="0"/>
              <a:t>, H.P., </a:t>
            </a:r>
            <a:r>
              <a:rPr lang="pt-BR" dirty="0" err="1" smtClean="0"/>
              <a:t>Dale</a:t>
            </a:r>
            <a:r>
              <a:rPr lang="pt-BR" dirty="0" smtClean="0"/>
              <a:t>, </a:t>
            </a:r>
            <a:r>
              <a:rPr lang="pt-BR" dirty="0" err="1" smtClean="0"/>
              <a:t>M.M.</a:t>
            </a:r>
            <a:r>
              <a:rPr lang="pt-BR" dirty="0" smtClean="0"/>
              <a:t>, </a:t>
            </a:r>
            <a:r>
              <a:rPr lang="pt-BR" dirty="0" err="1" smtClean="0"/>
              <a:t>Ritter</a:t>
            </a:r>
            <a:r>
              <a:rPr lang="pt-BR" dirty="0" smtClean="0"/>
              <a:t>, </a:t>
            </a:r>
            <a:r>
              <a:rPr lang="pt-BR" dirty="0" err="1" smtClean="0"/>
              <a:t>J.M.</a:t>
            </a:r>
            <a:r>
              <a:rPr lang="pt-BR" dirty="0" smtClean="0"/>
              <a:t>, </a:t>
            </a:r>
            <a:r>
              <a:rPr lang="pt-BR" dirty="0" err="1" smtClean="0"/>
              <a:t>Flower</a:t>
            </a:r>
            <a:r>
              <a:rPr lang="pt-BR" dirty="0" smtClean="0"/>
              <a:t>, </a:t>
            </a:r>
            <a:r>
              <a:rPr lang="pt-BR" dirty="0" err="1" smtClean="0"/>
              <a:t>R.J.</a:t>
            </a:r>
            <a:r>
              <a:rPr lang="pt-BR" dirty="0" smtClean="0"/>
              <a:t>, Farmacologia  </a:t>
            </a:r>
            <a:r>
              <a:rPr lang="pt-BR" dirty="0" err="1" smtClean="0"/>
              <a:t>6ª</a:t>
            </a:r>
            <a:r>
              <a:rPr lang="pt-BR" dirty="0" smtClean="0"/>
              <a:t>edição ed. Rio de Janeiro: </a:t>
            </a:r>
            <a:r>
              <a:rPr lang="pt-BR" dirty="0" err="1" smtClean="0"/>
              <a:t>Elsevier</a:t>
            </a:r>
            <a:r>
              <a:rPr lang="pt-BR" dirty="0" smtClean="0"/>
              <a:t>, 2007</a:t>
            </a:r>
          </a:p>
          <a:p>
            <a:r>
              <a:rPr lang="pt-BR" dirty="0" err="1" smtClean="0"/>
              <a:t>Katzung</a:t>
            </a:r>
            <a:r>
              <a:rPr lang="pt-BR" dirty="0" smtClean="0"/>
              <a:t>, Bertram G- Farmacologia Básica e Clínica-  </a:t>
            </a:r>
            <a:r>
              <a:rPr lang="pt-BR" dirty="0" err="1" smtClean="0"/>
              <a:t>9ªedição</a:t>
            </a:r>
            <a:r>
              <a:rPr lang="pt-BR" dirty="0" smtClean="0"/>
              <a:t>- 2005- editora Guanabara </a:t>
            </a:r>
            <a:r>
              <a:rPr lang="pt-BR" dirty="0" err="1" smtClean="0"/>
              <a:t>Koogan</a:t>
            </a:r>
            <a:r>
              <a:rPr lang="pt-BR" dirty="0" smtClean="0"/>
              <a:t> S. A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farmac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4087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Anti- helmintos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 smtClean="0"/>
              <a:t>Benzimidazóis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- </a:t>
            </a:r>
            <a:r>
              <a:rPr lang="pt-BR" dirty="0" err="1" smtClean="0"/>
              <a:t>Albendazol</a:t>
            </a:r>
            <a:endParaRPr lang="pt-BR" dirty="0"/>
          </a:p>
          <a:p>
            <a:pPr>
              <a:buNone/>
            </a:pPr>
            <a:r>
              <a:rPr lang="pt-BR" dirty="0" smtClean="0"/>
              <a:t> - </a:t>
            </a:r>
            <a:r>
              <a:rPr lang="pt-BR" dirty="0" err="1" smtClean="0"/>
              <a:t>Mebendazol</a:t>
            </a:r>
            <a:endParaRPr lang="pt-BR" dirty="0"/>
          </a:p>
          <a:p>
            <a:pPr>
              <a:buNone/>
            </a:pPr>
            <a:r>
              <a:rPr lang="pt-BR" dirty="0" smtClean="0"/>
              <a:t> -Tiabendazol</a:t>
            </a:r>
          </a:p>
          <a:p>
            <a:r>
              <a:rPr lang="pt-BR" b="1" dirty="0"/>
              <a:t> </a:t>
            </a:r>
            <a:r>
              <a:rPr lang="pt-BR" b="1" dirty="0" smtClean="0"/>
              <a:t>Mecanismo de ação</a:t>
            </a:r>
            <a:r>
              <a:rPr lang="pt-BR" dirty="0" smtClean="0"/>
              <a:t>: atuam através da inibição da polimerização de </a:t>
            </a:r>
            <a:r>
              <a:rPr lang="el-GR" dirty="0" smtClean="0"/>
              <a:t>β</a:t>
            </a:r>
            <a:r>
              <a:rPr lang="pt-BR" dirty="0" smtClean="0"/>
              <a:t>- </a:t>
            </a:r>
            <a:r>
              <a:rPr lang="pt-BR" dirty="0" err="1" smtClean="0"/>
              <a:t>tubulina</a:t>
            </a:r>
            <a:r>
              <a:rPr lang="pt-BR" dirty="0" smtClean="0"/>
              <a:t> helmíntica, interferindo, assim, nas funções dependentes dos microtúbulos, tais como a </a:t>
            </a:r>
            <a:r>
              <a:rPr lang="pt-BR" dirty="0" err="1" smtClean="0"/>
              <a:t>capturação</a:t>
            </a:r>
            <a:r>
              <a:rPr lang="pt-BR" dirty="0" smtClean="0"/>
              <a:t> da glicose.</a:t>
            </a:r>
          </a:p>
          <a:p>
            <a:r>
              <a:rPr lang="pt-BR" dirty="0" smtClean="0"/>
              <a:t>Possuem ação inibitória seletiva, agindo mais no tecido helmíntico do que no humano 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Albendazol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Anti- </a:t>
            </a:r>
            <a:r>
              <a:rPr lang="pt-BR" dirty="0" err="1" smtClean="0"/>
              <a:t>helmintico</a:t>
            </a:r>
            <a:r>
              <a:rPr lang="pt-BR" dirty="0" smtClean="0"/>
              <a:t> oral de amplo espectro </a:t>
            </a:r>
          </a:p>
          <a:p>
            <a:r>
              <a:rPr lang="pt-BR" dirty="0" smtClean="0"/>
              <a:t>Meia vida plasmática: 8-12 horas</a:t>
            </a:r>
          </a:p>
          <a:p>
            <a:r>
              <a:rPr lang="pt-BR" dirty="0" smtClean="0"/>
              <a:t>Fármaco de escolha para tratamento da doença </a:t>
            </a:r>
            <a:r>
              <a:rPr lang="pt-BR" dirty="0" err="1" smtClean="0"/>
              <a:t>hidática</a:t>
            </a:r>
            <a:r>
              <a:rPr lang="pt-BR" dirty="0" smtClean="0"/>
              <a:t> e da cisticercose. Também utilizado para tratamento das infecções por </a:t>
            </a:r>
            <a:r>
              <a:rPr lang="pt-BR" dirty="0" err="1" smtClean="0"/>
              <a:t>oxiúrus</a:t>
            </a:r>
            <a:r>
              <a:rPr lang="pt-BR" dirty="0"/>
              <a:t> </a:t>
            </a:r>
            <a:r>
              <a:rPr lang="pt-BR" dirty="0" smtClean="0"/>
              <a:t>e ancilóstomos, ascaridíase, </a:t>
            </a:r>
            <a:r>
              <a:rPr lang="pt-BR" dirty="0" err="1" smtClean="0"/>
              <a:t>tricuríase</a:t>
            </a:r>
            <a:r>
              <a:rPr lang="pt-BR" dirty="0" smtClean="0"/>
              <a:t> e </a:t>
            </a:r>
            <a:r>
              <a:rPr lang="pt-BR" dirty="0" err="1" smtClean="0"/>
              <a:t>estrongiloidíase</a:t>
            </a:r>
            <a:endParaRPr lang="pt-BR" dirty="0" smtClean="0"/>
          </a:p>
          <a:p>
            <a:r>
              <a:rPr lang="pt-BR" dirty="0" smtClean="0"/>
              <a:t>Administração oral, é absorvido de modo irregular (maior absorção com alimentação gordurosa). </a:t>
            </a:r>
          </a:p>
          <a:p>
            <a:r>
              <a:rPr lang="pt-BR" b="1" dirty="0" smtClean="0"/>
              <a:t>Uso clínico</a:t>
            </a:r>
            <a:r>
              <a:rPr lang="pt-BR" dirty="0" smtClean="0"/>
              <a:t>: administrado com estômago vazio quando utilizado contra parasitas intraluminais. E com refeição gordurosa é administrado contra parasitas teciduais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Albendazol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Dosagem:</a:t>
            </a:r>
          </a:p>
          <a:p>
            <a:r>
              <a:rPr lang="pt-BR" dirty="0" smtClean="0"/>
              <a:t>A- Ascaridíase, </a:t>
            </a:r>
            <a:r>
              <a:rPr lang="pt-BR" dirty="0" err="1" smtClean="0"/>
              <a:t>Tricuríase</a:t>
            </a:r>
            <a:r>
              <a:rPr lang="pt-BR" dirty="0" smtClean="0"/>
              <a:t> e infecções por ancilóstomo e </a:t>
            </a:r>
            <a:r>
              <a:rPr lang="pt-BR" dirty="0" err="1" smtClean="0"/>
              <a:t>oxiúrus</a:t>
            </a:r>
            <a:r>
              <a:rPr lang="pt-BR" dirty="0" smtClean="0"/>
              <a:t>:</a:t>
            </a:r>
          </a:p>
          <a:p>
            <a:pPr>
              <a:buNone/>
            </a:pPr>
            <a:r>
              <a:rPr lang="pt-BR" sz="2800" dirty="0" smtClean="0"/>
              <a:t>    Para adultos e crianças acima de 2 anos de idade, o tratamento consiste em única dose oral de 400mg  (repetida </a:t>
            </a:r>
            <a:r>
              <a:rPr lang="pt-BR" sz="2800" dirty="0" err="1" smtClean="0"/>
              <a:t>duranre</a:t>
            </a:r>
            <a:r>
              <a:rPr lang="pt-BR" sz="2800" dirty="0" smtClean="0"/>
              <a:t> 2-3 dias para ascaridíase maciça e em 2 semanas para infecções por </a:t>
            </a:r>
            <a:r>
              <a:rPr lang="pt-BR" sz="2800" dirty="0" err="1" smtClean="0"/>
              <a:t>oxiúrus</a:t>
            </a:r>
            <a:r>
              <a:rPr lang="pt-BR" sz="2800" dirty="0" smtClean="0"/>
              <a:t>)</a:t>
            </a:r>
          </a:p>
          <a:p>
            <a:pPr>
              <a:buNone/>
            </a:pPr>
            <a:endParaRPr lang="pt-BR" sz="2800" dirty="0" smtClean="0"/>
          </a:p>
          <a:p>
            <a:r>
              <a:rPr lang="pt-BR" dirty="0" smtClean="0"/>
              <a:t>B- Doença </a:t>
            </a:r>
            <a:r>
              <a:rPr lang="pt-BR" dirty="0" err="1" smtClean="0"/>
              <a:t>Hidática</a:t>
            </a:r>
            <a:r>
              <a:rPr lang="pt-BR" dirty="0" smtClean="0"/>
              <a:t>: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sz="2800" dirty="0" smtClean="0"/>
              <a:t>Dose é de 400mg, duas vezes ao dia, nas refeições, durante 1 mês ou mais (bem tolerado ate 6 meses)</a:t>
            </a:r>
          </a:p>
          <a:p>
            <a:pPr>
              <a:buNone/>
            </a:pPr>
            <a:r>
              <a:rPr lang="pt-BR" sz="2800" dirty="0" smtClean="0"/>
              <a:t> </a:t>
            </a:r>
          </a:p>
          <a:p>
            <a:r>
              <a:rPr lang="pt-BR" dirty="0" smtClean="0"/>
              <a:t>C- Neurocisticercose : </a:t>
            </a:r>
          </a:p>
          <a:p>
            <a:pPr>
              <a:buNone/>
            </a:pPr>
            <a:r>
              <a:rPr lang="pt-BR" sz="2800" dirty="0" smtClean="0"/>
              <a:t>    400mg, duas vezes ao dia, por um período de 21 dias</a:t>
            </a:r>
            <a:endParaRPr lang="pt-BR" sz="3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Albendazol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Efeitos adversos</a:t>
            </a:r>
            <a:r>
              <a:rPr lang="pt-BR" dirty="0" smtClean="0"/>
              <a:t>:</a:t>
            </a:r>
          </a:p>
          <a:p>
            <a:r>
              <a:rPr lang="pt-BR" dirty="0" smtClean="0"/>
              <a:t> Quando utilizado durante 1-3 dias quase desprovido de efeitos adversos significativos. Caso tenha serão desconfortos gastrointestinais. </a:t>
            </a:r>
          </a:p>
          <a:p>
            <a:r>
              <a:rPr lang="pt-BR" dirty="0" smtClean="0"/>
              <a:t>Uso a longo prazo: desconforto abdominal, cefaleia, febre, fadiga, alopecia, aumento das enzimas hepáticas e </a:t>
            </a:r>
            <a:r>
              <a:rPr lang="pt-BR" dirty="0" err="1" smtClean="0"/>
              <a:t>pancitopenia</a:t>
            </a:r>
            <a:r>
              <a:rPr lang="pt-BR" dirty="0" smtClean="0"/>
              <a:t> </a:t>
            </a:r>
          </a:p>
          <a:p>
            <a:r>
              <a:rPr lang="pt-BR" b="1" dirty="0" err="1" smtClean="0"/>
              <a:t>Contra-indicações</a:t>
            </a:r>
            <a:r>
              <a:rPr lang="pt-BR" b="1" dirty="0" smtClean="0"/>
              <a:t>:</a:t>
            </a:r>
            <a:r>
              <a:rPr lang="pt-BR" dirty="0" smtClean="0"/>
              <a:t> pacientes com hipersensibilidade conhecida a outros agentes </a:t>
            </a:r>
            <a:r>
              <a:rPr lang="pt-BR" dirty="0" err="1" smtClean="0"/>
              <a:t>benzimidazóis</a:t>
            </a:r>
            <a:r>
              <a:rPr lang="pt-BR" dirty="0"/>
              <a:t> </a:t>
            </a:r>
            <a:r>
              <a:rPr lang="pt-BR" dirty="0" smtClean="0"/>
              <a:t>ou a pacientes com cirrose.</a:t>
            </a:r>
            <a:r>
              <a:rPr lang="pt-BR" dirty="0"/>
              <a:t> </a:t>
            </a:r>
            <a:r>
              <a:rPr lang="pt-BR" dirty="0" smtClean="0"/>
              <a:t>Não é seguro em crianças com menos de 2 anos e durante a gravidez.</a:t>
            </a:r>
            <a:endParaRPr lang="pt-BR" b="1" dirty="0" smtClean="0"/>
          </a:p>
          <a:p>
            <a:endParaRPr lang="pt-BR" b="1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Mebendazol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Menos de 10% do </a:t>
            </a:r>
            <a:r>
              <a:rPr lang="pt-BR" dirty="0" err="1" smtClean="0"/>
              <a:t>mebendazol</a:t>
            </a:r>
            <a:r>
              <a:rPr lang="pt-BR" dirty="0" smtClean="0"/>
              <a:t> administrado por via oral sofrem absorção.</a:t>
            </a:r>
          </a:p>
          <a:p>
            <a:r>
              <a:rPr lang="pt-BR" dirty="0" smtClean="0"/>
              <a:t>Meia vida: 2-6 horas</a:t>
            </a:r>
          </a:p>
          <a:p>
            <a:r>
              <a:rPr lang="pt-BR" dirty="0" smtClean="0"/>
              <a:t>A absorção aumenta se for ingerido com refeição gordurosa</a:t>
            </a:r>
          </a:p>
          <a:p>
            <a:r>
              <a:rPr lang="pt-BR" dirty="0" smtClean="0"/>
              <a:t>O fármaco mata os ovos de ancilóstomos, </a:t>
            </a:r>
            <a:r>
              <a:rPr lang="pt-BR" dirty="0" err="1" smtClean="0"/>
              <a:t>áscaris</a:t>
            </a:r>
            <a:r>
              <a:rPr lang="pt-BR" dirty="0" smtClean="0"/>
              <a:t> e </a:t>
            </a:r>
            <a:r>
              <a:rPr lang="pt-BR" i="1" dirty="0" err="1" smtClean="0"/>
              <a:t>Trichuris</a:t>
            </a:r>
            <a:endParaRPr lang="pt-BR" i="1" dirty="0" smtClean="0"/>
          </a:p>
          <a:p>
            <a:r>
              <a:rPr lang="pt-BR" b="1" dirty="0" smtClean="0"/>
              <a:t>Uso clínico:</a:t>
            </a:r>
            <a:r>
              <a:rPr lang="pt-BR" dirty="0"/>
              <a:t> </a:t>
            </a:r>
            <a:r>
              <a:rPr lang="pt-BR" dirty="0" smtClean="0"/>
              <a:t>pode ser tomado antes ou depois das refeições, e os comprimidos devem ser mastigados antes de sua deglutição. Usado para o tratamento de ascaridíase, </a:t>
            </a:r>
            <a:r>
              <a:rPr lang="pt-BR" dirty="0" err="1" smtClean="0"/>
              <a:t>tricuríase</a:t>
            </a:r>
            <a:r>
              <a:rPr lang="pt-BR" dirty="0" smtClean="0"/>
              <a:t>, e infecções por ancilóstomos e </a:t>
            </a:r>
            <a:r>
              <a:rPr lang="pt-BR" dirty="0" err="1" smtClean="0"/>
              <a:t>oxiúrus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Dosagem: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err="1" smtClean="0"/>
              <a:t>A-Oxiúrus</a:t>
            </a:r>
            <a:r>
              <a:rPr lang="pt-BR" dirty="0" smtClean="0"/>
              <a:t>: dose única 100mg, sendo repetida dentro de 2 semanas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B-Ascaridíase, </a:t>
            </a:r>
            <a:r>
              <a:rPr lang="pt-BR" dirty="0" err="1" smtClean="0"/>
              <a:t>Tricuríase</a:t>
            </a:r>
            <a:r>
              <a:rPr lang="pt-BR" dirty="0" smtClean="0"/>
              <a:t>, infecções por ancilóstomo e por </a:t>
            </a:r>
            <a:r>
              <a:rPr lang="pt-BR" i="1" dirty="0" err="1" smtClean="0"/>
              <a:t>Trichostrongylus</a:t>
            </a:r>
            <a:r>
              <a:rPr lang="pt-BR" i="1" dirty="0" smtClean="0"/>
              <a:t>: </a:t>
            </a:r>
            <a:r>
              <a:rPr lang="pt-BR" dirty="0" smtClean="0"/>
              <a:t>dose de 100mg duas vezes ao dia, por 3 dias, para adultos e crianças acima de 2 anos.</a:t>
            </a:r>
          </a:p>
          <a:p>
            <a:pPr>
              <a:buNone/>
            </a:pPr>
            <a:endParaRPr lang="pt-BR" i="1" dirty="0" smtClean="0"/>
          </a:p>
          <a:p>
            <a:endParaRPr lang="pt-BR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Mebendazol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Reações adversas: </a:t>
            </a:r>
            <a:r>
              <a:rPr lang="pt-BR" dirty="0" smtClean="0"/>
              <a:t>em curto prazo são raras as reações adversas, mas quando tem são: náusea leve, vômitos, diarreia e dor abdominal, reações de hipersensibilidade (</a:t>
            </a:r>
            <a:r>
              <a:rPr lang="pt-BR" dirty="0" err="1" smtClean="0"/>
              <a:t>exantema</a:t>
            </a:r>
            <a:r>
              <a:rPr lang="pt-BR" dirty="0" smtClean="0"/>
              <a:t>, urticária), </a:t>
            </a:r>
            <a:r>
              <a:rPr lang="pt-BR" dirty="0" err="1" smtClean="0"/>
              <a:t>agranulocitose</a:t>
            </a:r>
            <a:r>
              <a:rPr lang="pt-BR" dirty="0" smtClean="0"/>
              <a:t>, alopecia e elevação das enzimas hepáticas.</a:t>
            </a:r>
          </a:p>
          <a:p>
            <a:r>
              <a:rPr lang="pt-BR" b="1" dirty="0" smtClean="0"/>
              <a:t>Contra indicações: </a:t>
            </a:r>
            <a:r>
              <a:rPr lang="pt-BR" dirty="0" smtClean="0"/>
              <a:t>é contra indicado durante a gravidez (teratogênico em animais), deve ser usado com cautela em crianças menores de 2 anos de idade, devido a experiência limitada e raros relatos de convulsões nesse grupo etário. Deve ser usado com cautela em pacientes cirróticos.</a:t>
            </a:r>
            <a:endParaRPr lang="pt-B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2181</Words>
  <Application>Microsoft Office PowerPoint</Application>
  <PresentationFormat>Apresentação na tela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Fármacos anti-helmintos</vt:lpstr>
      <vt:lpstr>Infestações Helmínticas </vt:lpstr>
      <vt:lpstr>Slide 3</vt:lpstr>
      <vt:lpstr>Anti- helmintos</vt:lpstr>
      <vt:lpstr>Albendazol </vt:lpstr>
      <vt:lpstr>Albendazol</vt:lpstr>
      <vt:lpstr>Albendazol</vt:lpstr>
      <vt:lpstr>Mebendazol:</vt:lpstr>
      <vt:lpstr>Mebendazol</vt:lpstr>
      <vt:lpstr>Tiabendazol</vt:lpstr>
      <vt:lpstr>Tiabendazol</vt:lpstr>
      <vt:lpstr>Praziquantel</vt:lpstr>
      <vt:lpstr>Praziquantel</vt:lpstr>
      <vt:lpstr>Prazinquantel </vt:lpstr>
      <vt:lpstr>Praziquantel</vt:lpstr>
      <vt:lpstr>Piperazina</vt:lpstr>
      <vt:lpstr>Piperazina</vt:lpstr>
      <vt:lpstr>Niclosamina</vt:lpstr>
      <vt:lpstr>Niclosamina</vt:lpstr>
      <vt:lpstr> Dietilcarbamazina</vt:lpstr>
      <vt:lpstr>Dietilcarbamazina</vt:lpstr>
      <vt:lpstr>Levamisol</vt:lpstr>
      <vt:lpstr>Invermectina</vt:lpstr>
      <vt:lpstr>Invermectina</vt:lpstr>
      <vt:lpstr>QUESTÕES:</vt:lpstr>
      <vt:lpstr>Slide 26</vt:lpstr>
      <vt:lpstr>Slide 27</vt:lpstr>
      <vt:lpstr>Slide 28</vt:lpstr>
      <vt:lpstr>Referências: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Fármacos anti-helmintos</dc:title>
  <dc:creator>Jordana</dc:creator>
  <cp:lastModifiedBy>Jordana</cp:lastModifiedBy>
  <cp:revision>7</cp:revision>
  <dcterms:created xsi:type="dcterms:W3CDTF">2016-08-29T00:01:14Z</dcterms:created>
  <dcterms:modified xsi:type="dcterms:W3CDTF">2016-08-30T03:25:46Z</dcterms:modified>
</cp:coreProperties>
</file>