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322" r:id="rId10"/>
    <p:sldId id="323" r:id="rId11"/>
    <p:sldId id="324" r:id="rId12"/>
    <p:sldId id="325" r:id="rId13"/>
    <p:sldId id="292" r:id="rId14"/>
    <p:sldId id="293" r:id="rId15"/>
    <p:sldId id="294" r:id="rId16"/>
    <p:sldId id="295" r:id="rId17"/>
    <p:sldId id="296" r:id="rId18"/>
    <p:sldId id="314" r:id="rId19"/>
    <p:sldId id="315" r:id="rId20"/>
    <p:sldId id="326" r:id="rId21"/>
    <p:sldId id="316" r:id="rId22"/>
    <p:sldId id="317" r:id="rId23"/>
    <p:sldId id="318" r:id="rId24"/>
    <p:sldId id="319" r:id="rId25"/>
    <p:sldId id="320" r:id="rId26"/>
    <p:sldId id="321" r:id="rId27"/>
    <p:sldId id="297" r:id="rId28"/>
    <p:sldId id="298" r:id="rId29"/>
    <p:sldId id="299" r:id="rId30"/>
    <p:sldId id="327" r:id="rId31"/>
    <p:sldId id="328" r:id="rId32"/>
    <p:sldId id="329" r:id="rId33"/>
    <p:sldId id="330" r:id="rId34"/>
    <p:sldId id="300" r:id="rId35"/>
    <p:sldId id="301" r:id="rId36"/>
    <p:sldId id="302" r:id="rId37"/>
    <p:sldId id="304" r:id="rId38"/>
    <p:sldId id="303" r:id="rId39"/>
    <p:sldId id="305" r:id="rId40"/>
    <p:sldId id="306" r:id="rId41"/>
    <p:sldId id="307" r:id="rId42"/>
    <p:sldId id="331" r:id="rId43"/>
    <p:sldId id="332" r:id="rId44"/>
    <p:sldId id="333" r:id="rId45"/>
    <p:sldId id="334" r:id="rId46"/>
    <p:sldId id="336" r:id="rId47"/>
    <p:sldId id="309" r:id="rId48"/>
    <p:sldId id="310" r:id="rId49"/>
    <p:sldId id="313" r:id="rId50"/>
    <p:sldId id="311" r:id="rId51"/>
    <p:sldId id="312" r:id="rId52"/>
    <p:sldId id="33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86329" autoAdjust="0"/>
  </p:normalViewPr>
  <p:slideViewPr>
    <p:cSldViewPr snapToGrid="0">
      <p:cViewPr varScale="1">
        <p:scale>
          <a:sx n="63" d="100"/>
          <a:sy n="63" d="100"/>
        </p:scale>
        <p:origin x="49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19280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5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64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560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63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6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69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1282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465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185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7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7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823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2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4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1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BD8CC-B4FF-4C51-9F8C-6704886A4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3551579" y="183900"/>
            <a:ext cx="7102417" cy="2854312"/>
          </a:xfrm>
        </p:spPr>
        <p:txBody>
          <a:bodyPr>
            <a:normAutofit/>
          </a:bodyPr>
          <a:lstStyle/>
          <a:p>
            <a:r>
              <a:rPr lang="en-US" sz="6600" dirty="0" err="1"/>
              <a:t>Farmacoterapia</a:t>
            </a:r>
            <a:r>
              <a:rPr lang="en-US" sz="6600" dirty="0"/>
              <a:t> da </a:t>
            </a:r>
            <a:r>
              <a:rPr lang="en-US" sz="6600" dirty="0" err="1"/>
              <a:t>acidez</a:t>
            </a:r>
            <a:r>
              <a:rPr lang="en-US" sz="6600" dirty="0"/>
              <a:t> </a:t>
            </a:r>
            <a:r>
              <a:rPr lang="en-US" sz="6600" dirty="0" err="1"/>
              <a:t>gástrica</a:t>
            </a:r>
            <a:endParaRPr lang="pt-BR" sz="6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287177-D632-41EB-A573-5FB962CF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522325" y="5017486"/>
            <a:ext cx="9755187" cy="550333"/>
          </a:xfrm>
        </p:spPr>
        <p:txBody>
          <a:bodyPr/>
          <a:lstStyle/>
          <a:p>
            <a:r>
              <a:rPr lang="pt-BR" dirty="0" err="1"/>
              <a:t>Luis</a:t>
            </a:r>
            <a:r>
              <a:rPr lang="pt-BR" dirty="0"/>
              <a:t> </a:t>
            </a:r>
            <a:r>
              <a:rPr lang="pt-BR" dirty="0" err="1"/>
              <a:t>Regagnan</a:t>
            </a:r>
            <a:r>
              <a:rPr lang="pt-BR" dirty="0"/>
              <a:t> Dias e Letícia Floro Gondim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62BD1B5-23AD-4176-9D68-174CB86B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5374">
            <a:off x="301486" y="771963"/>
            <a:ext cx="3366053" cy="33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2B3902-AA27-405D-9364-06BD78B5F9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880" y="1148996"/>
            <a:ext cx="11460480" cy="4352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500" u="sng" dirty="0"/>
              <a:t>Bicarbonato de sódio </a:t>
            </a:r>
            <a:endParaRPr lang="pt-BR" sz="3500" dirty="0"/>
          </a:p>
          <a:p>
            <a:r>
              <a:rPr lang="pt-BR" dirty="0"/>
              <a:t>Reage rapidamente com ácido clorídrico produzindo dióxido de carbono + cloreto de sódio. </a:t>
            </a:r>
          </a:p>
          <a:p>
            <a:r>
              <a:rPr lang="pt-BR" dirty="0"/>
              <a:t>Efeitos colaterais → eructação;</a:t>
            </a:r>
          </a:p>
          <a:p>
            <a:pPr marL="0" indent="0">
              <a:buNone/>
            </a:pPr>
            <a:r>
              <a:rPr lang="pt-BR" dirty="0"/>
              <a:t>		          → alcalose metabólica (quando administrado em altas doses ou a pacientes com 		          insuficiência renal);</a:t>
            </a:r>
          </a:p>
          <a:p>
            <a:pPr marL="0" indent="0">
              <a:buNone/>
            </a:pPr>
            <a:r>
              <a:rPr lang="pt-BR" dirty="0"/>
              <a:t>	 	          → absorção de cloreto de sódio pode aumentar a retenção de líquido em pacientes 		          com insuficiência cardíaca, hipertensão arterial e insuficiência renal.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055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359949-0A6C-4810-A5FC-86D8F68CDC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0040" y="472440"/>
            <a:ext cx="1136904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800" u="sng" dirty="0"/>
              <a:t>Carbonato de cálcio</a:t>
            </a:r>
            <a:r>
              <a:rPr lang="pt-BR" sz="3800" dirty="0"/>
              <a:t> </a:t>
            </a:r>
          </a:p>
          <a:p>
            <a:pPr marL="0" indent="0">
              <a:buNone/>
            </a:pPr>
            <a:endParaRPr lang="pt-BR" sz="3800" dirty="0"/>
          </a:p>
          <a:p>
            <a:r>
              <a:rPr lang="pt-BR" dirty="0"/>
              <a:t> É menos solúvel e reage mais lentamente COM O HCL do que o bicarbonato de sódio, formando dióxido de carbono + cloreto de cálcio.</a:t>
            </a:r>
          </a:p>
          <a:p>
            <a:endParaRPr lang="pt-BR" dirty="0"/>
          </a:p>
          <a:p>
            <a:r>
              <a:rPr lang="pt-BR" dirty="0"/>
              <a:t>Assim como o bicarbonato de sódio pode causar eructação ou alcalose metabólica. </a:t>
            </a:r>
          </a:p>
          <a:p>
            <a:endParaRPr lang="pt-BR" dirty="0"/>
          </a:p>
          <a:p>
            <a:r>
              <a:rPr lang="pt-BR" dirty="0"/>
              <a:t>Efeitos colaterais →Uso de doses excessivas de bicarbonato de sódio ou de carbonato de cálcio com derivados do leite contendo cálcio pode levar ao desenvolvimento de hipercalcemia, insuficiência renal e alcalose metabólica.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667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F2ABDA-1B37-4374-B829-9ECD5AA160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" y="472440"/>
            <a:ext cx="11475720" cy="4902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As formulações que contém </a:t>
            </a:r>
            <a:r>
              <a:rPr lang="pt-BR" sz="3200" u="sng" dirty="0"/>
              <a:t>Hidróxido de magnésio o hidróxido de alumínio</a:t>
            </a:r>
          </a:p>
          <a:p>
            <a:pPr marL="0" indent="0">
              <a:buNone/>
            </a:pPr>
            <a:r>
              <a:rPr lang="pt-BR" sz="3200" u="sng" dirty="0"/>
              <a:t> </a:t>
            </a:r>
            <a:endParaRPr lang="pt-BR" sz="3200" dirty="0"/>
          </a:p>
          <a:p>
            <a:r>
              <a:rPr lang="pt-BR" dirty="0"/>
              <a:t>Reagem lentamente com HCL, formando cloreto de magnésio ou cloreto de alumínio + água. </a:t>
            </a:r>
          </a:p>
          <a:p>
            <a:r>
              <a:rPr lang="pt-BR" dirty="0"/>
              <a:t>Não ocorre eructação e alcalose metabólica é incomum.</a:t>
            </a:r>
          </a:p>
          <a:p>
            <a:r>
              <a:rPr lang="pt-BR" dirty="0"/>
              <a:t>Efeitos adversos → os sais de magnésio não absorvidos podem causar diarreia osmótica. Já os sais de alumínio podem provocar constipação intestinal. Esses fármacos costumam ser administrados juntos em formulações comerciais para minimizar o impacto sobre a função intestinal.</a:t>
            </a:r>
            <a:br>
              <a:rPr lang="pt-BR" dirty="0"/>
            </a:br>
            <a:endParaRPr lang="pt-BR" dirty="0"/>
          </a:p>
          <a:p>
            <a:r>
              <a:rPr lang="pt-BR" u="sng" dirty="0" err="1"/>
              <a:t>Obs</a:t>
            </a:r>
            <a:r>
              <a:rPr lang="pt-BR" dirty="0"/>
              <a:t>: os pacientes com insuficiência renal não devem tomar esses fármacos por longo período de tempo pois os mesmos são absorvidos excretados pelos rins.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714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Bloqueadores</a:t>
            </a:r>
            <a:r>
              <a:rPr lang="en-US" dirty="0"/>
              <a:t> h2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Bloqueiam</a:t>
            </a:r>
            <a:r>
              <a:rPr lang="en-US" dirty="0"/>
              <a:t> </a:t>
            </a:r>
            <a:r>
              <a:rPr lang="en-US" dirty="0" err="1"/>
              <a:t>competitivamente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repectores</a:t>
            </a:r>
            <a:r>
              <a:rPr lang="en-US" dirty="0"/>
              <a:t> h2 das </a:t>
            </a:r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parietais</a:t>
            </a:r>
            <a:endParaRPr lang="en-US" dirty="0"/>
          </a:p>
          <a:p>
            <a:r>
              <a:rPr lang="en-US" dirty="0"/>
              <a:t>TORNAM AS CÉL. MENOS RESPONSIVAS A ACH E GASTRINA.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pt-B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17" y="3954483"/>
            <a:ext cx="4210050" cy="147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11" y="3420094"/>
            <a:ext cx="1991962" cy="200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7" descr="Resultado de imagem para NIZATID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4" y="3562473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81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FARMACOCINÉTICA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62049" y="2229651"/>
            <a:ext cx="10394707" cy="3311189"/>
          </a:xfrm>
        </p:spPr>
        <p:txBody>
          <a:bodyPr>
            <a:normAutofit/>
          </a:bodyPr>
          <a:lstStyle/>
          <a:p>
            <a:r>
              <a:rPr lang="en-US" dirty="0"/>
              <a:t>CIMETIDINA, RANITIDINA E FAMOTIDINA SOFREN MAIOR METABOLISMO DE  1 PASSAGEM</a:t>
            </a:r>
          </a:p>
          <a:p>
            <a:r>
              <a:rPr lang="en-US" dirty="0" err="1"/>
              <a:t>EXCREção</a:t>
            </a:r>
            <a:r>
              <a:rPr lang="en-US" dirty="0"/>
              <a:t> RENAL E HEPÁTICA</a:t>
            </a:r>
          </a:p>
          <a:p>
            <a:r>
              <a:rPr lang="en-US" dirty="0"/>
              <a:t>OS BH2 (EXCETO A FAMOTIDINA) São INIBIDORES DA DESIDROGENASE ALCOOÓLICA GÁSTRICA</a:t>
            </a:r>
          </a:p>
          <a:p>
            <a:r>
              <a:rPr lang="en-US" dirty="0"/>
              <a:t>½ VIDA VARIA DE 1  A 4 HORAS</a:t>
            </a:r>
          </a:p>
          <a:p>
            <a:r>
              <a:rPr lang="en-US" dirty="0"/>
              <a:t>INIBEM ATÉ 70% DA </a:t>
            </a:r>
            <a:r>
              <a:rPr lang="en-US" dirty="0" err="1"/>
              <a:t>SECREção</a:t>
            </a:r>
            <a:r>
              <a:rPr lang="en-US" dirty="0"/>
              <a:t> ÁCIDA EM 24H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52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6680" y="773282"/>
            <a:ext cx="4275117" cy="3985172"/>
          </a:xfrm>
        </p:spPr>
        <p:txBody>
          <a:bodyPr/>
          <a:lstStyle/>
          <a:p>
            <a:r>
              <a:rPr lang="en-US" dirty="0"/>
              <a:t>MAIOR IMPACTO NO CONTROLE DA ACIDEZ NOTURNA EM </a:t>
            </a:r>
            <a:r>
              <a:rPr lang="en-US" dirty="0" err="1"/>
              <a:t>COMPARAção</a:t>
            </a:r>
            <a:r>
              <a:rPr lang="en-US" dirty="0"/>
              <a:t> COM A PRANDIAL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91" y="760021"/>
            <a:ext cx="7052644" cy="475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26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USOS CLÍNICOS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721426" y="2122773"/>
            <a:ext cx="10394707" cy="3311189"/>
          </a:xfrm>
        </p:spPr>
        <p:txBody>
          <a:bodyPr/>
          <a:lstStyle/>
          <a:p>
            <a:r>
              <a:rPr lang="en-US" dirty="0"/>
              <a:t>VEM SENDO SUBSTITUÍDO PELO IBP, ENTRETANTO,  AINDA MUITO VENDIDO</a:t>
            </a:r>
          </a:p>
          <a:p>
            <a:r>
              <a:rPr lang="en-US" dirty="0"/>
              <a:t>DRGE</a:t>
            </a:r>
          </a:p>
          <a:p>
            <a:r>
              <a:rPr lang="en-US" dirty="0"/>
              <a:t>ÚLCERA PÉPTICA</a:t>
            </a:r>
          </a:p>
          <a:p>
            <a:r>
              <a:rPr lang="en-US" dirty="0" err="1"/>
              <a:t>PREVENção</a:t>
            </a:r>
            <a:r>
              <a:rPr lang="en-US" dirty="0"/>
              <a:t> DE SANGRAMENTO GASTROINTESTINAIS RELACIONADOS AO ESTRESSE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1506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EFEITOS COLATERAIS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dirty="0"/>
              <a:t>Incidência em menos de 3% dos pacientes: diarréia, cefaléia, fadiga, constipação, confusão, alucinação, agitação, BRADICARDIA E HIPOTENSÃO.</a:t>
            </a:r>
          </a:p>
          <a:p>
            <a:r>
              <a:rPr lang="pt-PT" dirty="0"/>
              <a:t>NÃO INDICADO PARA GESTANTES</a:t>
            </a:r>
          </a:p>
          <a:p>
            <a:r>
              <a:rPr lang="pt-PT" dirty="0"/>
              <a:t>CIMETIDINA</a:t>
            </a:r>
            <a:r>
              <a:rPr lang="pt-PT" dirty="0">
                <a:sym typeface="Wingdings" pitchFamily="2" charset="2"/>
              </a:rPr>
              <a:t></a:t>
            </a:r>
            <a:r>
              <a:rPr lang="pt-PT" dirty="0"/>
              <a:t> pode causar ginecomastia ou impotência nos homens e galactorreia nas mulheres</a:t>
            </a:r>
          </a:p>
          <a:p>
            <a:r>
              <a:rPr lang="pt-PT" dirty="0"/>
              <a:t>Inibem o citocromo P450 (potencializam varfarina, fenitoína....).</a:t>
            </a:r>
            <a:endParaRPr lang="pt-BR" dirty="0"/>
          </a:p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62" y="653144"/>
            <a:ext cx="3693225" cy="11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64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D0E13-7471-4338-A718-1B255B41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1"/>
            <a:ext cx="10775707" cy="1036320"/>
          </a:xfrm>
        </p:spPr>
        <p:txBody>
          <a:bodyPr>
            <a:normAutofit/>
          </a:bodyPr>
          <a:lstStyle/>
          <a:p>
            <a:r>
              <a:rPr lang="pt-BR" sz="5000" dirty="0"/>
              <a:t>Inibidores da bomba de prótons (</a:t>
            </a:r>
            <a:r>
              <a:rPr lang="pt-BR" sz="5000" dirty="0" err="1"/>
              <a:t>Ibp</a:t>
            </a:r>
            <a:r>
              <a:rPr lang="pt-BR" sz="3000" dirty="0" err="1"/>
              <a:t>s</a:t>
            </a:r>
            <a:r>
              <a:rPr lang="pt-BR" sz="5000" dirty="0"/>
              <a:t>)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18FD76-5B18-4832-822A-516AA8996B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680" y="1173481"/>
            <a:ext cx="11811000" cy="4800600"/>
          </a:xfrm>
        </p:spPr>
        <p:txBody>
          <a:bodyPr>
            <a:normAutofit/>
          </a:bodyPr>
          <a:lstStyle/>
          <a:p>
            <a:r>
              <a:rPr lang="pt-BR" dirty="0"/>
              <a:t>Inibem a H+/K+ </a:t>
            </a:r>
            <a:r>
              <a:rPr lang="pt-BR" dirty="0" err="1"/>
              <a:t>ATPase</a:t>
            </a:r>
            <a:r>
              <a:rPr lang="pt-BR" dirty="0"/>
              <a:t> (“bomba de prótons”) bloqueando a via final para a secreção de ácido pelas células parietais do estômago. </a:t>
            </a:r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pPr marL="0" indent="0">
              <a:buNone/>
            </a:pPr>
            <a:r>
              <a:rPr lang="pt-BR" u="sng" dirty="0"/>
              <a:t>QUÍMICA E FARMACOCINÉTICA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pt-BR" dirty="0"/>
              <a:t>Dispõe-se de seis inibidores da bomba de prótons para uso clínico:</a:t>
            </a:r>
          </a:p>
          <a:p>
            <a:r>
              <a:rPr lang="pt-BR" dirty="0"/>
              <a:t>Omeprazol , </a:t>
            </a:r>
            <a:r>
              <a:rPr lang="pt-BR" dirty="0" err="1"/>
              <a:t>Esomeprazol</a:t>
            </a:r>
            <a:r>
              <a:rPr lang="pt-BR" dirty="0"/>
              <a:t> , </a:t>
            </a:r>
            <a:r>
              <a:rPr lang="pt-BR" dirty="0" err="1"/>
              <a:t>Lansoprazol</a:t>
            </a:r>
            <a:r>
              <a:rPr lang="pt-BR" dirty="0"/>
              <a:t> , </a:t>
            </a:r>
            <a:r>
              <a:rPr lang="pt-BR" dirty="0" err="1"/>
              <a:t>Dexlansoprazol</a:t>
            </a:r>
            <a:r>
              <a:rPr lang="pt-BR" dirty="0"/>
              <a:t> , </a:t>
            </a:r>
            <a:r>
              <a:rPr lang="pt-BR" dirty="0" err="1"/>
              <a:t>Rabeprazol</a:t>
            </a:r>
            <a:r>
              <a:rPr lang="pt-BR" dirty="0"/>
              <a:t> , </a:t>
            </a:r>
            <a:r>
              <a:rPr lang="pt-BR" dirty="0" err="1"/>
              <a:t>Pantoprazol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809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86279F-7B3B-4228-A7A4-CCD183C298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59005"/>
            <a:ext cx="11841480" cy="5678955"/>
          </a:xfrm>
        </p:spPr>
        <p:txBody>
          <a:bodyPr>
            <a:normAutofit/>
          </a:bodyPr>
          <a:lstStyle/>
          <a:p>
            <a:r>
              <a:rPr lang="pt-BR" dirty="0"/>
              <a:t>Todos são </a:t>
            </a:r>
            <a:r>
              <a:rPr lang="pt-BR" dirty="0" err="1"/>
              <a:t>benzimidazólicos</a:t>
            </a:r>
            <a:r>
              <a:rPr lang="pt-BR" dirty="0"/>
              <a:t> substituídos que se assemelham aos antagonistas dos receptores H2 na sua estrutura. </a:t>
            </a:r>
          </a:p>
          <a:p>
            <a:endParaRPr lang="pt-BR" dirty="0"/>
          </a:p>
          <a:p>
            <a:r>
              <a:rPr lang="pt-BR" dirty="0"/>
              <a:t>Os produtos orais são formulados para liberação tardia (na forma de cápsulas ou comprimidos de revestimento entérico, resistentes a ácido). </a:t>
            </a:r>
          </a:p>
          <a:p>
            <a:endParaRPr lang="pt-BR" dirty="0"/>
          </a:p>
          <a:p>
            <a:r>
              <a:rPr lang="pt-BR" dirty="0"/>
              <a:t>A biodisponibilidade é       50% pelo alimento. </a:t>
            </a:r>
          </a:p>
          <a:p>
            <a:endParaRPr lang="pt-BR" dirty="0"/>
          </a:p>
          <a:p>
            <a:r>
              <a:rPr lang="pt-BR" dirty="0"/>
              <a:t>O tempo de meia vida desses fármacos dura cerca de 1,5 horas, no entanto, a duração da inibição da secreção do ácido alcança 24 horas em virtude da inativação Irreversível da bomba de prótons.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793E9287-DD00-4F4A-ABD8-A92793446BA3}"/>
              </a:ext>
            </a:extLst>
          </p:cNvPr>
          <p:cNvCxnSpPr/>
          <p:nvPr/>
        </p:nvCxnSpPr>
        <p:spPr>
          <a:xfrm>
            <a:off x="2880360" y="3429000"/>
            <a:ext cx="0" cy="396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93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Anatomia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regiões</a:t>
            </a:r>
            <a:r>
              <a:rPr lang="en-US" dirty="0"/>
              <a:t> </a:t>
            </a:r>
            <a:r>
              <a:rPr lang="en-US" dirty="0" err="1"/>
              <a:t>anatômicas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25" y="698851"/>
            <a:ext cx="54959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354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C22607-E389-4643-9B26-78A450D92A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" y="518160"/>
            <a:ext cx="10867147" cy="4856425"/>
          </a:xfrm>
        </p:spPr>
        <p:txBody>
          <a:bodyPr/>
          <a:lstStyle/>
          <a:p>
            <a:r>
              <a:rPr lang="pt-BR" dirty="0"/>
              <a:t>As formulações intravenosas DE </a:t>
            </a:r>
            <a:r>
              <a:rPr lang="pt-BR" dirty="0" err="1"/>
              <a:t>Esomeprazol</a:t>
            </a:r>
            <a:r>
              <a:rPr lang="pt-BR" dirty="0"/>
              <a:t> e </a:t>
            </a:r>
            <a:r>
              <a:rPr lang="pt-BR" dirty="0" err="1"/>
              <a:t>Pantoprazol</a:t>
            </a:r>
            <a:r>
              <a:rPr lang="pt-BR" dirty="0"/>
              <a:t>                precisam ser administradas na forma de infusão contínua ou de injeções intravenosas diretas repetidas.</a:t>
            </a:r>
          </a:p>
          <a:p>
            <a:endParaRPr lang="pt-BR" dirty="0"/>
          </a:p>
          <a:p>
            <a:r>
              <a:rPr lang="pt-BR" u="sng" dirty="0"/>
              <a:t>OBS: </a:t>
            </a:r>
            <a:r>
              <a:rPr lang="pt-BR" dirty="0"/>
              <a:t>do ponto de vista farmacocinético os inibidores da bomba de prótons são fármacos ideais pois apresentam </a:t>
            </a:r>
            <a:r>
              <a:rPr lang="pt-BR" u="sng" dirty="0"/>
              <a:t>meia vida sérica curta, são concentrados e ativados próximo ao seu local de ação e tem ação duradoura.</a:t>
            </a:r>
            <a:endParaRPr lang="pt-BR" dirty="0"/>
          </a:p>
          <a:p>
            <a:endParaRPr lang="pt-BR" dirty="0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E2349CDC-11ED-4D74-85F9-176C1E07DAE2}"/>
              </a:ext>
            </a:extLst>
          </p:cNvPr>
          <p:cNvCxnSpPr>
            <a:cxnSpLocks/>
          </p:cNvCxnSpPr>
          <p:nvPr/>
        </p:nvCxnSpPr>
        <p:spPr>
          <a:xfrm>
            <a:off x="7208520" y="1691640"/>
            <a:ext cx="5638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033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63FBE-594E-4A41-B794-7FCB982D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FARMACODINÂMICA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D5EBD8-64B7-4E3E-B1DA-5C152CD2AB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0040" y="1837766"/>
            <a:ext cx="11292840" cy="3536820"/>
          </a:xfrm>
        </p:spPr>
        <p:txBody>
          <a:bodyPr>
            <a:normAutofit/>
          </a:bodyPr>
          <a:lstStyle/>
          <a:p>
            <a:r>
              <a:rPr lang="pt-BR" dirty="0"/>
              <a:t>Diferentemente dos agonistas dos receptores H2, os </a:t>
            </a:r>
            <a:r>
              <a:rPr lang="pt-BR" dirty="0" err="1"/>
              <a:t>ibpS</a:t>
            </a:r>
            <a:r>
              <a:rPr lang="pt-BR" dirty="0"/>
              <a:t> inibem a secreção tanto em jejum quanto estimulada por uma refeição pois bloqueiam a via comum final da secreção de ácido a bomba de prótons.</a:t>
            </a:r>
          </a:p>
          <a:p>
            <a:endParaRPr lang="pt-BR" dirty="0"/>
          </a:p>
          <a:p>
            <a:r>
              <a:rPr lang="pt-BR" dirty="0"/>
              <a:t>Quando administrado em doses convencionais inibem de 90 a 98% da secreção de ácido em 24 horas.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7884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AFDB5-E532-4DCD-B201-A25412F07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USOS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CLÍNICOS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B2AE65-997C-4A7D-BF83-C3BD70FAF1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u="sng" dirty="0"/>
              <a:t>A) Doença por refluxo gastroesofágico</a:t>
            </a:r>
            <a:endParaRPr lang="pt-BR" dirty="0"/>
          </a:p>
          <a:p>
            <a:r>
              <a:rPr lang="pt-BR" dirty="0"/>
              <a:t>Os </a:t>
            </a:r>
            <a:r>
              <a:rPr lang="pt-BR" dirty="0" err="1"/>
              <a:t>IBPs</a:t>
            </a:r>
            <a:r>
              <a:rPr lang="pt-BR" dirty="0"/>
              <a:t> constituem os agentes mais efetivos para tratamento da </a:t>
            </a:r>
            <a:r>
              <a:rPr lang="pt-BR" dirty="0" err="1"/>
              <a:t>drge</a:t>
            </a:r>
            <a:r>
              <a:rPr lang="pt-BR" dirty="0"/>
              <a:t> E </a:t>
            </a:r>
            <a:r>
              <a:rPr lang="pt-BR" dirty="0" err="1"/>
              <a:t>DASmanifestações</a:t>
            </a:r>
            <a:r>
              <a:rPr lang="pt-BR" dirty="0"/>
              <a:t> </a:t>
            </a:r>
            <a:r>
              <a:rPr lang="pt-BR" dirty="0" err="1"/>
              <a:t>extra-esofágicas</a:t>
            </a:r>
            <a:r>
              <a:rPr lang="pt-BR" dirty="0"/>
              <a:t>.</a:t>
            </a:r>
          </a:p>
          <a:p>
            <a:r>
              <a:rPr lang="pt-BR" dirty="0"/>
              <a:t>Administração de uma única dose ao dia proporcionar alívio efetivo dos sintomas e leva a cicatrização tecidual de 85 a 90% dos pacientes.</a:t>
            </a:r>
          </a:p>
          <a:p>
            <a:r>
              <a:rPr lang="pt-BR" dirty="0"/>
              <a:t>OBS: em virtude de uma recente redução do custo dores da bomba de prótons passaram a ser cada vez mais utilizados como tratamento de primeira linha dos pacientes com DRGE sintomática.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2527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64689B-E695-462F-9449-24DA1A9EF9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320" y="670560"/>
            <a:ext cx="11399520" cy="492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u="sng" dirty="0"/>
              <a:t>B) Doença ulcerosa péptica</a:t>
            </a:r>
            <a:endParaRPr lang="pt-BR" dirty="0"/>
          </a:p>
          <a:p>
            <a:r>
              <a:rPr lang="pt-BR" dirty="0"/>
              <a:t>Em comparação com os agonistas dos receptores de H2 os </a:t>
            </a:r>
            <a:r>
              <a:rPr lang="pt-BR" dirty="0" err="1"/>
              <a:t>ibpS</a:t>
            </a:r>
            <a:r>
              <a:rPr lang="pt-BR" dirty="0"/>
              <a:t> proporcionam um alívio mais rápido do sintomas e cicatrização também mais rápida das úlceras. </a:t>
            </a:r>
          </a:p>
          <a:p>
            <a:r>
              <a:rPr lang="pt-BR" dirty="0"/>
              <a:t>Todos os </a:t>
            </a:r>
            <a:r>
              <a:rPr lang="pt-BR" dirty="0" err="1"/>
              <a:t>ibps</a:t>
            </a:r>
            <a:r>
              <a:rPr lang="pt-BR" dirty="0"/>
              <a:t> produzem cicatrização de mais de 90% das úlceras duodenais dentro de 4 Semanas e cicatrização de uma porcentagem semelhante de úlceras gástricas em 6 a 8 semanas.</a:t>
            </a:r>
          </a:p>
          <a:p>
            <a:pPr marL="0" indent="0">
              <a:buNone/>
            </a:pPr>
            <a:r>
              <a:rPr lang="pt-BR" dirty="0"/>
              <a:t>	1. Ulceras associadas a </a:t>
            </a:r>
            <a:r>
              <a:rPr lang="pt-BR" dirty="0" err="1"/>
              <a:t>H.pylori</a:t>
            </a:r>
            <a:r>
              <a:rPr lang="pt-BR" dirty="0"/>
              <a:t> 	</a:t>
            </a:r>
          </a:p>
          <a:p>
            <a:pPr marL="0" indent="0">
              <a:buNone/>
            </a:pPr>
            <a:r>
              <a:rPr lang="pt-BR" dirty="0"/>
              <a:t>	2. úlceras associadas ao uso de AINES</a:t>
            </a:r>
          </a:p>
          <a:p>
            <a:pPr marL="0" indent="0">
              <a:buNone/>
            </a:pPr>
            <a:r>
              <a:rPr lang="pt-BR" dirty="0"/>
              <a:t>	3. Prevenção da recorrência de sangramento das úlceras pépticas</a:t>
            </a:r>
            <a:br>
              <a:rPr lang="pt-BR" dirty="0"/>
            </a:br>
            <a:endParaRPr lang="pt-BR" dirty="0"/>
          </a:p>
          <a:p>
            <a:pPr marL="0" indent="0">
              <a:buNone/>
            </a:pPr>
            <a:r>
              <a:rPr lang="pt-BR" u="sng" dirty="0"/>
              <a:t>C) Dispepsia não ulcerosa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4899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1A0E92-A4AF-4A78-8773-2ADDB8C6F1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909347"/>
            <a:ext cx="11079480" cy="5039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u="sng" dirty="0"/>
              <a:t>D) Prevenção do sangramento da mucosa relacionada com estresse</a:t>
            </a:r>
            <a:endParaRPr lang="pt-BR" dirty="0"/>
          </a:p>
          <a:p>
            <a:r>
              <a:rPr lang="pt-BR" dirty="0"/>
              <a:t>O único inibidor da bomba de prótons aprovado pela </a:t>
            </a:r>
            <a:r>
              <a:rPr lang="pt-BR" dirty="0" err="1"/>
              <a:t>food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drug</a:t>
            </a:r>
            <a:r>
              <a:rPr lang="pt-BR" dirty="0"/>
              <a:t> </a:t>
            </a:r>
            <a:r>
              <a:rPr lang="pt-BR" dirty="0" err="1"/>
              <a:t>administration</a:t>
            </a:r>
            <a:r>
              <a:rPr lang="pt-BR" dirty="0"/>
              <a:t> (FDA) para essa indicação é uma formulação de Omeprazol oral de liberação imediata. 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u="sng" dirty="0"/>
              <a:t>E) Gastrinoma e outros distúrbios de hipersecreção</a:t>
            </a:r>
            <a:endParaRPr lang="pt-BR" dirty="0"/>
          </a:p>
          <a:p>
            <a:r>
              <a:rPr lang="pt-BR" dirty="0"/>
              <a:t>Antigamente, esses pacientes eram submetidos a vagotomia (secção cirúrgica do nervo vago) e necessitavam de doses extraordinariamente altas de antagonistas dos receptores H2. Com o uso dos </a:t>
            </a:r>
            <a:r>
              <a:rPr lang="pt-BR" dirty="0" err="1"/>
              <a:t>IBPs</a:t>
            </a:r>
            <a:r>
              <a:rPr lang="pt-BR" dirty="0"/>
              <a:t> é possível obter uma excelente supressão do ácido em todos os pacientes.</a:t>
            </a:r>
            <a:br>
              <a:rPr lang="pt-BR" dirty="0"/>
            </a:br>
            <a:br>
              <a:rPr lang="pt-BR" dirty="0"/>
            </a:b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065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95E94-7809-4B48-BDF5-37C6A969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198120"/>
            <a:ext cx="8122919" cy="889055"/>
          </a:xfrm>
        </p:spPr>
        <p:txBody>
          <a:bodyPr>
            <a:normAutofit/>
          </a:bodyPr>
          <a:lstStyle/>
          <a:p>
            <a:r>
              <a:rPr lang="pt-BR" sz="4500" dirty="0">
                <a:solidFill>
                  <a:schemeClr val="tx1"/>
                </a:solidFill>
              </a:rPr>
              <a:t>Efeitos colaterais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6BB1B0-1EB6-47F5-809C-E69DB3E78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792480"/>
            <a:ext cx="11856719" cy="5273040"/>
          </a:xfrm>
        </p:spPr>
        <p:txBody>
          <a:bodyPr>
            <a:normAutofit/>
          </a:bodyPr>
          <a:lstStyle/>
          <a:p>
            <a:r>
              <a:rPr lang="pt-BR" dirty="0"/>
              <a:t>A) </a:t>
            </a:r>
            <a:r>
              <a:rPr lang="pt-BR" u="sng" dirty="0"/>
              <a:t>gerais</a:t>
            </a:r>
            <a:br>
              <a:rPr lang="pt-BR" dirty="0"/>
            </a:br>
            <a:r>
              <a:rPr lang="pt-BR" dirty="0"/>
              <a:t>- Foi relatada a ocorrência de diarreia, cefaleia e dor abdominal em 1 a 5% dos pacientes.</a:t>
            </a:r>
            <a:br>
              <a:rPr lang="pt-BR" dirty="0"/>
            </a:br>
            <a:r>
              <a:rPr lang="pt-BR" dirty="0"/>
              <a:t>- Sua segurança durante a gravidez ainda não foi estabelecida.</a:t>
            </a:r>
          </a:p>
          <a:p>
            <a:endParaRPr lang="pt-BR" dirty="0"/>
          </a:p>
          <a:p>
            <a:r>
              <a:rPr lang="pt-BR" dirty="0"/>
              <a:t>B) </a:t>
            </a:r>
            <a:r>
              <a:rPr lang="pt-BR" u="sng" dirty="0"/>
              <a:t>nutrição</a:t>
            </a:r>
            <a:br>
              <a:rPr lang="pt-BR" dirty="0"/>
            </a:br>
            <a:r>
              <a:rPr lang="pt-BR" dirty="0"/>
              <a:t>- O Ácido é importante para a liberação da vitamina B12 dos alimentos e também promove a absorção de minerais ligadas aos alimentos.</a:t>
            </a:r>
            <a:br>
              <a:rPr lang="pt-BR" dirty="0"/>
            </a:br>
            <a:endParaRPr lang="pt-BR" dirty="0"/>
          </a:p>
          <a:p>
            <a:r>
              <a:rPr lang="pt-BR" dirty="0"/>
              <a:t>C) </a:t>
            </a:r>
            <a:r>
              <a:rPr lang="pt-BR" u="sng" dirty="0"/>
              <a:t>infecções</a:t>
            </a:r>
            <a:r>
              <a:rPr lang="pt-BR" dirty="0"/>
              <a:t> </a:t>
            </a:r>
            <a:r>
              <a:rPr lang="pt-BR" u="sng" dirty="0"/>
              <a:t>intestinais</a:t>
            </a:r>
            <a:br>
              <a:rPr lang="pt-BR" dirty="0"/>
            </a:br>
            <a:r>
              <a:rPr lang="pt-BR" dirty="0"/>
              <a:t>- O ácido gástrico atua como uma importante barreira à colonização e infecção do estômago e do intestino por bactérias ingeridas</a:t>
            </a:r>
          </a:p>
        </p:txBody>
      </p:sp>
    </p:spTree>
    <p:extLst>
      <p:ext uri="{BB962C8B-B14F-4D97-AF65-F5344CB8AC3E}">
        <p14:creationId xmlns:p14="http://schemas.microsoft.com/office/powerpoint/2010/main" val="3733875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C27D43-7058-4D8D-B466-F9BE74035B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63627"/>
            <a:ext cx="11658600" cy="5130745"/>
          </a:xfrm>
        </p:spPr>
        <p:txBody>
          <a:bodyPr>
            <a:normAutofit fontScale="92500" lnSpcReduction="10000"/>
          </a:bodyPr>
          <a:lstStyle/>
          <a:p>
            <a:r>
              <a:rPr lang="pt-BR" u="sng" dirty="0"/>
              <a:t>D) problemas devido ao aumento dos níveis séricos de gastrina</a:t>
            </a:r>
            <a:br>
              <a:rPr lang="pt-BR" dirty="0"/>
            </a:br>
            <a:r>
              <a:rPr lang="pt-BR" dirty="0"/>
              <a:t>- Os níveis de gastrina São regulados pela acidez </a:t>
            </a:r>
            <a:r>
              <a:rPr lang="pt-BR" dirty="0" err="1"/>
              <a:t>intragástrica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u="sng" dirty="0"/>
              <a:t>E) outros problemas potenciais em decorrência da diminuição da acidez gástrica</a:t>
            </a:r>
            <a:br>
              <a:rPr lang="pt-BR" dirty="0"/>
            </a:br>
            <a:r>
              <a:rPr lang="pt-BR" dirty="0"/>
              <a:t>- EM Pacientes infectados por </a:t>
            </a:r>
            <a:r>
              <a:rPr lang="pt-BR" dirty="0" err="1"/>
              <a:t>H.pylori</a:t>
            </a:r>
            <a:r>
              <a:rPr lang="pt-BR" dirty="0"/>
              <a:t> a supressão da secreção de ácido a longo prazo resulta em aumento da inflamação crônica no corpo gástrico.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sz="4500" b="1" dirty="0"/>
              <a:t>INTERAÇÕES</a:t>
            </a:r>
            <a:r>
              <a:rPr lang="pt-BR" sz="4500" dirty="0"/>
              <a:t> </a:t>
            </a:r>
            <a:r>
              <a:rPr lang="pt-BR" sz="4500" b="1" dirty="0"/>
              <a:t>MEDICAMENTOSAS</a:t>
            </a:r>
            <a:endParaRPr lang="pt-BR" sz="4500" dirty="0"/>
          </a:p>
          <a:p>
            <a:r>
              <a:rPr lang="pt-BR" dirty="0"/>
              <a:t>A redução da acidez gástrica pode alterar a absorção dos fármacos cuja biodisponibilidade é afetada pela acidez </a:t>
            </a:r>
            <a:r>
              <a:rPr lang="pt-BR" dirty="0" err="1"/>
              <a:t>intra</a:t>
            </a:r>
            <a:r>
              <a:rPr lang="pt-BR" dirty="0"/>
              <a:t> gástrica. Em virtude das meias-vidas curtas dos </a:t>
            </a:r>
            <a:r>
              <a:rPr lang="pt-BR" dirty="0" err="1"/>
              <a:t>IBPs</a:t>
            </a:r>
            <a:r>
              <a:rPr lang="pt-BR" dirty="0"/>
              <a:t>, as interações medicamentosas clinicamente significativos são raras.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0532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2621478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FÁRMACOS PROTETORES DA MUCOSA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169" y="3526972"/>
            <a:ext cx="1920895" cy="190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18" y="626609"/>
            <a:ext cx="12763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Resultado de imagem para sucralf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934" y="6266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58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SUCRALFATO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8054439" cy="3311189"/>
          </a:xfrm>
        </p:spPr>
        <p:txBody>
          <a:bodyPr/>
          <a:lstStyle/>
          <a:p>
            <a:r>
              <a:rPr lang="en-US" dirty="0"/>
              <a:t>DROGA CITOPROTETORA</a:t>
            </a:r>
          </a:p>
          <a:p>
            <a:pPr marL="0" indent="0">
              <a:buNone/>
            </a:pPr>
            <a:r>
              <a:rPr lang="en-US" dirty="0"/>
              <a:t>                       -BARREIRA FÍSICO-QUÍMICA</a:t>
            </a:r>
          </a:p>
          <a:p>
            <a:pPr marL="0" indent="0">
              <a:buNone/>
            </a:pPr>
            <a:r>
              <a:rPr lang="en-US" dirty="0"/>
              <a:t>                       -</a:t>
            </a:r>
            <a:r>
              <a:rPr lang="pt-PT" dirty="0">
                <a:sym typeface="Wingdings" pitchFamily="2" charset="2"/>
              </a:rPr>
              <a:t> ⬆ NA PRODU</a:t>
            </a:r>
            <a:r>
              <a:rPr lang="en-US" dirty="0" err="1"/>
              <a:t>ção</a:t>
            </a:r>
            <a:r>
              <a:rPr lang="en-US" dirty="0"/>
              <a:t> DE PROSTAGLANDINAS</a:t>
            </a:r>
          </a:p>
          <a:p>
            <a:r>
              <a:rPr lang="en-US" dirty="0"/>
              <a:t>EFEITOS COLATERAIS MÍNIMOS: </a:t>
            </a:r>
            <a:r>
              <a:rPr lang="en-US" dirty="0" err="1"/>
              <a:t>CONSTIPAção</a:t>
            </a:r>
            <a:r>
              <a:rPr lang="en-US" dirty="0"/>
              <a:t> E NÁUSEAS</a:t>
            </a:r>
          </a:p>
          <a:p>
            <a:r>
              <a:rPr lang="en-US" dirty="0"/>
              <a:t>DOSE: 1G </a:t>
            </a:r>
            <a:r>
              <a:rPr lang="en-US" dirty="0">
                <a:sym typeface="Wingdings" pitchFamily="2" charset="2"/>
              </a:rPr>
              <a:t> 4 VEZES AO DIA</a:t>
            </a:r>
          </a:p>
          <a:p>
            <a:r>
              <a:rPr lang="en-US" dirty="0" err="1">
                <a:sym typeface="Wingdings" pitchFamily="2" charset="2"/>
              </a:rPr>
              <a:t>PREVEN</a:t>
            </a:r>
            <a:r>
              <a:rPr lang="en-US" dirty="0" err="1"/>
              <a:t>ção</a:t>
            </a:r>
            <a:r>
              <a:rPr lang="en-US" dirty="0"/>
              <a:t> DE INCIDÊNCIA DE SANGRAMENTO GASTROINTESTINAL RELACIONADO AO ESTRESSSE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453" y="3749633"/>
            <a:ext cx="24003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34" y="1079209"/>
            <a:ext cx="2914156" cy="195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563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ANÁLOGOS DAS PROSTAGLANDINAS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ANÁLOGO METÍLICO DA PG </a:t>
            </a:r>
          </a:p>
          <a:p>
            <a:r>
              <a:rPr lang="en-US" dirty="0"/>
              <a:t>½VIDA</a:t>
            </a:r>
            <a:r>
              <a:rPr lang="en-US" dirty="0">
                <a:sym typeface="Wingdings" pitchFamily="2" charset="2"/>
              </a:rPr>
              <a:t>30 MIN</a:t>
            </a:r>
          </a:p>
          <a:p>
            <a:r>
              <a:rPr lang="en-US" dirty="0">
                <a:sym typeface="Wingdings" pitchFamily="2" charset="2"/>
              </a:rPr>
              <a:t>3-4 DOSES/DIA</a:t>
            </a:r>
          </a:p>
          <a:p>
            <a:r>
              <a:rPr lang="en-US" dirty="0" err="1">
                <a:sym typeface="Wingdings" pitchFamily="2" charset="2"/>
              </a:rPr>
              <a:t>EXCRE</a:t>
            </a:r>
            <a:r>
              <a:rPr lang="en-US" dirty="0" err="1"/>
              <a:t>ção</a:t>
            </a:r>
            <a:r>
              <a:rPr lang="en-US" dirty="0"/>
              <a:t> RENAL</a:t>
            </a:r>
          </a:p>
          <a:p>
            <a:r>
              <a:rPr lang="en-US" dirty="0" err="1"/>
              <a:t>PREVENção</a:t>
            </a:r>
            <a:r>
              <a:rPr lang="en-US" dirty="0"/>
              <a:t> DE ÚLCERAS INDUZIDAS POR AINES EM PACIENTES DE  ALTO RISCO</a:t>
            </a:r>
          </a:p>
          <a:p>
            <a:r>
              <a:rPr lang="en-US" dirty="0"/>
              <a:t>POUCO USADO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677" y="258306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02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Histologia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Fossetas</a:t>
            </a:r>
            <a:r>
              <a:rPr lang="en-US" dirty="0"/>
              <a:t> </a:t>
            </a:r>
            <a:r>
              <a:rPr lang="en-US" dirty="0" err="1"/>
              <a:t>gastricas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-</a:t>
            </a:r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foveolares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-</a:t>
            </a:r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parietais</a:t>
            </a:r>
            <a:r>
              <a:rPr lang="en-US" dirty="0"/>
              <a:t> e </a:t>
            </a:r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principais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69" y="1603168"/>
            <a:ext cx="4268129" cy="285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756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F5346-8081-474C-8D32-455C8DA9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Compostos de bismuto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6E9112-F80A-4C33-BBC6-4C6990C5EC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u="sng" dirty="0"/>
              <a:t>Química e farmacocinética</a:t>
            </a:r>
            <a:endParaRPr lang="pt-BR" dirty="0"/>
          </a:p>
          <a:p>
            <a:r>
              <a:rPr lang="pt-BR" dirty="0"/>
              <a:t>Dispõe-se de dois compostos de bismuto: </a:t>
            </a:r>
            <a:r>
              <a:rPr lang="pt-BR" u="sng" dirty="0" err="1"/>
              <a:t>subsalicilato</a:t>
            </a:r>
            <a:r>
              <a:rPr lang="pt-BR" u="sng" dirty="0"/>
              <a:t> de bismuto </a:t>
            </a:r>
            <a:r>
              <a:rPr lang="pt-BR" dirty="0"/>
              <a:t>uma formulação de venda Livre e o </a:t>
            </a:r>
            <a:r>
              <a:rPr lang="pt-BR" u="sng" dirty="0" err="1"/>
              <a:t>subcitrato</a:t>
            </a:r>
            <a:r>
              <a:rPr lang="pt-BR" u="sng" dirty="0"/>
              <a:t> de bismuto potássico. </a:t>
            </a:r>
          </a:p>
          <a:p>
            <a:r>
              <a:rPr lang="pt-BR" dirty="0"/>
              <a:t>O bismuto é absorvido, embora em quantidades mínimas (menos de 1%); é armazenado em muitos tecidos e sofre excreção renal lenta.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4986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7A891F-AC80-46FE-804C-056B03484E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920" y="533400"/>
            <a:ext cx="11475720" cy="492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u="sng" dirty="0"/>
              <a:t>Farmacodinâmica</a:t>
            </a:r>
            <a:endParaRPr lang="pt-BR" sz="3000" dirty="0"/>
          </a:p>
          <a:p>
            <a:r>
              <a:rPr lang="pt-BR" dirty="0"/>
              <a:t>Os mecanismos precisos de ação permanecem desconhecidos. </a:t>
            </a:r>
          </a:p>
          <a:p>
            <a:endParaRPr lang="pt-BR" dirty="0"/>
          </a:p>
          <a:p>
            <a:r>
              <a:rPr lang="pt-BR" dirty="0"/>
              <a:t>O bismuto recobre as úlceras e as erosões criando uma camada protetora (contra o ácido e a pepsina), além disso, pode estimular a secreção de prostaglandinas, de muco e de bicarbonato.</a:t>
            </a:r>
          </a:p>
          <a:p>
            <a:endParaRPr lang="pt-BR" dirty="0"/>
          </a:p>
          <a:p>
            <a:r>
              <a:rPr lang="pt-BR" dirty="0"/>
              <a:t>Exerce efeitos antimicrobianos diretos e liga-se às </a:t>
            </a:r>
            <a:r>
              <a:rPr lang="pt-BR" dirty="0" err="1"/>
              <a:t>enterotoxinas</a:t>
            </a:r>
            <a:r>
              <a:rPr lang="pt-BR" dirty="0"/>
              <a:t>, explicando o seu benefício na prevenção e no tratamento da diarreia do Viajante. </a:t>
            </a:r>
          </a:p>
          <a:p>
            <a:endParaRPr lang="pt-BR" dirty="0"/>
          </a:p>
          <a:p>
            <a:r>
              <a:rPr lang="pt-BR" dirty="0"/>
              <a:t>Apresenta uma atividade antimicrobiana direta contra o H. </a:t>
            </a:r>
            <a:r>
              <a:rPr lang="pt-BR" dirty="0" err="1"/>
              <a:t>Pylori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5049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1D43E4-5907-4CFE-BDC3-AF0D71E8AD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9120" y="1203960"/>
            <a:ext cx="10501387" cy="4170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u="sng" dirty="0"/>
              <a:t>Usos clínicos </a:t>
            </a:r>
          </a:p>
          <a:p>
            <a:pPr marL="0" indent="0">
              <a:buNone/>
            </a:pPr>
            <a:endParaRPr lang="pt-BR" sz="3000" dirty="0"/>
          </a:p>
          <a:p>
            <a:r>
              <a:rPr lang="pt-BR" dirty="0"/>
              <a:t>Os compostos de bismuto de venda Livre são amplamente utilizados por pacientes para o tratamento inespecífico da dispepsia e diarreia aguda. </a:t>
            </a:r>
          </a:p>
          <a:p>
            <a:endParaRPr lang="pt-BR" dirty="0"/>
          </a:p>
          <a:p>
            <a:r>
              <a:rPr lang="pt-BR" dirty="0" err="1"/>
              <a:t>Subsalicilato</a:t>
            </a:r>
            <a:r>
              <a:rPr lang="pt-BR" dirty="0"/>
              <a:t> de bismuto → prevenção da diarreia do viajante. </a:t>
            </a:r>
          </a:p>
          <a:p>
            <a:endParaRPr lang="pt-BR" dirty="0"/>
          </a:p>
          <a:p>
            <a:r>
              <a:rPr lang="pt-BR" dirty="0"/>
              <a:t>Erradicação da infecção por </a:t>
            </a:r>
            <a:r>
              <a:rPr lang="pt-BR" dirty="0" err="1"/>
              <a:t>H.pylori</a:t>
            </a:r>
            <a:r>
              <a:rPr lang="pt-BR" dirty="0"/>
              <a:t> (esquema de 4 fármacos)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9767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D5B6BE-9080-449E-85CD-5BC3FFEE68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80" y="762000"/>
            <a:ext cx="10669027" cy="4612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u="sng" dirty="0"/>
              <a:t>Efeitos colaterais</a:t>
            </a:r>
            <a:endParaRPr lang="pt-BR" sz="3000" dirty="0"/>
          </a:p>
          <a:p>
            <a:r>
              <a:rPr lang="pt-BR" dirty="0"/>
              <a:t>Todas as formulações de bismuto apresentam um excelente perfil de segurança. </a:t>
            </a:r>
          </a:p>
          <a:p>
            <a:endParaRPr lang="pt-BR" dirty="0"/>
          </a:p>
          <a:p>
            <a:r>
              <a:rPr lang="pt-BR" dirty="0"/>
              <a:t>Provoca enegrecimento inócuo das fezes (pode ser confundido com sangramento intestinal).</a:t>
            </a:r>
          </a:p>
          <a:p>
            <a:endParaRPr lang="pt-BR" dirty="0"/>
          </a:p>
          <a:p>
            <a:r>
              <a:rPr lang="pt-BR" dirty="0"/>
              <a:t>Formulações líquidas podem causar escurecimento também inócuo da língua.</a:t>
            </a:r>
          </a:p>
          <a:p>
            <a:endParaRPr lang="pt-BR" dirty="0"/>
          </a:p>
          <a:p>
            <a:r>
              <a:rPr lang="pt-BR" dirty="0"/>
              <a:t>Só devem ser utilizados por um curto período de tempo e devem ser evitados em pacientes com insuficiência renal.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6301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ÚLCERA PÉPTICA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‘’NO H.PYLORI, NO AINES, NO ISCHEMIA, NO ACID: NO ULCER”</a:t>
            </a:r>
          </a:p>
          <a:p>
            <a:r>
              <a:rPr lang="en-US" dirty="0"/>
              <a:t>REPARO DE FERIDAS (REMODELAMENTO DA MEMBRANA BASAL)</a:t>
            </a:r>
          </a:p>
          <a:p>
            <a:r>
              <a:rPr lang="en-US" dirty="0"/>
              <a:t>EPIDEMIOLOGIA</a:t>
            </a:r>
          </a:p>
          <a:p>
            <a:pPr marL="0" indent="0">
              <a:buNone/>
            </a:pPr>
            <a:r>
              <a:rPr lang="en-US" dirty="0"/>
              <a:t>         -</a:t>
            </a:r>
            <a:r>
              <a:rPr lang="en-US" dirty="0" err="1"/>
              <a:t>ERRADICAção</a:t>
            </a:r>
            <a:r>
              <a:rPr lang="en-US" dirty="0"/>
              <a:t> DO H. PYLORI</a:t>
            </a:r>
          </a:p>
          <a:p>
            <a:pPr marL="0" indent="0">
              <a:buNone/>
            </a:pPr>
            <a:r>
              <a:rPr lang="en-US" dirty="0"/>
              <a:t>         - TABAGISMO</a:t>
            </a:r>
          </a:p>
          <a:p>
            <a:pPr marL="0" indent="0">
              <a:buNone/>
            </a:pPr>
            <a:r>
              <a:rPr lang="en-US" dirty="0"/>
              <a:t>         - 2/3 </a:t>
            </a:r>
            <a:r>
              <a:rPr lang="en-US" dirty="0">
                <a:sym typeface="Wingdings" pitchFamily="2" charset="2"/>
              </a:rPr>
              <a:t> HOMENS</a:t>
            </a:r>
            <a:endParaRPr lang="en-US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17" y="1469198"/>
            <a:ext cx="41719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606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HELICOBACTER PYLORI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dirty="0"/>
              <a:t>bactéria Gram-negativa</a:t>
            </a:r>
          </a:p>
          <a:p>
            <a:r>
              <a:rPr lang="pt-PT" dirty="0"/>
              <a:t>Coloniza apenas mucosa gástrica </a:t>
            </a:r>
          </a:p>
          <a:p>
            <a:r>
              <a:rPr lang="pt-PT" dirty="0"/>
              <a:t>transmissão via oral-oral, gastro-oral ou fecal-oral. </a:t>
            </a:r>
          </a:p>
          <a:p>
            <a:r>
              <a:rPr lang="pt-PT" dirty="0"/>
              <a:t>é a infecção mais comum do mundo! </a:t>
            </a:r>
            <a:r>
              <a:rPr lang="pt-PT" dirty="0">
                <a:sym typeface="Wingdings" pitchFamily="2" charset="2"/>
              </a:rPr>
              <a:t> UREASE</a:t>
            </a:r>
          </a:p>
          <a:p>
            <a:r>
              <a:rPr lang="pt-PT" dirty="0"/>
              <a:t>95% dos pacientes com úlcera duodenal e 70-80% dos pacientes com úlcera gástrica são infectados pelo H. pylori.</a:t>
            </a:r>
          </a:p>
          <a:p>
            <a:r>
              <a:rPr lang="pt-PT" dirty="0"/>
              <a:t>INIBE A PRODUção DE SOMATOSTATINA E BICARBONATO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80" y="558781"/>
            <a:ext cx="3452015" cy="230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980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AINES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INIBI</a:t>
            </a:r>
            <a:r>
              <a:rPr lang="pt-PT" dirty="0"/>
              <a:t>ção DA COX-1</a:t>
            </a:r>
          </a:p>
          <a:p>
            <a:r>
              <a:rPr lang="pt-PT" dirty="0"/>
              <a:t>que 5-10% das úlceras duodenais e 20-30% das úlceras gástrica </a:t>
            </a:r>
            <a:r>
              <a:rPr lang="pt-PT" dirty="0">
                <a:sym typeface="Wingdings" pitchFamily="2" charset="2"/>
              </a:rPr>
              <a:t></a:t>
            </a:r>
            <a:r>
              <a:rPr lang="pt-PT" dirty="0"/>
              <a:t> segunda causa mais comum de DUP</a:t>
            </a:r>
          </a:p>
          <a:p>
            <a:r>
              <a:rPr lang="pt-PT" dirty="0"/>
              <a:t>AAS </a:t>
            </a:r>
            <a:r>
              <a:rPr lang="pt-PT" dirty="0">
                <a:sym typeface="Wingdings" pitchFamily="2" charset="2"/>
              </a:rPr>
              <a:t> </a:t>
            </a:r>
            <a:r>
              <a:rPr lang="pt-PT" dirty="0"/>
              <a:t>81-325 mg/dia</a:t>
            </a:r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90" y="229618"/>
            <a:ext cx="4200525" cy="20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901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TIPOS DE ÚLCERAS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ÚLCERAS DUODENAIS SÃO MAIS PREVALENTES 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ÚLCERAS GÁSTRICAS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04" y="3057774"/>
            <a:ext cx="4752975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114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4" y="1351230"/>
            <a:ext cx="5089331" cy="33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61" y="1353786"/>
            <a:ext cx="5353050" cy="3768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772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MANIFESTAçÕES</a:t>
            </a:r>
            <a:r>
              <a:rPr lang="en-US" dirty="0">
                <a:solidFill>
                  <a:schemeClr val="tx1"/>
                </a:solidFill>
              </a:rPr>
              <a:t> CLÍNICAS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dirty="0"/>
              <a:t>Síndrome Dispéptica (ou dispepsia): dor ou desconforto epigástrico, azia (queimação epigástrica), náuseas, sensação de plenitude pós-prandial.</a:t>
            </a:r>
            <a:endParaRPr lang="en-US" dirty="0"/>
          </a:p>
          <a:p>
            <a:r>
              <a:rPr lang="en-US" dirty="0"/>
              <a:t>ÚLCERA GÁSTRICA                       X                                            DUODENAL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4" y="3454233"/>
            <a:ext cx="2184812" cy="10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27" y="4595749"/>
            <a:ext cx="1662546" cy="84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53" y="3454232"/>
            <a:ext cx="4285260" cy="174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Secreção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ácida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83920" y="2063396"/>
            <a:ext cx="5762501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HCl</a:t>
            </a:r>
            <a:r>
              <a:rPr lang="en-US" dirty="0"/>
              <a:t> é </a:t>
            </a:r>
            <a:r>
              <a:rPr lang="en-US" dirty="0" err="1"/>
              <a:t>secretado</a:t>
            </a:r>
            <a:r>
              <a:rPr lang="en-US" dirty="0"/>
              <a:t> </a:t>
            </a:r>
            <a:r>
              <a:rPr lang="pt-PT" dirty="0"/>
              <a:t>pelas células parietais por ação da bomba de prótons (H+/K+ ATPase)</a:t>
            </a:r>
          </a:p>
          <a:p>
            <a:r>
              <a:rPr lang="pt-PT" dirty="0"/>
              <a:t>Forma direta</a:t>
            </a:r>
          </a:p>
          <a:p>
            <a:pPr marL="0" indent="0">
              <a:buNone/>
            </a:pPr>
            <a:r>
              <a:rPr lang="pt-PT" dirty="0"/>
              <a:t>       -ach+Histamina+gastrina</a:t>
            </a:r>
          </a:p>
          <a:p>
            <a:r>
              <a:rPr lang="pt-PT" dirty="0"/>
              <a:t>Forma indireta</a:t>
            </a:r>
          </a:p>
          <a:p>
            <a:pPr marL="0" indent="0">
              <a:buNone/>
            </a:pPr>
            <a:r>
              <a:rPr lang="pt-PT" dirty="0"/>
              <a:t>        -ACH+GASTRINA </a:t>
            </a:r>
            <a:r>
              <a:rPr lang="pt-PT" dirty="0">
                <a:sym typeface="Wingdings" pitchFamily="2" charset="2"/>
              </a:rPr>
              <a:t> CÉLULAS ECL ⬆HISTAMINA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891" y="1417747"/>
            <a:ext cx="43338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462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Tratamento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farmacológico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OBJETIVO: REDUZIR A ACIDEZ GÁSTRICA</a:t>
            </a:r>
          </a:p>
          <a:p>
            <a:r>
              <a:rPr lang="en-US" dirty="0"/>
              <a:t>DROGAS DE 1 LINHA</a:t>
            </a:r>
          </a:p>
          <a:p>
            <a:pPr marL="0" indent="0">
              <a:buNone/>
            </a:pPr>
            <a:r>
              <a:rPr lang="en-US" dirty="0"/>
              <a:t>1-IBPS</a:t>
            </a:r>
          </a:p>
          <a:p>
            <a:pPr marL="0" indent="0">
              <a:buNone/>
            </a:pPr>
            <a:r>
              <a:rPr lang="en-US" dirty="0"/>
              <a:t>2-BH2</a:t>
            </a:r>
          </a:p>
          <a:p>
            <a:r>
              <a:rPr lang="en-US" dirty="0"/>
              <a:t>ANTIÁCIDOS</a:t>
            </a:r>
          </a:p>
          <a:p>
            <a:endParaRPr lang="en-US" dirty="0"/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45" y="3515096"/>
            <a:ext cx="3717348" cy="152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851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07" y="914401"/>
            <a:ext cx="5608742" cy="386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590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9A94D-721D-4D08-95F1-74F1A51E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11" y="701040"/>
            <a:ext cx="11082683" cy="1151965"/>
          </a:xfrm>
        </p:spPr>
        <p:txBody>
          <a:bodyPr>
            <a:normAutofit fontScale="90000"/>
          </a:bodyPr>
          <a:lstStyle/>
          <a:p>
            <a:r>
              <a:rPr lang="pt-BR" sz="5000" dirty="0"/>
              <a:t>d</a:t>
            </a:r>
            <a:r>
              <a:rPr lang="pt-BR" sz="5000" b="1" dirty="0"/>
              <a:t>oença do Refluxo Gastroesofágico → </a:t>
            </a:r>
            <a:r>
              <a:rPr lang="pt-BR" sz="5000" b="1" dirty="0" err="1"/>
              <a:t>dgre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820421-42A7-4A35-9939-9A177BA5FD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8" y="1693807"/>
            <a:ext cx="10394707" cy="3311189"/>
          </a:xfrm>
        </p:spPr>
        <p:txBody>
          <a:bodyPr>
            <a:normAutofit/>
          </a:bodyPr>
          <a:lstStyle/>
          <a:p>
            <a:r>
              <a:rPr lang="pt-BR" dirty="0"/>
              <a:t>O refluxo gastroesofágico casual, de curta duração (que geralmente ocorre durante as refeições), é dito </a:t>
            </a:r>
            <a:r>
              <a:rPr lang="pt-BR" u="sng" dirty="0"/>
              <a:t>fisiológico.</a:t>
            </a:r>
            <a:endParaRPr lang="pt-BR" dirty="0"/>
          </a:p>
          <a:p>
            <a:r>
              <a:rPr lang="pt-BR" dirty="0"/>
              <a:t>Já o refluxo </a:t>
            </a:r>
            <a:r>
              <a:rPr lang="pt-BR" dirty="0" err="1"/>
              <a:t>interprandial</a:t>
            </a:r>
            <a:r>
              <a:rPr lang="pt-BR" dirty="0"/>
              <a:t> recorrente, de longa duração, costuma originar sintomas que resultam da agressão à mucosa esofágica (como pirose e regurgitação). Estes episódios de refluxo são ditos </a:t>
            </a:r>
            <a:r>
              <a:rPr lang="pt-BR" u="sng" dirty="0"/>
              <a:t>patológicos</a:t>
            </a:r>
            <a:r>
              <a:rPr lang="pt-BR" dirty="0"/>
              <a:t> → Caracterizam a DRGE.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1222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C438D7-DA32-4CC7-A87A-752BF954D6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680" y="0"/>
            <a:ext cx="1155192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u="sng" dirty="0"/>
              <a:t>Epidemiologia </a:t>
            </a:r>
          </a:p>
          <a:p>
            <a:r>
              <a:rPr lang="pt-BR" dirty="0"/>
              <a:t>A DRGE é o distúrbio mais comum do trato gastrointestinal alto no mundo ocidental, respondendo por cerca de 75% das </a:t>
            </a:r>
            <a:r>
              <a:rPr lang="pt-BR" dirty="0" err="1"/>
              <a:t>esofagopatias</a:t>
            </a:r>
            <a:r>
              <a:rPr lang="pt-BR" dirty="0"/>
              <a:t>.</a:t>
            </a:r>
          </a:p>
          <a:p>
            <a:r>
              <a:rPr lang="pt-BR" dirty="0"/>
              <a:t>pode aparecer em qualquer faixa etária (inclusive crianças), porém, sabemos que sua prevalência aumenta com a idade.</a:t>
            </a:r>
          </a:p>
          <a:p>
            <a:r>
              <a:rPr lang="pt-BR" dirty="0"/>
              <a:t>Não há preferência por sexo, mas os sintomas tendem a ser mais frequentes e intensos na vigência de obesidade, bem como durante a gestação (relaxamento do EEI promovido pela progesterona + aumento da pressão intra-abdominal exercido pelo útero gravídico).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9280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85C106-B478-4281-B6D2-0D73779F00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50520"/>
            <a:ext cx="1159764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u="sng" dirty="0"/>
              <a:t>Manifestações clínicas</a:t>
            </a:r>
          </a:p>
          <a:p>
            <a:pPr marL="0" indent="0">
              <a:buNone/>
            </a:pPr>
            <a:endParaRPr lang="pt-BR" sz="1600" u="sng" dirty="0"/>
          </a:p>
          <a:p>
            <a:r>
              <a:rPr lang="pt-BR" dirty="0"/>
              <a:t>Principal sintoma → Pirose que pode ou não ser associada a regurgitação (geralmente ocorrendo nas 3 horas após as refeições e ao deitar). </a:t>
            </a:r>
          </a:p>
          <a:p>
            <a:endParaRPr lang="pt-BR" dirty="0"/>
          </a:p>
          <a:p>
            <a:r>
              <a:rPr lang="pt-BR" dirty="0"/>
              <a:t>podem se queixar de → disfagia (dificuldade de deglutição) e dor precordial – queixa menos frequente </a:t>
            </a:r>
          </a:p>
          <a:p>
            <a:pPr marL="0" indent="0">
              <a:buNone/>
            </a:pPr>
            <a:r>
              <a:rPr lang="pt-BR" dirty="0"/>
              <a:t>OBS: (DRGE é uma das principais etiologias de “dor torácica não cardíaca”).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sintomas </a:t>
            </a:r>
            <a:r>
              <a:rPr lang="pt-BR" dirty="0" err="1"/>
              <a:t>extraesofagianos</a:t>
            </a:r>
            <a:r>
              <a:rPr lang="pt-BR" dirty="0"/>
              <a:t> (os chamados “sintomas atípicos”)→ Que podem ser relacionados ao refluxo ácido para a boca - erosão do esmalte dentário, irritação da garganta, rouquidão, granuloma de corda vocal, sinusite crônica, tosse crônica, etc.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1877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66BEE3-3B70-4CCB-AC60-EAE718285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3840" y="0"/>
            <a:ext cx="11704320" cy="5699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500" b="1" dirty="0"/>
              <a:t>Diagnóstico</a:t>
            </a:r>
            <a:r>
              <a:rPr lang="pt-BR" sz="3500" dirty="0"/>
              <a:t> </a:t>
            </a:r>
          </a:p>
          <a:p>
            <a:r>
              <a:rPr lang="pt-BR" dirty="0"/>
              <a:t>Na maior parte das vezes o diagnóstico de DRGE pode ser feito somente pela anamnese, quando o paciente refere pirose pelo menos uma vez por semana, por um período mínimo de 4 a 8 semanas.</a:t>
            </a:r>
          </a:p>
          <a:p>
            <a:endParaRPr lang="pt-BR" dirty="0"/>
          </a:p>
          <a:p>
            <a:r>
              <a:rPr lang="pt-BR" dirty="0"/>
              <a:t>A resposta à prova terapêutica (redução sintomática &gt; 50% após 1-2 semanas de uso de IBP) é considerada o principal teste confirmatório.</a:t>
            </a:r>
          </a:p>
          <a:p>
            <a:endParaRPr lang="pt-BR" dirty="0"/>
          </a:p>
          <a:p>
            <a:r>
              <a:rPr lang="pt-BR" dirty="0"/>
              <a:t>A realização de exames complementares está indicada em certas situações específicas. Os principais métodos utilizados são: (1) Endoscopia Digestiva Alta; (2) </a:t>
            </a:r>
            <a:r>
              <a:rPr lang="pt-BR" dirty="0" err="1"/>
              <a:t>pHmetria</a:t>
            </a:r>
            <a:r>
              <a:rPr lang="pt-BR" dirty="0"/>
              <a:t> de 24h ; (3) </a:t>
            </a:r>
            <a:r>
              <a:rPr lang="pt-BR" dirty="0" err="1"/>
              <a:t>Esofagomanometria</a:t>
            </a:r>
            <a:r>
              <a:rPr lang="pt-BR" dirty="0"/>
              <a:t>; e (4) </a:t>
            </a:r>
            <a:r>
              <a:rPr lang="pt-BR" dirty="0" err="1"/>
              <a:t>Esofagografia</a:t>
            </a:r>
            <a:r>
              <a:rPr lang="pt-BR" dirty="0"/>
              <a:t> </a:t>
            </a:r>
            <a:r>
              <a:rPr lang="pt-BR" dirty="0" err="1"/>
              <a:t>Baritada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3396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DD95F7-3DC6-4B0E-A298-4CFEAF0D1E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1179476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500" u="sng" dirty="0"/>
              <a:t>Tratamento </a:t>
            </a:r>
          </a:p>
          <a:p>
            <a:r>
              <a:rPr lang="pt-BR" dirty="0">
                <a:solidFill>
                  <a:schemeClr val="accent1"/>
                </a:solidFill>
              </a:rPr>
              <a:t>Bloqueadores H2</a:t>
            </a:r>
            <a:r>
              <a:rPr lang="pt-BR" dirty="0"/>
              <a:t> - São comprovadamente menos eficazes do que os IBP;</a:t>
            </a:r>
          </a:p>
          <a:p>
            <a:r>
              <a:rPr lang="pt-BR" dirty="0" err="1">
                <a:solidFill>
                  <a:schemeClr val="accent1"/>
                </a:solidFill>
              </a:rPr>
              <a:t>IBPs</a:t>
            </a:r>
            <a:r>
              <a:rPr lang="pt-BR" dirty="0"/>
              <a:t> - Constituem as drogas de escolha quando o paciente é muito sintomático, e também quando apresenta esofagite ou outras complicações da DRGE. ( A melhora da pirose é observada em 80-90% dos pacientes, desaparecendo por completo em cerca de 50%).</a:t>
            </a:r>
          </a:p>
          <a:p>
            <a:r>
              <a:rPr lang="pt-BR" dirty="0">
                <a:solidFill>
                  <a:schemeClr val="accent1"/>
                </a:solidFill>
              </a:rPr>
              <a:t>Antiácidos</a:t>
            </a:r>
            <a:r>
              <a:rPr lang="pt-BR" dirty="0"/>
              <a:t> - NÃO são úteis no tratamento prolongado da DRGE, pois seu efeito é de curta duração.</a:t>
            </a:r>
          </a:p>
        </p:txBody>
      </p:sp>
    </p:spTree>
    <p:extLst>
      <p:ext uri="{BB962C8B-B14F-4D97-AF65-F5344CB8AC3E}">
        <p14:creationId xmlns:p14="http://schemas.microsoft.com/office/powerpoint/2010/main" val="1454575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1) Caracterizar a patogenia da úlcera péptica, seus tipos e sua sintomática.</a:t>
            </a:r>
          </a:p>
          <a:p>
            <a:r>
              <a:rPr lang="pt-BR" dirty="0"/>
              <a:t>2) Caracterizar a DRGE e suas manifestações clínicas .</a:t>
            </a:r>
          </a:p>
          <a:p>
            <a:r>
              <a:rPr lang="pt-BR" dirty="0"/>
              <a:t>3) Descrever os medicamentos usados para o tratamento da DRGE e da úlcera péptica, evidenciando seus mecanismos de ação, efeitos colaterais e principais escolhas.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2128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clínico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Rafael, 37 anos, retorna ao consultório para acompanhamento de dor recorrente na região superior do abdome. Há seis semanas queixava-se de aumento na frequência e na intensidade da dor epigástrica, com sensação de queimação. A dor piora quando está com “estômago vazio” e é acordado à noite. A dor é aliviada em minutos com a ingestão de antiácidos, mas retorna em duas horas. Faz uso crônico de aspirina (AAS) 120mg/dia;</a:t>
            </a:r>
          </a:p>
          <a:p>
            <a:r>
              <a:rPr lang="pt-BR" dirty="0"/>
              <a:t>4) Justifique o provável diagnóstico de Rafael e seu respectivo tratamento</a:t>
            </a:r>
          </a:p>
        </p:txBody>
      </p:sp>
    </p:spTree>
    <p:extLst>
      <p:ext uri="{BB962C8B-B14F-4D97-AF65-F5344CB8AC3E}">
        <p14:creationId xmlns:p14="http://schemas.microsoft.com/office/powerpoint/2010/main" val="17605626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7676" y="323387"/>
            <a:ext cx="10396882" cy="1151965"/>
          </a:xfrm>
        </p:spPr>
        <p:txBody>
          <a:bodyPr/>
          <a:lstStyle/>
          <a:p>
            <a:r>
              <a:rPr lang="en-US" dirty="0" err="1"/>
              <a:t>questôes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1475352"/>
            <a:ext cx="8336477" cy="384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64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88" y="945883"/>
            <a:ext cx="49089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7018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54" y="178130"/>
            <a:ext cx="10961754" cy="5196456"/>
          </a:xfrm>
        </p:spPr>
        <p:txBody>
          <a:bodyPr>
            <a:normAutofit fontScale="47500" lnSpcReduction="20000"/>
          </a:bodyPr>
          <a:lstStyle/>
          <a:p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RESIDÊNCIA MÉDICA 2015 (ACESSO DIRETO 1) -HOSPITAL DAS CLÍNICAS DO PARANÁ – PR. MODIFICADA</a:t>
            </a:r>
          </a:p>
          <a:p>
            <a:pPr marL="0" indent="0">
              <a:buNone/>
            </a:pP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Paciente com 56 anos de idade, previamente dislipidêmico, sem uso de medicação específica e história de trombose venosa de membros inferiores há 2 meses, em uso de </a:t>
            </a:r>
            <a:r>
              <a:rPr lang="pt-BR" sz="2900" dirty="0" err="1">
                <a:latin typeface="Times New Roman" pitchFamily="18" charset="0"/>
                <a:cs typeface="Times New Roman" pitchFamily="18" charset="0"/>
              </a:rPr>
              <a:t>varfarina</a:t>
            </a: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. Apresenta mal-estar epigástrico vago, sensação de plenitude pós-prandial e dor em queimação epigástrica que iniciou há 3 meses. Refere acordar por causa da dor. Ao procurar a unidade básica de saúde, recebeu o diagnóstico clínico de gastrite e foi medicado com </a:t>
            </a:r>
            <a:r>
              <a:rPr lang="pt-BR" sz="2900" dirty="0" err="1">
                <a:latin typeface="Times New Roman" pitchFamily="18" charset="0"/>
                <a:cs typeface="Times New Roman" pitchFamily="18" charset="0"/>
              </a:rPr>
              <a:t>cimetidina</a:t>
            </a: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. Como a dor não passava, resolveu, por conta própria, acrescer o uso de </a:t>
            </a:r>
            <a:r>
              <a:rPr lang="pt-BR" sz="2900" dirty="0" err="1">
                <a:latin typeface="Times New Roman" pitchFamily="18" charset="0"/>
                <a:cs typeface="Times New Roman" pitchFamily="18" charset="0"/>
              </a:rPr>
              <a:t>omeprazol</a:t>
            </a: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. Quatro dias após o início do </a:t>
            </a:r>
            <a:r>
              <a:rPr lang="pt-BR" sz="2900" dirty="0" err="1">
                <a:latin typeface="Times New Roman" pitchFamily="18" charset="0"/>
                <a:cs typeface="Times New Roman" pitchFamily="18" charset="0"/>
              </a:rPr>
              <a:t>omeprazol</a:t>
            </a: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, deu entrada na emergência por hematêmese e melena. Nesse momento, ao exame físico, apresentava palidez extremamente intensa e se encontrava em choque hipovolêmico. Evoluiu com parada cardíaca e não foi possível reverter a situação, indo a óbito no mesmo dia. Com base nesse caso, assinale a alternativa INCORRETA:</a:t>
            </a:r>
          </a:p>
          <a:p>
            <a:pPr marL="0" indent="0">
              <a:buNone/>
            </a:pP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pt-BR" sz="2900" dirty="0" err="1">
                <a:latin typeface="Times New Roman" pitchFamily="18" charset="0"/>
                <a:cs typeface="Times New Roman" pitchFamily="18" charset="0"/>
              </a:rPr>
              <a:t>Omeprazol</a:t>
            </a: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 tem a capacidade de inibir o </a:t>
            </a:r>
            <a:r>
              <a:rPr lang="pt-BR" sz="2900" dirty="0" err="1">
                <a:latin typeface="Times New Roman" pitchFamily="18" charset="0"/>
                <a:cs typeface="Times New Roman" pitchFamily="18" charset="0"/>
              </a:rPr>
              <a:t>citocromo</a:t>
            </a: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 P450 e potencializar a ação da </a:t>
            </a:r>
            <a:r>
              <a:rPr lang="pt-BR" sz="2900" dirty="0" err="1">
                <a:latin typeface="Times New Roman" pitchFamily="18" charset="0"/>
                <a:cs typeface="Times New Roman" pitchFamily="18" charset="0"/>
              </a:rPr>
              <a:t>varfarina</a:t>
            </a: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b) O diagnóstico mais comum para dor epigástrica é a dispepsia não ulcerosa.</a:t>
            </a:r>
          </a:p>
          <a:p>
            <a:pPr marL="0" indent="0">
              <a:buNone/>
            </a:pP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c) Dois terços dos pacientes com úlcera duodenal se queixam de dor que os faz acordar de noite, entre meia-noite e 3h da madrugada.</a:t>
            </a:r>
          </a:p>
          <a:p>
            <a:pPr marL="0" indent="0">
              <a:buNone/>
            </a:pP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d) Os BH2 são drogas de primeira escolha para tratar úlceras acompanhadas por infecção do H. </a:t>
            </a:r>
            <a:r>
              <a:rPr lang="pt-BR" sz="2900" dirty="0" err="1"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pt-BR" sz="2900" dirty="0" err="1">
                <a:latin typeface="Times New Roman" pitchFamily="18" charset="0"/>
                <a:cs typeface="Times New Roman" pitchFamily="18" charset="0"/>
              </a:rPr>
              <a:t>Cimetidina</a:t>
            </a: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 tem a capacidade de inibir o </a:t>
            </a:r>
            <a:r>
              <a:rPr lang="pt-BR" sz="2900" dirty="0" err="1">
                <a:latin typeface="Times New Roman" pitchFamily="18" charset="0"/>
                <a:cs typeface="Times New Roman" pitchFamily="18" charset="0"/>
              </a:rPr>
              <a:t>citocromo</a:t>
            </a: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 P450 e potencializar a ação da </a:t>
            </a:r>
            <a:r>
              <a:rPr lang="pt-BR" sz="2900" dirty="0" err="1">
                <a:latin typeface="Times New Roman" pitchFamily="18" charset="0"/>
                <a:cs typeface="Times New Roman" pitchFamily="18" charset="0"/>
              </a:rPr>
              <a:t>varfarina</a:t>
            </a: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3392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DAC63EB-70ED-4B86-906E-D17C941F5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426720"/>
            <a:ext cx="6991350" cy="484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7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2BA9926-E004-4DC6-A561-334A43405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1" y="685800"/>
            <a:ext cx="8181022" cy="43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270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Comparison of the Hospital-Acquired 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difficile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Infection Risk of Using Proton Pump Inhibitors versus Histamine-2 Receptor Antagonists for Prophylaxis and Treatment of Stress Ulcers: A Systematic Review and Meta-Analysis.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https://www.ncbi.nlm.nih.gov/pubmed/28506028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[Effect of H2-receptor antagonist and proton pomp inhibitor on the treatment of acid-related disease].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https://www.ncbi.nlm.nih.gov/pubmed/26165073</a:t>
            </a: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Farmacologia Básica e Clínica - 13ed KATZUNG-LANGE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Medcurso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vol. 1 - gastro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0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Secreção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ácida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Inibidor</a:t>
            </a:r>
            <a:r>
              <a:rPr lang="en-US" dirty="0"/>
              <a:t> da </a:t>
            </a:r>
            <a:r>
              <a:rPr lang="en-US" dirty="0" err="1"/>
              <a:t>secreção</a:t>
            </a:r>
            <a:r>
              <a:rPr lang="en-US" dirty="0"/>
              <a:t> = </a:t>
            </a:r>
            <a:r>
              <a:rPr lang="en-US" dirty="0" err="1"/>
              <a:t>Somatostatina</a:t>
            </a:r>
            <a:r>
              <a:rPr lang="en-US" dirty="0"/>
              <a:t> (</a:t>
            </a:r>
            <a:r>
              <a:rPr lang="en-US" dirty="0" err="1"/>
              <a:t>células</a:t>
            </a:r>
            <a:r>
              <a:rPr lang="en-US" dirty="0"/>
              <a:t> d)</a:t>
            </a:r>
          </a:p>
          <a:p>
            <a:pPr marL="0" indent="0">
              <a:buNone/>
            </a:pPr>
            <a:r>
              <a:rPr lang="en-US" dirty="0"/>
              <a:t>         -Forma </a:t>
            </a:r>
            <a:r>
              <a:rPr lang="en-US" dirty="0" err="1"/>
              <a:t>direta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-forma </a:t>
            </a:r>
            <a:r>
              <a:rPr lang="en-US" dirty="0" err="1"/>
              <a:t>indireta</a:t>
            </a:r>
            <a:r>
              <a:rPr lang="en-US" dirty="0" err="1">
                <a:sym typeface="Wingdings" pitchFamily="2" charset="2"/>
              </a:rPr>
              <a:t>REDUZ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SECRE</a:t>
            </a:r>
            <a:r>
              <a:rPr lang="en-US" dirty="0" err="1"/>
              <a:t>ção</a:t>
            </a:r>
            <a:r>
              <a:rPr lang="en-US" dirty="0"/>
              <a:t> DE h. E G.</a:t>
            </a:r>
          </a:p>
          <a:p>
            <a:r>
              <a:rPr lang="en-US" dirty="0"/>
              <a:t>PROSTAGLANDINAS…</a:t>
            </a:r>
          </a:p>
          <a:p>
            <a:r>
              <a:rPr lang="en-US" dirty="0"/>
              <a:t>H. PYLORI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73" y="846178"/>
            <a:ext cx="362723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9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 DEFESAS DA MUCOSA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807530" cy="3311189"/>
          </a:xfrm>
        </p:spPr>
        <p:txBody>
          <a:bodyPr/>
          <a:lstStyle/>
          <a:p>
            <a:r>
              <a:rPr lang="en-US" dirty="0" err="1"/>
              <a:t>Muco</a:t>
            </a:r>
            <a:r>
              <a:rPr lang="en-US" dirty="0"/>
              <a:t>, </a:t>
            </a:r>
            <a:r>
              <a:rPr lang="en-US" dirty="0" err="1"/>
              <a:t>bicarbonato</a:t>
            </a:r>
            <a:r>
              <a:rPr lang="en-US" dirty="0"/>
              <a:t>, </a:t>
            </a:r>
            <a:r>
              <a:rPr lang="en-US" dirty="0" err="1"/>
              <a:t>renovação</a:t>
            </a:r>
            <a:r>
              <a:rPr lang="en-US" dirty="0"/>
              <a:t> </a:t>
            </a:r>
            <a:r>
              <a:rPr lang="en-US" dirty="0" err="1"/>
              <a:t>celular</a:t>
            </a:r>
            <a:r>
              <a:rPr lang="en-US" dirty="0"/>
              <a:t>, </a:t>
            </a:r>
            <a:r>
              <a:rPr lang="en-US" dirty="0" err="1"/>
              <a:t>fluxo</a:t>
            </a:r>
            <a:r>
              <a:rPr lang="en-US" dirty="0"/>
              <a:t> </a:t>
            </a:r>
            <a:r>
              <a:rPr lang="en-US" dirty="0" err="1"/>
              <a:t>sg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 err="1">
                <a:sym typeface="Wingdings" pitchFamily="2" charset="2"/>
              </a:rPr>
              <a:t>prostaglandinas</a:t>
            </a:r>
            <a:r>
              <a:rPr lang="en-US" dirty="0">
                <a:sym typeface="Wingdings" pitchFamily="2" charset="2"/>
              </a:rPr>
              <a:t> (*cox1)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07" y="1777093"/>
            <a:ext cx="3644341" cy="302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49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4560" y="2431473"/>
            <a:ext cx="10396882" cy="115196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Fármacos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antissecretores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170" name="Picture 2" descr="Resultado de imagem para omepraz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37" y="3515095"/>
            <a:ext cx="3798908" cy="197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831271"/>
            <a:ext cx="3289465" cy="152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987" y="644794"/>
            <a:ext cx="18192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5" y="3265713"/>
            <a:ext cx="1360652" cy="234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77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4D0A5-3474-467F-9CCC-CDCCFBC3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1" y="121920"/>
            <a:ext cx="10396882" cy="1151965"/>
          </a:xfrm>
        </p:spPr>
        <p:txBody>
          <a:bodyPr/>
          <a:lstStyle/>
          <a:p>
            <a:r>
              <a:rPr lang="pt-BR" dirty="0"/>
              <a:t>antiácidos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AFB5C0-E055-4F7C-9282-95486796A2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397027"/>
            <a:ext cx="11841480" cy="427730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Constituíram a base de tratamento de pacientes com dispepsia e doenças ácido-pépticas até o advento dos antagonistas dos receptores H2 e dos inibidores da bomba de prótons. </a:t>
            </a:r>
          </a:p>
          <a:p>
            <a:endParaRPr lang="pt-BR" dirty="0"/>
          </a:p>
          <a:p>
            <a:r>
              <a:rPr lang="pt-BR" dirty="0"/>
              <a:t>São bases fracas que reagem com ácido clorídrico gástrico formando sal e água.</a:t>
            </a:r>
          </a:p>
          <a:p>
            <a:endParaRPr lang="pt-BR" dirty="0"/>
          </a:p>
          <a:p>
            <a:r>
              <a:rPr lang="pt-BR" dirty="0"/>
              <a:t>Principal mecanismo de ação → consiste em reduzir acidez gástrica.</a:t>
            </a:r>
          </a:p>
          <a:p>
            <a:endParaRPr lang="pt-BR" dirty="0"/>
          </a:p>
          <a:p>
            <a:r>
              <a:rPr lang="pt-BR" dirty="0"/>
              <a:t>A capacidade de neutralização do ácido (entre diferentes formulações comerciais de antiácidos) é bastante variável dependendo da </a:t>
            </a:r>
            <a:r>
              <a:rPr lang="pt-BR" u="sng" dirty="0"/>
              <a:t>velocidade de dissolução, </a:t>
            </a:r>
            <a:r>
              <a:rPr lang="pt-BR" u="sng" dirty="0" err="1"/>
              <a:t>hidrossolubilidade</a:t>
            </a:r>
            <a:r>
              <a:rPr lang="pt-BR" u="sng" dirty="0"/>
              <a:t>, taxa de reação com ácido e taxas de esvaziamento gástrico.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5692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750</TotalTime>
  <Words>2414</Words>
  <Application>Microsoft Office PowerPoint</Application>
  <PresentationFormat>Widescreen</PresentationFormat>
  <Paragraphs>265</Paragraphs>
  <Slides>53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8" baseType="lpstr">
      <vt:lpstr>Arial</vt:lpstr>
      <vt:lpstr>Impact</vt:lpstr>
      <vt:lpstr>Times New Roman</vt:lpstr>
      <vt:lpstr>Wingdings</vt:lpstr>
      <vt:lpstr>Evento Principal</vt:lpstr>
      <vt:lpstr>Farmacoterapia da acidez gástrica</vt:lpstr>
      <vt:lpstr>Anatomia</vt:lpstr>
      <vt:lpstr>Histologia</vt:lpstr>
      <vt:lpstr>Secreção ácida</vt:lpstr>
      <vt:lpstr>Apresentação do PowerPoint</vt:lpstr>
      <vt:lpstr>Secreção ácida</vt:lpstr>
      <vt:lpstr>AS DEFESAS DA MUCOSA</vt:lpstr>
      <vt:lpstr>Fármacos antissecretores</vt:lpstr>
      <vt:lpstr>antiácidos</vt:lpstr>
      <vt:lpstr>Apresentação do PowerPoint</vt:lpstr>
      <vt:lpstr>Apresentação do PowerPoint</vt:lpstr>
      <vt:lpstr>Apresentação do PowerPoint</vt:lpstr>
      <vt:lpstr>Bloqueadores h2</vt:lpstr>
      <vt:lpstr>FARMACOCINÉTICA</vt:lpstr>
      <vt:lpstr>Apresentação do PowerPoint</vt:lpstr>
      <vt:lpstr>USOS CLÍNICOS</vt:lpstr>
      <vt:lpstr>EFEITOS COLATERAIS</vt:lpstr>
      <vt:lpstr>Inibidores da bomba de prótons (Ibps) </vt:lpstr>
      <vt:lpstr>Apresentação do PowerPoint</vt:lpstr>
      <vt:lpstr>Apresentação do PowerPoint</vt:lpstr>
      <vt:lpstr>FARMACODINÂMICA </vt:lpstr>
      <vt:lpstr>USOS CLÍNICOS</vt:lpstr>
      <vt:lpstr>Apresentação do PowerPoint</vt:lpstr>
      <vt:lpstr>Apresentação do PowerPoint</vt:lpstr>
      <vt:lpstr>Efeitos colaterais</vt:lpstr>
      <vt:lpstr>Apresentação do PowerPoint</vt:lpstr>
      <vt:lpstr>FÁRMACOS PROTETORES DA MUCOSA</vt:lpstr>
      <vt:lpstr>SUCRALFATO</vt:lpstr>
      <vt:lpstr>ANÁLOGOS DAS PROSTAGLANDINAS</vt:lpstr>
      <vt:lpstr>Compostos de bismuto</vt:lpstr>
      <vt:lpstr>Apresentação do PowerPoint</vt:lpstr>
      <vt:lpstr>Apresentação do PowerPoint</vt:lpstr>
      <vt:lpstr>Apresentação do PowerPoint</vt:lpstr>
      <vt:lpstr>ÚLCERA PÉPTICA</vt:lpstr>
      <vt:lpstr>HELICOBACTER PYLORI</vt:lpstr>
      <vt:lpstr>AINES</vt:lpstr>
      <vt:lpstr>TIPOS DE ÚLCERAS</vt:lpstr>
      <vt:lpstr>Apresentação do PowerPoint</vt:lpstr>
      <vt:lpstr>MANIFESTAçÕES CLÍNICAS</vt:lpstr>
      <vt:lpstr>Tratamento farmacológico</vt:lpstr>
      <vt:lpstr>Apresentação do PowerPoint</vt:lpstr>
      <vt:lpstr>doença do Refluxo Gastroesofágico → dgre </vt:lpstr>
      <vt:lpstr>Apresentação do PowerPoint</vt:lpstr>
      <vt:lpstr>Apresentação do PowerPoint</vt:lpstr>
      <vt:lpstr>Apresentação do PowerPoint</vt:lpstr>
      <vt:lpstr>Apresentação do PowerPoint</vt:lpstr>
      <vt:lpstr>objetivos</vt:lpstr>
      <vt:lpstr>Caso clínico</vt:lpstr>
      <vt:lpstr>questôes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Luis</dc:creator>
  <cp:lastModifiedBy>Letícia Floro</cp:lastModifiedBy>
  <cp:revision>68</cp:revision>
  <dcterms:created xsi:type="dcterms:W3CDTF">2018-03-31T02:29:37Z</dcterms:created>
  <dcterms:modified xsi:type="dcterms:W3CDTF">2018-06-05T22:07:57Z</dcterms:modified>
</cp:coreProperties>
</file>