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2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5" r:id="rId39"/>
    <p:sldId id="266" r:id="rId40"/>
    <p:sldId id="264" r:id="rId41"/>
    <p:sldId id="267" r:id="rId42"/>
    <p:sldId id="268" r:id="rId43"/>
    <p:sldId id="269" r:id="rId44"/>
    <p:sldId id="271" r:id="rId45"/>
    <p:sldId id="270" r:id="rId46"/>
    <p:sldId id="272" r:id="rId47"/>
    <p:sldId id="273" r:id="rId48"/>
    <p:sldId id="274" r:id="rId49"/>
    <p:sldId id="275" r:id="rId50"/>
    <p:sldId id="276" r:id="rId51"/>
    <p:sldId id="277" r:id="rId52"/>
    <p:sldId id="278" r:id="rId53"/>
    <p:sldId id="311" r:id="rId54"/>
    <p:sldId id="314" r:id="rId55"/>
    <p:sldId id="312" r:id="rId56"/>
    <p:sldId id="315" r:id="rId57"/>
    <p:sldId id="308" r:id="rId58"/>
    <p:sldId id="309" r:id="rId59"/>
    <p:sldId id="310" r:id="rId60"/>
    <p:sldId id="313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0C697E8-9CC4-4DF1-8716-A3C641189544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64"/>
            <p14:sldId id="267"/>
            <p14:sldId id="268"/>
            <p14:sldId id="269"/>
            <p14:sldId id="271"/>
            <p14:sldId id="270"/>
            <p14:sldId id="272"/>
            <p14:sldId id="273"/>
            <p14:sldId id="274"/>
          </p14:sldIdLst>
        </p14:section>
        <p14:section name="Seção sem Título" id="{2DC16F9D-20A4-4A86-AC8D-1F975DE4A41C}">
          <p14:sldIdLst>
            <p14:sldId id="275"/>
            <p14:sldId id="276"/>
            <p14:sldId id="277"/>
            <p14:sldId id="278"/>
            <p14:sldId id="311"/>
            <p14:sldId id="314"/>
            <p14:sldId id="312"/>
            <p14:sldId id="315"/>
            <p14:sldId id="308"/>
            <p14:sldId id="309"/>
            <p14:sldId id="310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5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08:29:20.908" idx="9">
    <p:pos x="10" y="10"/>
    <p:text>Hormonio da felicidade, bem estar do prazer. Esta ligado a todo o corpo</p:text>
    <p:extLst>
      <p:ext uri="{C676402C-5697-4E1C-873F-D02D1690AC5C}">
        <p15:threadingInfo xmlns:p15="http://schemas.microsoft.com/office/powerpoint/2012/main" timeZoneBias="180"/>
      </p:ext>
    </p:extLst>
  </p:cm>
  <p:cm authorId="1" dt="2017-03-19T08:30:03.031" idx="10">
    <p:pos x="66" y="438"/>
    <p:text>quando depletado gera tristeza ezagerada, inapetencia, irritabilidade.</p:text>
    <p:extLst mod="1">
      <p:ext uri="{C676402C-5697-4E1C-873F-D02D1690AC5C}">
        <p15:threadingInfo xmlns:p15="http://schemas.microsoft.com/office/powerpoint/2012/main" timeZoneBias="180"/>
      </p:ext>
    </p:extLst>
  </p:cm>
  <p:cm authorId="1" dt="2017-03-19T08:30:37.897" idx="11">
    <p:pos x="66" y="574"/>
    <p:text>TDM</p:text>
    <p:extLst mod="1">
      <p:ext uri="{C676402C-5697-4E1C-873F-D02D1690AC5C}">
        <p15:threadingInfo xmlns:p15="http://schemas.microsoft.com/office/powerpoint/2012/main" timeZoneBias="180">
          <p15:parentCm authorId="1" idx="10"/>
        </p15:threadingInfo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11:35:59.117" idx="21">
    <p:pos x="6309" y="1383"/>
    <p:text>Medicamento mais novo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22T10:38:41.233" idx="23">
    <p:pos x="5624" y="541"/>
    <p:text>diazempam benzodiazepinico tarja preta, contra indicado para tratamento isolado. Usado pra crise epiletica</p:text>
    <p:extLst>
      <p:ext uri="{C676402C-5697-4E1C-873F-D02D1690AC5C}">
        <p15:threadingInfo xmlns:p15="http://schemas.microsoft.com/office/powerpoint/2012/main" timeZoneBias="180"/>
      </p:ext>
    </p:extLst>
  </p:cm>
  <p:cm authorId="1" dt="2017-03-22T10:39:42.255" idx="24">
    <p:pos x="10" y="10"/>
    <p:text>resposta sertralina</p:text>
    <p:extLst>
      <p:ext uri="{C676402C-5697-4E1C-873F-D02D1690AC5C}">
        <p15:threadingInfo xmlns:p15="http://schemas.microsoft.com/office/powerpoint/2012/main" timeZoneBias="180"/>
      </p:ext>
    </p:extLst>
  </p:cm>
  <p:cm authorId="1" dt="2017-03-22T10:40:08.209" idx="25">
    <p:pos x="10" y="146"/>
    <p:text>duloxetina e nor(tri)- contra indicado em hipertensao</p:text>
    <p:extLst>
      <p:ext uri="{C676402C-5697-4E1C-873F-D02D1690AC5C}">
        <p15:threadingInfo xmlns:p15="http://schemas.microsoft.com/office/powerpoint/2012/main" timeZoneBias="180">
          <p15:parentCm authorId="1" idx="24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8T21:59:38.515" idx="2">
    <p:pos x="10" y="10"/>
    <p:text>Acreditava-se ser apenas um vasoconstritor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8T21:58:27.155" idx="1">
    <p:pos x="7227" y="302"/>
    <p:text/>
    <p:extLst>
      <p:ext uri="{C676402C-5697-4E1C-873F-D02D1690AC5C}">
        <p15:threadingInfo xmlns:p15="http://schemas.microsoft.com/office/powerpoint/2012/main" timeZoneBias="180"/>
      </p:ext>
    </p:extLst>
  </p:cm>
  <p:cm authorId="1" dt="2017-03-18T22:06:45.852" idx="3">
    <p:pos x="7227" y="438"/>
    <p:text>estudos, demonstram sua capacidade mitogênica(Hepatica)</p:text>
    <p:extLst>
      <p:ext uri="{C676402C-5697-4E1C-873F-D02D1690AC5C}">
        <p15:threadingInfo xmlns:p15="http://schemas.microsoft.com/office/powerpoint/2012/main" timeZoneBias="180">
          <p15:parentCm authorId="1" idx="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08:10:25.070" idx="6">
    <p:pos x="10" y="10"/>
    <p:text>Reserpina: Inibe irreversivelmente Vmat</p:text>
    <p:extLst>
      <p:ext uri="{C676402C-5697-4E1C-873F-D02D1690AC5C}">
        <p15:threadingInfo xmlns:p15="http://schemas.microsoft.com/office/powerpoint/2012/main" timeZoneBias="180"/>
      </p:ext>
    </p:extLst>
  </p:cm>
  <p:cm authorId="1" dt="2017-03-19T08:12:58.671" idx="7">
    <p:pos x="146" y="146"/>
    <p:text>Imipramina: Bloqueia SERT. seu Metabolito Bloqueia NET. Logo permanece mais tempo nas sinpses</p:text>
    <p:extLst>
      <p:ext uri="{C676402C-5697-4E1C-873F-D02D1690AC5C}">
        <p15:threadingInfo xmlns:p15="http://schemas.microsoft.com/office/powerpoint/2012/main" timeZoneBias="180"/>
      </p:ext>
    </p:extLst>
  </p:cm>
  <p:cm authorId="1" dt="2017-03-19T08:35:32.889" idx="12">
    <p:pos x="282" y="282"/>
    <p:text>Nucleo da Rafe; SER. Todo Cortex,</p:text>
    <p:extLst>
      <p:ext uri="{C676402C-5697-4E1C-873F-D02D1690AC5C}">
        <p15:threadingInfo xmlns:p15="http://schemas.microsoft.com/office/powerpoint/2012/main" timeZoneBias="180"/>
      </p:ext>
    </p:extLst>
  </p:cm>
  <p:cm authorId="1" dt="2017-03-19T08:36:10.373" idx="13">
    <p:pos x="282" y="418"/>
    <p:text>DOPA, mais localizado</p:text>
    <p:extLst>
      <p:ext uri="{C676402C-5697-4E1C-873F-D02D1690AC5C}">
        <p15:threadingInfo xmlns:p15="http://schemas.microsoft.com/office/powerpoint/2012/main" timeZoneBias="180">
          <p15:parentCm authorId="1" idx="12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8T23:04:11.597" idx="4">
    <p:pos x="665" y="17"/>
    <p:text>MAO A: DA SR NE</p:text>
    <p:extLst>
      <p:ext uri="{C676402C-5697-4E1C-873F-D02D1690AC5C}">
        <p15:threadingInfo xmlns:p15="http://schemas.microsoft.com/office/powerpoint/2012/main" timeZoneBias="180"/>
      </p:ext>
    </p:extLst>
  </p:cm>
  <p:cm authorId="1" dt="2017-03-18T23:04:39.002" idx="5">
    <p:pos x="665" y="153"/>
    <p:text>MAO B : Apenas DA</p:text>
    <p:extLst>
      <p:ext uri="{C676402C-5697-4E1C-873F-D02D1690AC5C}">
        <p15:threadingInfo xmlns:p15="http://schemas.microsoft.com/office/powerpoint/2012/main" timeZoneBias="180">
          <p15:parentCm authorId="1" idx="4"/>
        </p15:threadingInfo>
      </p:ext>
    </p:extLst>
  </p:cm>
  <p:cm authorId="1" dt="2017-03-19T08:22:51.968" idx="8">
    <p:pos x="10" y="10"/>
    <p:text>Imipramina: Bloqueia a MAO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09:38:07.370" idx="14">
    <p:pos x="7439" y="37"/>
    <p:text>derivados halogenados</p:text>
    <p:extLst mod="1">
      <p:ext uri="{C676402C-5697-4E1C-873F-D02D1690AC5C}">
        <p15:threadingInfo xmlns:p15="http://schemas.microsoft.com/office/powerpoint/2012/main" timeZoneBias="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10:18:35.601" idx="15">
    <p:pos x="7474" y="-13"/>
    <p:text>Nao seletivos mais antigos</p:text>
    <p:extLst mod="1">
      <p:ext uri="{C676402C-5697-4E1C-873F-D02D1690AC5C}">
        <p15:threadingInfo xmlns:p15="http://schemas.microsoft.com/office/powerpoint/2012/main" timeZoneBias="180"/>
      </p:ext>
    </p:extLst>
  </p:cm>
  <p:cm authorId="1" dt="2017-03-19T10:27:36.446" idx="16">
    <p:pos x="5663" y="558"/>
    <p:text>MAO gastro, metaboliza tiamina. +tiamina +catecolamina. Hipertensao, cefaleia nausea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10:56:21.269" idx="17">
    <p:pos x="6496" y="1853"/>
    <p:text>clomipramina: TOC</p:text>
    <p:extLst>
      <p:ext uri="{C676402C-5697-4E1C-873F-D02D1690AC5C}">
        <p15:threadingInfo xmlns:p15="http://schemas.microsoft.com/office/powerpoint/2012/main" timeZoneBias="180"/>
      </p:ext>
    </p:extLst>
  </p:cm>
  <p:cm authorId="1" dt="2017-03-19T10:56:52.176" idx="18">
    <p:pos x="5902" y="1374"/>
    <p:text>Maprotilina: Quadraciclico</p:text>
    <p:extLst>
      <p:ext uri="{C676402C-5697-4E1C-873F-D02D1690AC5C}">
        <p15:threadingInfo xmlns:p15="http://schemas.microsoft.com/office/powerpoint/2012/main" timeZoneBias="180"/>
      </p:ext>
    </p:extLst>
  </p:cm>
  <p:cm authorId="1" dt="2017-03-19T11:03:26.588" idx="19">
    <p:pos x="5938" y="1887"/>
    <p:text>EAC: boa seca, nausea vomito EAH: Ganho de peso, sedaçao EAA: Hipotensao Taquica Reflex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9T11:14:55.357" idx="20">
    <p:pos x="6256" y="1471"/>
    <p:text>MAior seletividade             Menos efeitos adversos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134F9-47EC-4921-9C93-34AEE5CAB044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959E4-942B-4198-9C74-4CA587164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30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959E4-942B-4198-9C74-4CA58716408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13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61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5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8985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3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148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9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58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3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33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4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50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2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7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4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95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66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A017-8D0B-4AE2-8CCF-7E72537CF7DE}" type="datetimeFigureOut">
              <a:rPr lang="pt-BR" smtClean="0"/>
              <a:t>22/03/2017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DDE977-BC1B-4F23-BFB4-61C0A9C24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08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05470" y="0"/>
            <a:ext cx="8168532" cy="3250062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Dopamina e Serotonina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Alunos: Augusto Ribeiro de Sousa Cardoso</a:t>
            </a:r>
          </a:p>
          <a:p>
            <a:r>
              <a:rPr lang="pt-BR" dirty="0"/>
              <a:t> </a:t>
            </a:r>
            <a:r>
              <a:rPr lang="pt-BR" dirty="0" smtClean="0"/>
              <a:t>           Guilherme Novato Santos </a:t>
            </a:r>
            <a:r>
              <a:rPr lang="pt-BR" dirty="0" err="1" smtClean="0"/>
              <a:t>Frauzino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67" y="271451"/>
            <a:ext cx="2371298" cy="2371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Elipse 7"/>
          <p:cNvSpPr/>
          <p:nvPr/>
        </p:nvSpPr>
        <p:spPr>
          <a:xfrm>
            <a:off x="8434316" y="2524836"/>
            <a:ext cx="1078174" cy="8598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2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Armazenamento, Liberação, Recaptação e Inativação da 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dopamina é sintetizada no citoplasma do neurônio e, a seguir, é transportada no interior de vesículas secretoras para armazenamento e liberação;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1)Transportador de aminoácidos aromáticos- realiza o transporte da tirosina para dentro do neurônio pré-sinaptico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2)</a:t>
            </a:r>
            <a:r>
              <a:rPr lang="pt-BR" sz="2800" dirty="0" err="1"/>
              <a:t>ATPase</a:t>
            </a:r>
            <a:r>
              <a:rPr lang="pt-BR" sz="2800" dirty="0"/>
              <a:t> de prótons- concentra prótons dentro da vesícula , criando um gradiente eletroquímico( baixo ph intravesicular e alta eleprositividade)</a:t>
            </a:r>
          </a:p>
        </p:txBody>
      </p:sp>
    </p:spTree>
    <p:extLst>
      <p:ext uri="{BB962C8B-B14F-4D97-AF65-F5344CB8AC3E}">
        <p14:creationId xmlns:p14="http://schemas.microsoft.com/office/powerpoint/2010/main" val="25604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0290" y="332657"/>
            <a:ext cx="7992888" cy="5793507"/>
          </a:xfrm>
        </p:spPr>
        <p:txBody>
          <a:bodyPr>
            <a:normAutofit/>
          </a:bodyPr>
          <a:lstStyle/>
          <a:p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3)Transportador </a:t>
            </a:r>
            <a:r>
              <a:rPr lang="pt-BR" sz="2800" dirty="0"/>
              <a:t>de Monoaminas Vesicular(VMAT)- permite o deslocamento de prótons para fora da vesícula, enquanto efetua o transporte simultâneo da dopamina para dentro da vesícula;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4) Influxo de cálcio e fusão com a membrana plasmática da vesícula;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5) Liberação da dopamina na fenda sináptica ;</a:t>
            </a:r>
          </a:p>
        </p:txBody>
      </p:sp>
    </p:spTree>
    <p:extLst>
      <p:ext uri="{BB962C8B-B14F-4D97-AF65-F5344CB8AC3E}">
        <p14:creationId xmlns:p14="http://schemas.microsoft.com/office/powerpoint/2010/main" val="22017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idx="4294967295"/>
          </p:nvPr>
        </p:nvSpPr>
        <p:spPr>
          <a:xfrm>
            <a:off x="651723" y="369831"/>
            <a:ext cx="7632848" cy="5865515"/>
          </a:xfrm>
        </p:spPr>
        <p:txBody>
          <a:bodyPr>
            <a:normAutofit/>
          </a:bodyPr>
          <a:lstStyle/>
          <a:p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6) Transportador de Dopamina(DAT)- faz a </a:t>
            </a:r>
            <a:r>
              <a:rPr lang="pt-BR" sz="2800" dirty="0" err="1"/>
              <a:t>recaptação</a:t>
            </a:r>
            <a:r>
              <a:rPr lang="pt-BR" sz="2800" dirty="0"/>
              <a:t> da dopamina contra o gradiente de concentração, dependente de uma bomba Na/K </a:t>
            </a:r>
            <a:r>
              <a:rPr lang="pt-BR" sz="2800" dirty="0" err="1"/>
              <a:t>atpase</a:t>
            </a:r>
            <a:r>
              <a:rPr lang="pt-BR" sz="28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7) Dopamina </a:t>
            </a:r>
            <a:r>
              <a:rPr lang="pt-BR" sz="2800" dirty="0" err="1"/>
              <a:t>recaptada</a:t>
            </a:r>
            <a:r>
              <a:rPr lang="pt-BR" sz="2800" dirty="0"/>
              <a:t> pode vir a formar novas vesículas;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8</a:t>
            </a:r>
            <a:r>
              <a:rPr lang="pt-BR" sz="2800" dirty="0"/>
              <a:t>) Ou pode sofrer degradação pela ação da </a:t>
            </a:r>
            <a:r>
              <a:rPr lang="pt-BR" sz="2800" dirty="0" err="1"/>
              <a:t>monoamina</a:t>
            </a:r>
            <a:r>
              <a:rPr lang="pt-BR" sz="2800" dirty="0"/>
              <a:t> oxidase(MAO) e </a:t>
            </a:r>
            <a:r>
              <a:rPr lang="pt-BR" sz="2800" dirty="0" err="1"/>
              <a:t>catecolo-metiltransferase</a:t>
            </a:r>
            <a:r>
              <a:rPr lang="pt-BR" sz="2800" dirty="0"/>
              <a:t>(COMT);</a:t>
            </a:r>
          </a:p>
        </p:txBody>
      </p:sp>
    </p:spTree>
    <p:extLst>
      <p:ext uri="{BB962C8B-B14F-4D97-AF65-F5344CB8AC3E}">
        <p14:creationId xmlns:p14="http://schemas.microsoft.com/office/powerpoint/2010/main" val="2043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88641"/>
            <a:ext cx="6624736" cy="64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1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8" y="-8690"/>
            <a:ext cx="6225542" cy="630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034051" y="480440"/>
            <a:ext cx="23042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MAO é dividida em duas isoformas: MAO A( cérebro e periferia) e MAO B(SNC) – responsável pela maior parte do catabolismo da dopamina.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/>
              <a:t>COMT está presente no </a:t>
            </a:r>
            <a:r>
              <a:rPr lang="pt-BR" sz="2000" dirty="0" err="1"/>
              <a:t>figado</a:t>
            </a:r>
            <a:r>
              <a:rPr lang="pt-BR" sz="2000" dirty="0"/>
              <a:t>, rins, coração, cérebro.</a:t>
            </a:r>
          </a:p>
        </p:txBody>
      </p:sp>
    </p:spTree>
    <p:extLst>
      <p:ext uri="{BB962C8B-B14F-4D97-AF65-F5344CB8AC3E}">
        <p14:creationId xmlns:p14="http://schemas.microsoft.com/office/powerpoint/2010/main" val="5357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Receptores de 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Os receptores de dopamina são membros da família de proteínas receptoras acopladas à proteína G;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classe D1 contém dois receptores de dopamina : D1 e D5 – leva a um aumento do AMPc;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Já a classe D2 contém três receptores : D2,D3 e D4 – leva a uma inibição da produção de AMPc.</a:t>
            </a:r>
          </a:p>
        </p:txBody>
      </p:sp>
    </p:spTree>
    <p:extLst>
      <p:ext uri="{BB962C8B-B14F-4D97-AF65-F5344CB8AC3E}">
        <p14:creationId xmlns:p14="http://schemas.microsoft.com/office/powerpoint/2010/main" val="21226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33610" y="496430"/>
            <a:ext cx="7704856" cy="5793507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maioria dos receptores domínicos são expressos em neurônios pós sinápticos, nas sinapses dopaminérgicas;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Apesar disso, existem receptores que atuam em neurônios </a:t>
            </a:r>
            <a:r>
              <a:rPr lang="pt-BR" sz="2800" dirty="0" err="1"/>
              <a:t>pré</a:t>
            </a:r>
            <a:r>
              <a:rPr lang="pt-BR" sz="2800" dirty="0"/>
              <a:t> sinápticos, como </a:t>
            </a:r>
            <a:r>
              <a:rPr lang="pt-BR" sz="2800" dirty="0" err="1"/>
              <a:t>autoreceptores</a:t>
            </a:r>
            <a:r>
              <a:rPr lang="pt-BR" sz="2800" dirty="0"/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err="1"/>
              <a:t>Autoreceptores</a:t>
            </a:r>
            <a:r>
              <a:rPr lang="pt-BR" sz="2800" dirty="0"/>
              <a:t>: percebem o fluxo excessivo de dopamina e reduzem o tônus dopaminérgico, reduzindo a síntese de DA no neurônio </a:t>
            </a:r>
            <a:r>
              <a:rPr lang="pt-BR" sz="2800" dirty="0" err="1"/>
              <a:t>pré</a:t>
            </a:r>
            <a:r>
              <a:rPr lang="pt-BR" sz="2800" dirty="0"/>
              <a:t> sináptico e a taxa de descarga neuronal.</a:t>
            </a:r>
          </a:p>
        </p:txBody>
      </p:sp>
    </p:spTree>
    <p:extLst>
      <p:ext uri="{BB962C8B-B14F-4D97-AF65-F5344CB8AC3E}">
        <p14:creationId xmlns:p14="http://schemas.microsoft.com/office/powerpoint/2010/main" val="30461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0" y="509681"/>
            <a:ext cx="9163181" cy="55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Vias Centrais da Dopamina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1) Sistema </a:t>
            </a:r>
            <a:r>
              <a:rPr lang="pt-BR" sz="2800" dirty="0" err="1"/>
              <a:t>Nigroestriatal</a:t>
            </a:r>
            <a:r>
              <a:rPr lang="pt-BR" sz="2800" dirty="0"/>
              <a:t>: é o maior trato da </a:t>
            </a:r>
            <a:r>
              <a:rPr lang="pt-BR" sz="2800" dirty="0" err="1"/>
              <a:t>DA</a:t>
            </a:r>
            <a:r>
              <a:rPr lang="pt-BR" sz="2800" dirty="0"/>
              <a:t> do cérebro (contém cerca de 80% da </a:t>
            </a:r>
            <a:r>
              <a:rPr lang="pt-BR" sz="2800" dirty="0" err="1"/>
              <a:t>DA</a:t>
            </a:r>
            <a:r>
              <a:rPr lang="pt-BR" sz="2800" dirty="0"/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Projeta-se </a:t>
            </a:r>
            <a:r>
              <a:rPr lang="pt-BR" sz="2800" dirty="0" err="1"/>
              <a:t>rostralmente</a:t>
            </a:r>
            <a:r>
              <a:rPr lang="pt-BR" sz="2800" dirty="0"/>
              <a:t> na parte compacta da substancia negra até as terminações que inervam o núcleo caudado e </a:t>
            </a:r>
            <a:r>
              <a:rPr lang="pt-BR" sz="2800" dirty="0" err="1"/>
              <a:t>putâmen</a:t>
            </a:r>
            <a:r>
              <a:rPr lang="pt-BR" sz="2800" dirty="0"/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Está diretamente relacionada com a formação do movimento intencional.</a:t>
            </a:r>
          </a:p>
        </p:txBody>
      </p:sp>
    </p:spTree>
    <p:extLst>
      <p:ext uri="{BB962C8B-B14F-4D97-AF65-F5344CB8AC3E}">
        <p14:creationId xmlns:p14="http://schemas.microsoft.com/office/powerpoint/2010/main" val="1842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197" y="357612"/>
            <a:ext cx="7632848" cy="557748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2) Área </a:t>
            </a:r>
            <a:r>
              <a:rPr lang="pt-BR" sz="2800" dirty="0" err="1"/>
              <a:t>Tegmental</a:t>
            </a:r>
            <a:r>
              <a:rPr lang="pt-BR" sz="2800" dirty="0"/>
              <a:t> Ventral (ATV): área de corpos celulares dopaminérgicos no mesencéfalo;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Possui projeções para o </a:t>
            </a:r>
            <a:r>
              <a:rPr lang="pt-BR" sz="2800" dirty="0" err="1"/>
              <a:t>prosencefalo</a:t>
            </a:r>
            <a:r>
              <a:rPr lang="pt-BR" sz="2800" dirty="0"/>
              <a:t>, córtex cerebral, núcleo </a:t>
            </a:r>
            <a:r>
              <a:rPr lang="pt-BR" sz="2800" dirty="0" err="1"/>
              <a:t>acumbens</a:t>
            </a:r>
            <a:r>
              <a:rPr lang="pt-BR" sz="2800" dirty="0"/>
              <a:t> e outras estruturas límbicas;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Desempenha o papel na motivação, no pensamento orientado para metas, na regulação do afeto e no reforço positivo.</a:t>
            </a:r>
          </a:p>
        </p:txBody>
      </p:sp>
    </p:spTree>
    <p:extLst>
      <p:ext uri="{BB962C8B-B14F-4D97-AF65-F5344CB8AC3E}">
        <p14:creationId xmlns:p14="http://schemas.microsoft.com/office/powerpoint/2010/main" val="39632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DOPAMINA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Histórico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Bioquímica e biologia celular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Armazenamento, liberação, recaptação e inativação da dopamina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Receptores de dopamina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Vias centrais da dopamina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Classes e agentes farmacológicos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j-lt"/>
                <a:cs typeface="Arial" pitchFamily="34" charset="0"/>
              </a:rPr>
              <a:t>Caso clinico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35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75695" y="281835"/>
            <a:ext cx="7920880" cy="5721499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3) Via </a:t>
            </a:r>
            <a:r>
              <a:rPr lang="pt-BR" sz="2800" dirty="0" err="1"/>
              <a:t>Tubero-infundibular</a:t>
            </a:r>
            <a:r>
              <a:rPr lang="pt-BR" sz="2800" dirty="0"/>
              <a:t>: formada pelos núcleos arqueados e </a:t>
            </a:r>
            <a:r>
              <a:rPr lang="pt-BR" sz="2800" dirty="0" err="1"/>
              <a:t>periventricular</a:t>
            </a:r>
            <a:r>
              <a:rPr lang="pt-BR" sz="2800" dirty="0"/>
              <a:t> do hipotálamo;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dopamina é liberada por esses neurônios na circulação porta que conecta a eminencia mediana com a </a:t>
            </a:r>
            <a:r>
              <a:rPr lang="pt-BR" sz="2800" dirty="0" err="1"/>
              <a:t>adenohipofise</a:t>
            </a:r>
            <a:r>
              <a:rPr lang="pt-BR" sz="2800" dirty="0"/>
              <a:t> e inibe a liberação de prolactina pelos </a:t>
            </a:r>
            <a:r>
              <a:rPr lang="pt-BR" sz="2800" dirty="0" err="1"/>
              <a:t>lactotrofos</a:t>
            </a:r>
            <a:r>
              <a:rPr lang="pt-BR" sz="2800" dirty="0"/>
              <a:t> </a:t>
            </a:r>
            <a:r>
              <a:rPr lang="pt-BR" sz="2800" dirty="0" err="1"/>
              <a:t>hipofisários</a:t>
            </a:r>
            <a:r>
              <a:rPr lang="pt-BR" sz="2800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4) Área Postrema: localizada no assoalho do quarto ventrículo, contém um numero modesto de neurônios de dopamina, principalmente D2;</a:t>
            </a:r>
          </a:p>
        </p:txBody>
      </p:sp>
    </p:spTree>
    <p:extLst>
      <p:ext uri="{BB962C8B-B14F-4D97-AF65-F5344CB8AC3E}">
        <p14:creationId xmlns:p14="http://schemas.microsoft.com/office/powerpoint/2010/main" val="33877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39468" y="137819"/>
            <a:ext cx="8064896" cy="58655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estimulação desses receptores ativa os centros do vomito do cérebro.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81" y="1082163"/>
            <a:ext cx="5724674" cy="549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 e Agentes Farmacológicos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Agonista dos receptores de DA: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São usados atualmente no tratamento da Doença de Parkinson, síndrome das pernas inquietas e hiperprolactinemia;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Uma de suas limitações primarias é a falta de seletividade pelo subtipo do receptor envolvido na doença, gerando muitos efeitos adversos;</a:t>
            </a:r>
          </a:p>
        </p:txBody>
      </p:sp>
    </p:spTree>
    <p:extLst>
      <p:ext uri="{BB962C8B-B14F-4D97-AF65-F5344CB8AC3E}">
        <p14:creationId xmlns:p14="http://schemas.microsoft.com/office/powerpoint/2010/main" val="40551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35950" y="562328"/>
            <a:ext cx="7992888" cy="564949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1) </a:t>
            </a:r>
            <a:r>
              <a:rPr lang="pt-BR" sz="2800" dirty="0"/>
              <a:t>Derivados do esporão do centeio(</a:t>
            </a:r>
            <a:r>
              <a:rPr lang="pt-BR" sz="2800" dirty="0" err="1"/>
              <a:t>Ergot</a:t>
            </a:r>
            <a:r>
              <a:rPr lang="pt-BR" sz="2800" dirty="0"/>
              <a:t>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Bromocriptina</a:t>
            </a:r>
            <a:r>
              <a:rPr lang="pt-BR" sz="2800" dirty="0"/>
              <a:t>- agonista dos receptores D2 e uma fraco antagonista D1;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Pergolida</a:t>
            </a:r>
            <a:r>
              <a:rPr lang="pt-BR" sz="2800" dirty="0"/>
              <a:t>- agonista parcial de D1 e um forte agonista D2;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Caberzolina</a:t>
            </a:r>
            <a:r>
              <a:rPr lang="pt-BR" sz="2800" dirty="0"/>
              <a:t>- forte agonista de receptor D2 (usado juntamente com a </a:t>
            </a:r>
            <a:r>
              <a:rPr lang="pt-BR" sz="2800" dirty="0" err="1"/>
              <a:t>bromocriptina</a:t>
            </a:r>
            <a:r>
              <a:rPr lang="pt-BR" sz="2800" dirty="0"/>
              <a:t> no tratamento de hiperprolactinemia)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Efeitos Adversos: náuseas, vertigens e </a:t>
            </a:r>
            <a:r>
              <a:rPr lang="pt-BR" sz="2800" dirty="0" smtClean="0"/>
              <a:t>alucinações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19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54063" y="404665"/>
            <a:ext cx="8064896" cy="57214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2) Não derivados do esporão do centeio( não </a:t>
            </a:r>
            <a:r>
              <a:rPr lang="pt-BR" sz="2800" dirty="0" err="1"/>
              <a:t>Ergot</a:t>
            </a:r>
            <a:r>
              <a:rPr lang="pt-BR" sz="2800" dirty="0"/>
              <a:t>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Pramipexol</a:t>
            </a:r>
            <a:r>
              <a:rPr lang="pt-BR" sz="2800" dirty="0"/>
              <a:t>- agonista D3&gt;D2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Ropinirol</a:t>
            </a:r>
            <a:r>
              <a:rPr lang="pt-BR" sz="2800" dirty="0"/>
              <a:t>- agonista D3&gt;D2 (usado no tratamento da </a:t>
            </a:r>
            <a:r>
              <a:rPr lang="pt-BR" sz="2800" dirty="0" err="1"/>
              <a:t>sindrome</a:t>
            </a:r>
            <a:r>
              <a:rPr lang="pt-BR" sz="2800" dirty="0"/>
              <a:t> das pernas inquietas);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Rotigotina</a:t>
            </a:r>
            <a:r>
              <a:rPr lang="pt-BR" sz="2800" dirty="0"/>
              <a:t>- agonista D2&gt;D3 (adesivo transdermico, usado no tratamento da DP, disponível somente na Europa);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Apomorfina- agonista D4&gt;D2&gt;D3&gt;D5 (usado em associação com L-DOPA  para o tratamento da DP).</a:t>
            </a:r>
          </a:p>
        </p:txBody>
      </p:sp>
    </p:spTree>
    <p:extLst>
      <p:ext uri="{BB962C8B-B14F-4D97-AF65-F5344CB8AC3E}">
        <p14:creationId xmlns:p14="http://schemas.microsoft.com/office/powerpoint/2010/main" val="20878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7828" y="384908"/>
            <a:ext cx="7776864" cy="557748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Antagonista do receptor de DA: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Assim como os agonistas, os antagonistas apresentam limitações quanto ao tipo de receptores específicos para cada caso, o que tem limitado seu uso terapêutico;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São a base terapêutica para a esquizofrenia;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/>
              <a:t>São divididos em Antipsicoticos Típicos (primeira geração) e Antipsicoticos Atípicos( segunda geração);</a:t>
            </a:r>
          </a:p>
        </p:txBody>
      </p:sp>
    </p:spTree>
    <p:extLst>
      <p:ext uri="{BB962C8B-B14F-4D97-AF65-F5344CB8AC3E}">
        <p14:creationId xmlns:p14="http://schemas.microsoft.com/office/powerpoint/2010/main" val="5819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6885" y="391017"/>
            <a:ext cx="7776864" cy="57214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dirty="0"/>
              <a:t>1) Antipsicoticos Típicos(antagonistas D2):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err="1"/>
              <a:t>Clorpromazina</a:t>
            </a: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err="1"/>
              <a:t>Haloperidol</a:t>
            </a: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 err="1"/>
              <a:t>Droperidol</a:t>
            </a:r>
            <a:endParaRPr lang="pt-B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800" dirty="0"/>
              <a:t>Tioridazina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Melhoram significativamente os sintomas positivos, mas não melhoram muito os sintomas negativos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27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0776" y="359951"/>
            <a:ext cx="7632848" cy="612068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/>
              <a:t>2) Antipsicoticos Atípicos(antagonista de baixa afinidade D2 e alta afinidade para 5-HT2):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Clozapina</a:t>
            </a:r>
            <a:r>
              <a:rPr lang="pt-BR" sz="2800" dirty="0"/>
              <a:t>( antagonista de D4) – risco aumentado de </a:t>
            </a:r>
            <a:r>
              <a:rPr lang="pt-BR" sz="2800" dirty="0" err="1"/>
              <a:t>agranulocitose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Olanzapina</a:t>
            </a:r>
            <a:r>
              <a:rPr lang="pt-BR" sz="2800" dirty="0"/>
              <a:t>( antagonista de D4)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Risperidona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Quetiapina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800" dirty="0" err="1"/>
              <a:t>Ziprasidona</a:t>
            </a:r>
            <a:endParaRPr lang="pt-BR" sz="2800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Mais efetivos no tratamento dos sintomas negativos da esquizofrenia e produzem sintomas extrapiramidais mais leves.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2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15246" y="340195"/>
            <a:ext cx="7848872" cy="5649491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/>
              <a:t>Inibidores do metabolismo da dopamina:</a:t>
            </a:r>
          </a:p>
          <a:p>
            <a:pPr algn="just"/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Inibem a degradação da dopamina no SNC;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Usados no tratamento da Doença de Parkinson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err="1"/>
              <a:t>Rasagilina</a:t>
            </a:r>
            <a:r>
              <a:rPr lang="pt-BR" sz="2800" dirty="0"/>
              <a:t> e </a:t>
            </a:r>
            <a:r>
              <a:rPr lang="pt-BR" sz="2800" dirty="0" err="1"/>
              <a:t>Selegilina</a:t>
            </a:r>
            <a:r>
              <a:rPr lang="pt-BR" sz="2800" dirty="0"/>
              <a:t> – inibem a MAO-B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err="1"/>
              <a:t>Tolcapona</a:t>
            </a:r>
            <a:r>
              <a:rPr lang="pt-BR" sz="2800" dirty="0"/>
              <a:t>- inibe a COMT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err="1"/>
              <a:t>Entacapona</a:t>
            </a:r>
            <a:r>
              <a:rPr lang="pt-BR" sz="2800" dirty="0"/>
              <a:t> – inibe a degradação da </a:t>
            </a:r>
            <a:r>
              <a:rPr lang="pt-BR" sz="2800" dirty="0" err="1"/>
              <a:t>levodopa</a:t>
            </a:r>
            <a:r>
              <a:rPr lang="pt-BR" sz="2800" dirty="0"/>
              <a:t> pela COMT na periferia</a:t>
            </a:r>
          </a:p>
        </p:txBody>
      </p:sp>
    </p:spTree>
    <p:extLst>
      <p:ext uri="{BB962C8B-B14F-4D97-AF65-F5344CB8AC3E}">
        <p14:creationId xmlns:p14="http://schemas.microsoft.com/office/powerpoint/2010/main" val="32328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89594" y="550110"/>
            <a:ext cx="7920880" cy="528945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800" dirty="0"/>
              <a:t>Precursores da Dopamina:</a:t>
            </a:r>
          </a:p>
          <a:p>
            <a:pPr algn="just">
              <a:buFont typeface="Wingdings" pitchFamily="2" charset="2"/>
              <a:buChar char="Ø"/>
            </a:pPr>
            <a:endParaRPr lang="pt-BR" sz="2800" dirty="0"/>
          </a:p>
          <a:p>
            <a:pPr algn="just">
              <a:buFont typeface="Wingdings" pitchFamily="2" charset="2"/>
              <a:buChar char="Ø"/>
            </a:pP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 err="1"/>
              <a:t>Levodopa</a:t>
            </a:r>
            <a:r>
              <a:rPr lang="pt-BR" sz="2800" dirty="0"/>
              <a:t>( L-DOPA) – usada no tratamento de doença de Parkinson, seu uso continuo leva o paciente a apresentar tolerância e sensibilização.</a:t>
            </a:r>
          </a:p>
        </p:txBody>
      </p:sp>
    </p:spTree>
    <p:extLst>
      <p:ext uri="{BB962C8B-B14F-4D97-AF65-F5344CB8AC3E}">
        <p14:creationId xmlns:p14="http://schemas.microsoft.com/office/powerpoint/2010/main" val="42220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A dopamina foi sintetizada pela primeira vez em 1910 por Henry </a:t>
            </a:r>
            <a:r>
              <a:rPr lang="pt-BR" sz="2800" dirty="0" err="1"/>
              <a:t>Dale</a:t>
            </a:r>
            <a:r>
              <a:rPr lang="pt-BR" sz="2800" dirty="0"/>
              <a:t>, que caracterizou suas propriedades biológicas e descreveu como uma adrenalina fraca;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Em 1930, foi descoberta como sendo um composto de transição entre a Noraepinefrina e a Epinefrina;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/>
              <a:t>Em 1950 foi encontrado estoques de DA nos tecidos, sugerindo que está teria uma função sinalizadora própria. E no final da década, Carlsson e </a:t>
            </a:r>
            <a:r>
              <a:rPr lang="pt-BR" sz="2800" dirty="0" err="1"/>
              <a:t>Montagu</a:t>
            </a:r>
            <a:r>
              <a:rPr lang="pt-BR" sz="2800" dirty="0"/>
              <a:t>, encontram estoques de DA no cérebro.</a:t>
            </a:r>
          </a:p>
        </p:txBody>
      </p:sp>
    </p:spTree>
    <p:extLst>
      <p:ext uri="{BB962C8B-B14F-4D97-AF65-F5344CB8AC3E}">
        <p14:creationId xmlns:p14="http://schemas.microsoft.com/office/powerpoint/2010/main" val="27802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198" y="-424415"/>
            <a:ext cx="8915399" cy="2262781"/>
          </a:xfrm>
        </p:spPr>
        <p:txBody>
          <a:bodyPr/>
          <a:lstStyle/>
          <a:p>
            <a:r>
              <a:rPr lang="pt-BR" i="1" spc="300" dirty="0" smtClean="0">
                <a:solidFill>
                  <a:srgbClr val="FF0000"/>
                </a:solidFill>
              </a:rPr>
              <a:t>Serotonina</a:t>
            </a:r>
            <a:endParaRPr lang="pt-BR" i="1" spc="300" dirty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m para serotonina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56" y="2697340"/>
            <a:ext cx="3966715" cy="350199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60" y="326042"/>
            <a:ext cx="2371298" cy="2371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05548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Histórico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 A serotonina ou 5-hidroxitriptamina (5-HT) foi isolada e identificada </a:t>
            </a:r>
            <a:r>
              <a:rPr lang="pt-BR" sz="2400" dirty="0" smtClean="0"/>
              <a:t>em 1948 no </a:t>
            </a:r>
            <a:r>
              <a:rPr lang="pt-BR" sz="2400" dirty="0"/>
              <a:t>soro por </a:t>
            </a:r>
            <a:r>
              <a:rPr lang="pt-BR" sz="2400" dirty="0" err="1"/>
              <a:t>Rapport</a:t>
            </a:r>
            <a:r>
              <a:rPr lang="pt-BR" sz="2400" dirty="0"/>
              <a:t>, </a:t>
            </a:r>
            <a:r>
              <a:rPr lang="pt-BR" sz="2400" dirty="0" err="1"/>
              <a:t>Greem</a:t>
            </a:r>
            <a:r>
              <a:rPr lang="pt-BR" sz="2400" dirty="0"/>
              <a:t> e Page. 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400" dirty="0" smtClean="0"/>
              <a:t>Uma </a:t>
            </a:r>
            <a:r>
              <a:rPr lang="pt-BR" sz="2400" dirty="0"/>
              <a:t>série de trabalhos documentam o isolamento, a purificação e caracterização da estrutura 5-HT.</a:t>
            </a:r>
          </a:p>
        </p:txBody>
      </p:sp>
    </p:spTree>
    <p:extLst>
      <p:ext uri="{BB962C8B-B14F-4D97-AF65-F5344CB8AC3E}">
        <p14:creationId xmlns:p14="http://schemas.microsoft.com/office/powerpoint/2010/main" val="5194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255594"/>
            <a:ext cx="8911687" cy="1733266"/>
          </a:xfrm>
        </p:spPr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615" y="333499"/>
            <a:ext cx="8915400" cy="5310721"/>
          </a:xfrm>
        </p:spPr>
        <p:txBody>
          <a:bodyPr>
            <a:normAutofit/>
          </a:bodyPr>
          <a:lstStyle/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A serotonina é responsável por</a:t>
            </a:r>
            <a:r>
              <a:rPr lang="pt-BR" sz="24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Bom humor 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Sensação de bem estar ;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Regular o sono, metabolismo e apetite </a:t>
            </a:r>
            <a:br>
              <a:rPr lang="pt-BR" dirty="0"/>
            </a:b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 smtClean="0"/>
              <a:t>A </a:t>
            </a:r>
            <a:r>
              <a:rPr lang="pt-BR" sz="2400" b="1" dirty="0" smtClean="0"/>
              <a:t>falta acarreta: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Irritabilidade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Crise de choro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Alterações no sono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dirty="0"/>
              <a:t>Depressão</a:t>
            </a:r>
          </a:p>
        </p:txBody>
      </p:sp>
    </p:spTree>
    <p:extLst>
      <p:ext uri="{BB962C8B-B14F-4D97-AF65-F5344CB8AC3E}">
        <p14:creationId xmlns:p14="http://schemas.microsoft.com/office/powerpoint/2010/main" val="33687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7255" y="450167"/>
            <a:ext cx="6730836" cy="1549528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Serotonina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603" y="2644727"/>
            <a:ext cx="8033148" cy="364353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400" dirty="0" smtClean="0"/>
              <a:t>Hormônio </a:t>
            </a:r>
            <a:r>
              <a:rPr lang="pt-BR" sz="2400" dirty="0"/>
              <a:t>e neurotransmissor envolvido na excitação dos órgãos e constrição de vasos sanguíneos</a:t>
            </a:r>
            <a:r>
              <a:rPr lang="pt-BR" dirty="0"/>
              <a:t>. </a:t>
            </a: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dirty="0"/>
              <a:t>É obtida no organismo a partir do aminoácido triptofano da dieta.</a:t>
            </a:r>
          </a:p>
        </p:txBody>
      </p:sp>
      <p:pic>
        <p:nvPicPr>
          <p:cNvPr id="2050" name="Picture 2" descr="Serotonin-skele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3" y="217789"/>
            <a:ext cx="2716846" cy="1948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Alimentos ricos em triptofano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3" y="0"/>
            <a:ext cx="8637563" cy="648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Síntese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83814"/>
            <a:ext cx="8596668" cy="3880773"/>
          </a:xfrm>
        </p:spPr>
        <p:txBody>
          <a:bodyPr/>
          <a:lstStyle/>
          <a:p>
            <a:endParaRPr lang="pt-B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A </a:t>
            </a:r>
            <a:r>
              <a:rPr lang="pt-BR" sz="2400" dirty="0">
                <a:solidFill>
                  <a:schemeClr val="tx1"/>
                </a:solidFill>
              </a:rPr>
              <a:t>5-HT obtida a partir o aminoácido triptofano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endParaRPr lang="pt-B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A conversão do triptofano ocorre em duas etapas: </a:t>
            </a:r>
            <a:r>
              <a:rPr lang="pt-BR" sz="2400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pt-BR" sz="2000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>
                <a:solidFill>
                  <a:schemeClr val="tx1"/>
                </a:solidFill>
              </a:rPr>
              <a:t> Hidroxilação </a:t>
            </a:r>
            <a:r>
              <a:rPr lang="pt-BR" sz="2400" dirty="0">
                <a:solidFill>
                  <a:schemeClr val="tx1"/>
                </a:solidFill>
              </a:rPr>
              <a:t>do triptofano</a:t>
            </a:r>
            <a:r>
              <a:rPr lang="pt-BR" sz="2400" dirty="0" smtClean="0">
                <a:solidFill>
                  <a:schemeClr val="tx1"/>
                </a:solidFill>
              </a:rPr>
              <a:t>; </a:t>
            </a:r>
            <a:endParaRPr lang="pt-BR" sz="24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pt-BR" sz="2400" dirty="0" smtClean="0">
                <a:solidFill>
                  <a:schemeClr val="tx1"/>
                </a:solidFill>
              </a:rPr>
              <a:t> Descarboxilação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174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830" y="154745"/>
            <a:ext cx="1972484" cy="659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2006" y="393895"/>
            <a:ext cx="5531995" cy="291201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700" dirty="0">
                <a:solidFill>
                  <a:schemeClr val="tx1"/>
                </a:solidFill>
              </a:rPr>
              <a:t>As enzimas que atuam na conversão do triptofano são encontradas no citoplasma dos neurônios serotoninérgicos. </a:t>
            </a:r>
            <a:r>
              <a:rPr lang="pt-BR" sz="2700" dirty="0" smtClean="0">
                <a:solidFill>
                  <a:schemeClr val="tx1"/>
                </a:solidFill>
              </a:rPr>
              <a:t/>
            </a:r>
            <a:br>
              <a:rPr lang="pt-BR" sz="2700" dirty="0" smtClean="0">
                <a:solidFill>
                  <a:schemeClr val="tx1"/>
                </a:solidFill>
              </a:rPr>
            </a:br>
            <a:r>
              <a:rPr lang="pt-BR" sz="2700" dirty="0">
                <a:solidFill>
                  <a:schemeClr val="tx1"/>
                </a:solidFill>
              </a:rPr>
              <a:t/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dirty="0" smtClean="0">
                <a:solidFill>
                  <a:schemeClr val="tx1"/>
                </a:solidFill>
              </a:rPr>
              <a:t/>
            </a:r>
            <a:br>
              <a:rPr lang="pt-BR" sz="2700" dirty="0" smtClean="0">
                <a:solidFill>
                  <a:schemeClr val="tx1"/>
                </a:solidFill>
              </a:rPr>
            </a:br>
            <a:endParaRPr lang="pt-BR" sz="2700" dirty="0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023360" y="2705743"/>
            <a:ext cx="58099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60000"/>
                  <a:lumOff val="40000"/>
                </a:schemeClr>
              </a:buClr>
              <a:buSzPct val="120000"/>
              <a:buFont typeface="Wingdings" panose="05000000000000000000" pitchFamily="2" charset="2"/>
              <a:buChar char="Ø"/>
            </a:pPr>
            <a:r>
              <a:rPr lang="pt-BR" sz="2400" dirty="0" smtClean="0"/>
              <a:t>     A </a:t>
            </a:r>
            <a:r>
              <a:rPr lang="pt-BR" sz="2400" dirty="0"/>
              <a:t>disponibilidade do triptofano representa </a:t>
            </a:r>
            <a:r>
              <a:rPr lang="pt-BR" sz="2400" dirty="0" smtClean="0"/>
              <a:t>um dos fatore limitantes </a:t>
            </a:r>
            <a:r>
              <a:rPr lang="pt-BR" sz="2400" dirty="0"/>
              <a:t>da velocidade na síntese da serotonina.</a:t>
            </a:r>
          </a:p>
        </p:txBody>
      </p:sp>
    </p:spTree>
    <p:extLst>
      <p:ext uri="{BB962C8B-B14F-4D97-AF65-F5344CB8AC3E}">
        <p14:creationId xmlns:p14="http://schemas.microsoft.com/office/powerpoint/2010/main" val="29708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Armazenamento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677334" y="2023038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/>
              <a:t> Onde é encontrada? </a:t>
            </a:r>
            <a:endParaRPr lang="pt-BR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sz="2400" dirty="0"/>
              <a:t>Células enterocromafins (90%) </a:t>
            </a:r>
            <a:r>
              <a:rPr lang="pt-BR" sz="2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Plaquetas (8%) </a:t>
            </a:r>
            <a:r>
              <a:rPr lang="pt-BR" sz="2400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SNC </a:t>
            </a:r>
            <a:r>
              <a:rPr lang="pt-BR" sz="2400" dirty="0"/>
              <a:t>(</a:t>
            </a:r>
            <a:r>
              <a:rPr lang="pt-BR" sz="2400" dirty="0" smtClean="0"/>
              <a:t>2%)</a:t>
            </a: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 smtClean="0"/>
              <a:t> </a:t>
            </a:r>
            <a:r>
              <a:rPr lang="pt-BR" sz="2400" b="1" dirty="0" smtClean="0"/>
              <a:t>VMAT e SERT</a:t>
            </a:r>
            <a:endParaRPr lang="pt-BR" sz="24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Conceito </a:t>
            </a:r>
            <a:endParaRPr lang="pt-BR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Função</a:t>
            </a:r>
          </a:p>
        </p:txBody>
      </p:sp>
    </p:spTree>
    <p:extLst>
      <p:ext uri="{BB962C8B-B14F-4D97-AF65-F5344CB8AC3E}">
        <p14:creationId xmlns:p14="http://schemas.microsoft.com/office/powerpoint/2010/main" val="3661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Degradaçao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err="1" smtClean="0"/>
              <a:t>Isoenzimas</a:t>
            </a:r>
            <a:r>
              <a:rPr lang="pt-BR" sz="2400" dirty="0" smtClean="0"/>
              <a:t> provenientes da MAO</a:t>
            </a:r>
          </a:p>
          <a:p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     MAO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      MAO B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/>
              <a:t>Inibidores da MAO: Aumentam os estoques neuronais de Serotonina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38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5-HT1A &#10;o Localização: &#10;•Hipocampo (pós-sináptica) &#10;• Núcleo de rafe (pré-sináptica) &#10;o Inibição de Adenilato &#10;Ciclase &#10;o ..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"/>
          <a:stretch/>
        </p:blipFill>
        <p:spPr bwMode="auto">
          <a:xfrm>
            <a:off x="325641" y="131297"/>
            <a:ext cx="7664807" cy="634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Bioquímica e biologia celular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dopamina pertence à família das catecolaminas, dentro dessa família também estão inclusas a noraepinefrina e a epinefrina;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As catecolaminas de uma maneira geral, modulam a função da neurotransmissão de ponto a ponto e afetam processos complexos como humor, atenção e emoção;</a:t>
            </a:r>
          </a:p>
        </p:txBody>
      </p:sp>
    </p:spTree>
    <p:extLst>
      <p:ext uri="{BB962C8B-B14F-4D97-AF65-F5344CB8AC3E}">
        <p14:creationId xmlns:p14="http://schemas.microsoft.com/office/powerpoint/2010/main" val="497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273" y="213360"/>
            <a:ext cx="5331656" cy="6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377" y="168812"/>
            <a:ext cx="8596668" cy="872196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Classes Farmacológicas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308295"/>
            <a:ext cx="8596668" cy="47330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Antidepressivos Típicos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Inibidores do Armazenamento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Inibidores da Degradação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Inibidores da Recaptação</a:t>
            </a:r>
          </a:p>
          <a:p>
            <a:pPr marL="1200150" lvl="2" indent="-400050">
              <a:buFont typeface="+mj-lt"/>
              <a:buAutoNum type="romanUcPeriod"/>
            </a:pPr>
            <a:r>
              <a:rPr lang="pt-BR" sz="2000" dirty="0" smtClean="0"/>
              <a:t>Antidepressivo Tricíclico (ATC)</a:t>
            </a:r>
          </a:p>
          <a:p>
            <a:pPr marL="1200150" lvl="2" indent="-400050">
              <a:buFont typeface="+mj-lt"/>
              <a:buAutoNum type="romanUcPeriod"/>
            </a:pPr>
            <a:r>
              <a:rPr lang="pt-BR" sz="2000" dirty="0"/>
              <a:t>I</a:t>
            </a:r>
            <a:r>
              <a:rPr lang="pt-BR" sz="2000" dirty="0" smtClean="0"/>
              <a:t>nibidor Seletivo da Recaptação de Serotonina(ISRS)</a:t>
            </a:r>
          </a:p>
          <a:p>
            <a:pPr marL="1200150" lvl="2" indent="-400050">
              <a:buFont typeface="+mj-lt"/>
              <a:buAutoNum type="romanUcPeriod"/>
            </a:pPr>
            <a:r>
              <a:rPr lang="pt-BR" sz="2000" dirty="0" smtClean="0"/>
              <a:t>Inibidor da Recaptação de Serotonina-Norepinefrina(IRSN)</a:t>
            </a:r>
          </a:p>
          <a:p>
            <a:pPr marL="1200150" lvl="2" indent="-400050">
              <a:buFont typeface="+mj-lt"/>
              <a:buAutoNum type="romanUcPeriod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Antidepressivos Atípicos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Agonista do Receptor de Serotonina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Antagonista do Receptor de Serotonina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2139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Farmacocinética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792" y="1930400"/>
            <a:ext cx="3655516" cy="3880773"/>
          </a:xfrm>
        </p:spPr>
        <p:txBody>
          <a:bodyPr>
            <a:normAutofit/>
          </a:bodyPr>
          <a:lstStyle/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Absorção                                         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Hidrofóbicos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Boa </a:t>
            </a:r>
            <a:r>
              <a:rPr lang="pt-BR" sz="2400" dirty="0" smtClean="0"/>
              <a:t>Absorção </a:t>
            </a:r>
            <a:r>
              <a:rPr lang="pt-BR" sz="2400" dirty="0"/>
              <a:t>Oral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Distribuição 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 smtClean="0"/>
              <a:t>Atravessam a BHE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19881" y="1930400"/>
            <a:ext cx="38545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400" dirty="0" smtClean="0"/>
              <a:t>Biotransformação</a:t>
            </a:r>
          </a:p>
          <a:p>
            <a:pPr marL="342900" indent="-342900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Hepática 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400" dirty="0" smtClean="0"/>
              <a:t>Excreção 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400" dirty="0" smtClean="0"/>
              <a:t>Renal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904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48640"/>
            <a:ext cx="8596668" cy="138176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Mecanismos de Ação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073" y="1366128"/>
            <a:ext cx="6273397" cy="53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808238" y="1756203"/>
            <a:ext cx="8596668" cy="45719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318" y="92075"/>
            <a:ext cx="4259479" cy="33282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42" y="92075"/>
            <a:ext cx="4406060" cy="332825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044" y="3420332"/>
            <a:ext cx="4849796" cy="3406731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4410742" y="1756203"/>
            <a:ext cx="69583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Inibidores do Armazenamento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Anfetaminas e Drogas Relacionadas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Metanfetaminas</a:t>
            </a:r>
            <a:r>
              <a:rPr lang="pt-BR" dirty="0" smtClean="0"/>
              <a:t>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Metilfenidato 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 smtClean="0"/>
              <a:t>MDMA</a:t>
            </a:r>
          </a:p>
          <a:p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Indicações: </a:t>
            </a:r>
            <a:r>
              <a:rPr lang="pt-BR" dirty="0" smtClean="0"/>
              <a:t>Segunda linha para  tratamento  de TDM em </a:t>
            </a:r>
            <a:r>
              <a:rPr lang="pt-BR" dirty="0" smtClean="0"/>
              <a:t>Idosos, Perda de Peso*.</a:t>
            </a:r>
            <a:endParaRPr lang="pt-BR" dirty="0" smtClean="0"/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Efeito Adverso: </a:t>
            </a:r>
            <a:r>
              <a:rPr lang="pt-BR" dirty="0" smtClean="0"/>
              <a:t>Psicose, Mania(TB</a:t>
            </a:r>
            <a:r>
              <a:rPr lang="pt-BR" dirty="0" smtClean="0"/>
              <a:t>), </a:t>
            </a:r>
            <a:endParaRPr lang="pt-BR" b="1" dirty="0" smtClean="0"/>
          </a:p>
          <a:p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Fenfluramina</a:t>
            </a: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t-BR" dirty="0" err="1" smtClean="0"/>
              <a:t>Dexflenfuramina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31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9893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Inibidores da degradação de Serotonina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0680"/>
            <a:ext cx="10112586" cy="4803172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 smtClean="0"/>
              <a:t>Inibidores da Monoamina Oxidase(IMAO):</a:t>
            </a: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 smtClean="0"/>
              <a:t>Não seletivos: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err="1" smtClean="0"/>
              <a:t>Iproniazida</a:t>
            </a:r>
            <a:r>
              <a:rPr lang="pt-BR" sz="1800" dirty="0" smtClean="0"/>
              <a:t>(</a:t>
            </a:r>
            <a:r>
              <a:rPr lang="pt-BR" sz="1800" dirty="0" err="1" smtClean="0"/>
              <a:t>Marsilid</a:t>
            </a:r>
            <a:r>
              <a:rPr lang="pt-BR" sz="1800" dirty="0" smtClean="0"/>
              <a:t>), </a:t>
            </a:r>
            <a:r>
              <a:rPr lang="pt-BR" sz="1800" dirty="0" err="1" smtClean="0"/>
              <a:t>Fenelzina</a:t>
            </a:r>
            <a:r>
              <a:rPr lang="pt-BR" sz="1800" dirty="0" smtClean="0"/>
              <a:t>(</a:t>
            </a:r>
            <a:r>
              <a:rPr lang="pt-BR" sz="1800" dirty="0" err="1" smtClean="0"/>
              <a:t>nardil</a:t>
            </a:r>
            <a:r>
              <a:rPr lang="pt-BR" sz="1800" dirty="0" smtClean="0"/>
              <a:t>), </a:t>
            </a:r>
            <a:r>
              <a:rPr lang="pt-BR" sz="1800" dirty="0" err="1" smtClean="0"/>
              <a:t>Isocarboxazida</a:t>
            </a:r>
            <a:endParaRPr lang="pt-BR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err="1" smtClean="0"/>
              <a:t>Selegilina</a:t>
            </a:r>
            <a:r>
              <a:rPr lang="pt-BR" sz="1800" dirty="0" smtClean="0"/>
              <a:t>(</a:t>
            </a:r>
            <a:r>
              <a:rPr lang="pt-BR" sz="1800" dirty="0" err="1" smtClean="0"/>
              <a:t>Deprilan</a:t>
            </a:r>
            <a:r>
              <a:rPr lang="pt-BR" sz="1800" dirty="0" smtClean="0"/>
              <a:t>)</a:t>
            </a:r>
            <a:endParaRPr lang="pt-BR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 err="1" smtClean="0"/>
              <a:t>Indicaçoes</a:t>
            </a:r>
            <a:r>
              <a:rPr lang="pt-BR" sz="1800" b="1" dirty="0" smtClean="0"/>
              <a:t>: </a:t>
            </a:r>
            <a:r>
              <a:rPr lang="pt-BR" sz="1800" dirty="0" smtClean="0"/>
              <a:t>TDM, TP(Pós-tratamento convencional)</a:t>
            </a:r>
            <a:endParaRPr lang="pt-BR" sz="1800" b="1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 smtClean="0"/>
              <a:t>Efeitos Adversos: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smtClean="0"/>
              <a:t>Crise Hipertensiva, Cefaleia, Náusea, Taquicardia, Arritmias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1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800" b="1" dirty="0" smtClean="0"/>
              <a:t>Seletivos(IRMA):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sz="1800" dirty="0" err="1" smtClean="0"/>
              <a:t>Moclobemida</a:t>
            </a:r>
            <a:r>
              <a:rPr lang="pt-BR" sz="1800" dirty="0" smtClean="0"/>
              <a:t>(</a:t>
            </a:r>
            <a:r>
              <a:rPr lang="pt-BR" sz="1800" dirty="0" err="1" smtClean="0"/>
              <a:t>Aurorix</a:t>
            </a:r>
            <a:r>
              <a:rPr lang="pt-BR" sz="1800" dirty="0" smtClean="0"/>
              <a:t>), </a:t>
            </a:r>
            <a:r>
              <a:rPr lang="pt-BR" sz="1800" dirty="0" err="1" smtClean="0"/>
              <a:t>Befloxatona</a:t>
            </a:r>
            <a:r>
              <a:rPr lang="pt-BR" sz="1800" dirty="0" smtClean="0"/>
              <a:t>, </a:t>
            </a:r>
            <a:r>
              <a:rPr lang="pt-BR" sz="1800" dirty="0" err="1" smtClean="0"/>
              <a:t>Blofaromina</a:t>
            </a:r>
            <a:endParaRPr lang="pt-BR" sz="1800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460" y="3802266"/>
            <a:ext cx="2912969" cy="18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Inibidores da Recaptação 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08897"/>
            <a:ext cx="11514666" cy="4943595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Antidepressivo Tricíclicos (</a:t>
            </a:r>
            <a:r>
              <a:rPr lang="pt-BR" sz="2000" b="1" dirty="0" smtClean="0"/>
              <a:t>ADT):</a:t>
            </a:r>
            <a:endParaRPr lang="pt-BR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Imipramina</a:t>
            </a:r>
            <a:r>
              <a:rPr lang="pt-BR" sz="2000" dirty="0" smtClean="0"/>
              <a:t>(</a:t>
            </a:r>
            <a:r>
              <a:rPr lang="pt-BR" sz="2000" dirty="0" err="1" smtClean="0"/>
              <a:t>Tofranil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Amitriptilina</a:t>
            </a:r>
            <a:r>
              <a:rPr lang="pt-BR" sz="2000" dirty="0" smtClean="0"/>
              <a:t>(</a:t>
            </a:r>
            <a:r>
              <a:rPr lang="pt-BR" sz="2000" dirty="0" err="1" smtClean="0"/>
              <a:t>Tryptanol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Desipramina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Indicações: </a:t>
            </a:r>
            <a:r>
              <a:rPr lang="pt-BR" sz="2000" dirty="0" smtClean="0"/>
              <a:t>TOC, Enxaqueca, SDC.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Efeitos Adversos:</a:t>
            </a:r>
            <a:r>
              <a:rPr lang="pt-BR" sz="2000" dirty="0" smtClean="0"/>
              <a:t> Efeitos Anticolinérgicos, Anti-histamínicos*, Antiadrenérgicos, SNC.</a:t>
            </a:r>
            <a:endParaRPr lang="pt-BR" sz="2000" b="1" dirty="0" smtClean="0"/>
          </a:p>
          <a:p>
            <a:pPr marL="457200" lvl="1" indent="0">
              <a:buNone/>
            </a:pPr>
            <a:endParaRPr lang="pt-BR" sz="2000" dirty="0" smtClean="0"/>
          </a:p>
          <a:p>
            <a:pPr marL="457200" lvl="1" indent="0">
              <a:buNone/>
            </a:pP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Nortriptilina</a:t>
            </a:r>
            <a:r>
              <a:rPr lang="pt-BR" sz="2000" dirty="0" smtClean="0"/>
              <a:t>(</a:t>
            </a:r>
            <a:r>
              <a:rPr lang="pt-BR" sz="2000" dirty="0" err="1" smtClean="0"/>
              <a:t>Pamelor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Clomipramina</a:t>
            </a:r>
            <a:r>
              <a:rPr lang="pt-BR" sz="2000" dirty="0" smtClean="0"/>
              <a:t>(</a:t>
            </a:r>
            <a:r>
              <a:rPr lang="pt-BR" sz="2000" dirty="0" err="1" smtClean="0"/>
              <a:t>Anafranil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Maprotilina</a:t>
            </a:r>
            <a:r>
              <a:rPr lang="pt-BR" sz="2000" dirty="0" smtClean="0"/>
              <a:t>*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758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Inibidores da Recaptação:</a:t>
            </a:r>
            <a:b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04" y="1578707"/>
            <a:ext cx="12928209" cy="4906498"/>
          </a:xfrm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Inibidores Seletivos da Recaptação de Serotonina (ISRS):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Fluoxetina(</a:t>
            </a:r>
            <a:r>
              <a:rPr lang="pt-BR" sz="2000" dirty="0" err="1" smtClean="0"/>
              <a:t>Prozac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Citalopram</a:t>
            </a:r>
            <a:r>
              <a:rPr lang="pt-BR" sz="2000" dirty="0" smtClean="0"/>
              <a:t>(</a:t>
            </a:r>
            <a:r>
              <a:rPr lang="pt-BR" sz="2000" dirty="0" err="1" smtClean="0"/>
              <a:t>Procimax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Fluvoxamina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Indicações:</a:t>
            </a:r>
            <a:r>
              <a:rPr lang="pt-BR" sz="2000" dirty="0" smtClean="0"/>
              <a:t> TDM, TA, TOC,TEPT, 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Efeitos Adversos: </a:t>
            </a:r>
            <a:r>
              <a:rPr lang="pt-BR" sz="2000" dirty="0" smtClean="0"/>
              <a:t>Menores, Disfunção Sexual, Distúrbios Gastrointestinais, Síndrome da Serotonina, Virada Maníaca </a:t>
            </a:r>
            <a:endParaRPr lang="pt-BR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Paroxetina(</a:t>
            </a:r>
            <a:r>
              <a:rPr lang="pt-BR" sz="2000" dirty="0" err="1" smtClean="0"/>
              <a:t>Paxil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Sertralina(</a:t>
            </a:r>
            <a:r>
              <a:rPr lang="pt-BR" sz="2000" dirty="0" err="1" smtClean="0"/>
              <a:t>Zoloft</a:t>
            </a:r>
            <a:r>
              <a:rPr lang="pt-BR" sz="2000" dirty="0" smtClean="0"/>
              <a:t>)</a:t>
            </a: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Escitalopram</a:t>
            </a:r>
            <a:r>
              <a:rPr lang="pt-BR" sz="1800" dirty="0" smtClean="0"/>
              <a:t>		</a:t>
            </a:r>
            <a:r>
              <a:rPr lang="pt-BR" dirty="0" smtClean="0"/>
              <a:t>			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5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Inibidores da Recaptação: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Inibidores da </a:t>
            </a:r>
            <a:r>
              <a:rPr lang="pt-BR" sz="2000" b="1" dirty="0" smtClean="0"/>
              <a:t>Recaptação </a:t>
            </a:r>
            <a:r>
              <a:rPr lang="pt-BR" sz="2000" b="1" dirty="0" smtClean="0"/>
              <a:t>de Serotonina-</a:t>
            </a:r>
            <a:r>
              <a:rPr lang="pt-BR" sz="2000" b="1" dirty="0" err="1" smtClean="0"/>
              <a:t>Norepnefrina</a:t>
            </a:r>
            <a:r>
              <a:rPr lang="pt-BR" sz="2000" b="1" dirty="0" smtClean="0"/>
              <a:t> (IRSN):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Venlafaxina</a:t>
            </a:r>
            <a:r>
              <a:rPr lang="pt-BR" sz="2000" dirty="0" smtClean="0"/>
              <a:t>(</a:t>
            </a:r>
            <a:r>
              <a:rPr lang="pt-BR" sz="2000" dirty="0" err="1" smtClean="0"/>
              <a:t>Efexor</a:t>
            </a:r>
            <a:r>
              <a:rPr lang="pt-BR" sz="2000" dirty="0" smtClean="0"/>
              <a:t>) </a:t>
            </a:r>
            <a:r>
              <a:rPr lang="pt-BR" sz="2000" dirty="0" smtClean="0"/>
              <a:t>(Dose Dependente)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err="1" smtClean="0"/>
              <a:t>Duloxetina</a:t>
            </a:r>
            <a:r>
              <a:rPr lang="pt-BR" sz="2000" dirty="0" smtClean="0"/>
              <a:t>(</a:t>
            </a:r>
            <a:r>
              <a:rPr lang="pt-BR" sz="2000" dirty="0" err="1" smtClean="0"/>
              <a:t>Velija</a:t>
            </a:r>
            <a:r>
              <a:rPr lang="pt-BR" sz="2000" dirty="0" smtClean="0"/>
              <a:t>) </a:t>
            </a:r>
            <a:r>
              <a:rPr lang="pt-BR" sz="2000" dirty="0" smtClean="0"/>
              <a:t>(Dose Dependente)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Indicações: </a:t>
            </a:r>
            <a:r>
              <a:rPr lang="pt-BR" sz="2000" dirty="0" smtClean="0"/>
              <a:t>Dor </a:t>
            </a:r>
            <a:r>
              <a:rPr lang="pt-BR" sz="2000" dirty="0" smtClean="0"/>
              <a:t>do tipo </a:t>
            </a:r>
            <a:r>
              <a:rPr lang="pt-BR" sz="2000" dirty="0" err="1" smtClean="0"/>
              <a:t>Neuropatica</a:t>
            </a:r>
            <a:r>
              <a:rPr lang="pt-BR" sz="2000" dirty="0" smtClean="0"/>
              <a:t>, </a:t>
            </a:r>
            <a:r>
              <a:rPr lang="pt-BR" sz="2000" dirty="0" smtClean="0"/>
              <a:t>TDM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Efeitos Adversos: </a:t>
            </a:r>
            <a:r>
              <a:rPr lang="pt-BR" sz="2000" dirty="0" smtClean="0"/>
              <a:t>SCV</a:t>
            </a:r>
            <a:endParaRPr lang="pt-BR" sz="2000" b="1" dirty="0" smtClean="0"/>
          </a:p>
          <a:p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204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18281" y="272954"/>
            <a:ext cx="9144000" cy="611357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estrutura básica das catecolaminas consiste em um catecol(3,4-diidroxibenzeno) conectado a um grupo amina por uma ponte etil;</a:t>
            </a:r>
          </a:p>
          <a:p>
            <a:endParaRPr lang="pt-B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89" y="2492896"/>
            <a:ext cx="588789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0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Antidepressivos Atípicos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589" y="1930400"/>
            <a:ext cx="8596668" cy="388077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Fármacos q não se enquadram em nenhuma categoria especifica: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 smtClean="0"/>
              <a:t>Bupropriona(</a:t>
            </a:r>
            <a:r>
              <a:rPr lang="pt-BR" sz="2000" b="1" dirty="0" err="1" smtClean="0"/>
              <a:t>Zyban</a:t>
            </a:r>
            <a:r>
              <a:rPr lang="pt-BR" sz="2000" b="1" dirty="0" smtClean="0"/>
              <a:t>)</a:t>
            </a:r>
            <a:r>
              <a:rPr lang="pt-BR" sz="2000" dirty="0" smtClean="0"/>
              <a:t>: </a:t>
            </a:r>
            <a:r>
              <a:rPr lang="pt-BR" sz="2000" dirty="0" smtClean="0"/>
              <a:t>Depressão Atípica (   Limiar Convulsivo).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 smtClean="0"/>
              <a:t>Mirtazapina:</a:t>
            </a:r>
            <a:r>
              <a:rPr lang="pt-BR" sz="2000" dirty="0" smtClean="0"/>
              <a:t> TDM em idosos ( Sonífero e estimulantes do apetite).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Nafazona</a:t>
            </a:r>
            <a:r>
              <a:rPr lang="pt-BR" sz="2000" b="1" dirty="0" smtClean="0"/>
              <a:t>/</a:t>
            </a:r>
            <a:r>
              <a:rPr lang="pt-BR" sz="2000" b="1" dirty="0" err="1" smtClean="0"/>
              <a:t>Tradazona</a:t>
            </a:r>
            <a:r>
              <a:rPr lang="pt-BR" sz="2000" b="1" dirty="0" smtClean="0"/>
              <a:t>: </a:t>
            </a:r>
            <a:r>
              <a:rPr lang="pt-BR" sz="2000" dirty="0" smtClean="0"/>
              <a:t>Semelhante à Mirtazapina.</a:t>
            </a:r>
            <a:endParaRPr lang="pt-BR" sz="2000" b="1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 lvl="1">
              <a:buFont typeface="Wingdings" panose="05000000000000000000" pitchFamily="2" charset="2"/>
              <a:buChar char="Ø"/>
            </a:pPr>
            <a:endParaRPr lang="pt-BR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b="1" dirty="0" smtClean="0"/>
              <a:t>Efeitos Adversos: </a:t>
            </a:r>
            <a:r>
              <a:rPr lang="pt-BR" sz="2200" dirty="0" smtClean="0"/>
              <a:t>Semelhantes aos </a:t>
            </a:r>
            <a:r>
              <a:rPr lang="pt-BR" sz="2200" dirty="0" err="1" smtClean="0"/>
              <a:t>ADT´s</a:t>
            </a:r>
            <a:r>
              <a:rPr lang="pt-BR" sz="2200" dirty="0" smtClean="0"/>
              <a:t>, </a:t>
            </a:r>
            <a:r>
              <a:rPr lang="pt-BR" sz="2200" dirty="0" smtClean="0"/>
              <a:t>porem em menor grau.</a:t>
            </a:r>
            <a:endParaRPr lang="pt-BR" sz="2200" b="1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5092505" y="2447779"/>
            <a:ext cx="0" cy="2110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048" y="213707"/>
            <a:ext cx="8596668" cy="1320800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Agonista do receptor de Serotonina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945" y="1738558"/>
            <a:ext cx="8596668" cy="4549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 smtClean="0"/>
              <a:t>Alcaloides do esporão do centeio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b="1" dirty="0"/>
              <a:t> </a:t>
            </a:r>
            <a:r>
              <a:rPr lang="pt-BR" sz="2000" dirty="0" smtClean="0"/>
              <a:t>Potentes vasoconstritores,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Atualmente  Dietilamida do Ácido Lisérgico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Buspirona</a:t>
            </a:r>
            <a:r>
              <a:rPr lang="pt-BR" sz="2000" dirty="0" smtClean="0"/>
              <a:t>: </a:t>
            </a:r>
            <a:r>
              <a:rPr lang="pt-BR" sz="2000" dirty="0" smtClean="0"/>
              <a:t>Ansiolítico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Triptanas</a:t>
            </a:r>
            <a:r>
              <a:rPr lang="pt-BR" sz="2000" dirty="0" smtClean="0"/>
              <a:t>: </a:t>
            </a:r>
            <a:r>
              <a:rPr lang="pt-BR" sz="2000" dirty="0" err="1" smtClean="0"/>
              <a:t>Sumatriptana</a:t>
            </a:r>
            <a:r>
              <a:rPr lang="pt-BR" sz="2000" dirty="0" smtClean="0"/>
              <a:t>, </a:t>
            </a:r>
            <a:r>
              <a:rPr lang="pt-BR" sz="2000" dirty="0" err="1" smtClean="0"/>
              <a:t>Rizatriptana</a:t>
            </a:r>
            <a:r>
              <a:rPr lang="pt-BR" sz="2000" dirty="0" smtClean="0"/>
              <a:t>, </a:t>
            </a:r>
            <a:r>
              <a:rPr lang="pt-BR" sz="2000" dirty="0" err="1" smtClean="0"/>
              <a:t>Almotriptana</a:t>
            </a:r>
            <a:r>
              <a:rPr lang="pt-BR" sz="20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Indicadas para Enxaqueca, durante crises agudas.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Cisaprida</a:t>
            </a:r>
            <a:r>
              <a:rPr lang="pt-BR" sz="2000" b="1" dirty="0" smtClean="0"/>
              <a:t>:   </a:t>
            </a:r>
            <a:r>
              <a:rPr lang="pt-BR" sz="2000" dirty="0" smtClean="0"/>
              <a:t>Motilidade Gástrica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000" dirty="0" smtClean="0"/>
              <a:t>Retirado do mercado </a:t>
            </a:r>
            <a:endParaRPr lang="pt-BR" sz="2000" b="1" dirty="0"/>
          </a:p>
          <a:p>
            <a:pPr lvl="1"/>
            <a:endParaRPr lang="pt-BR" dirty="0" smtClean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321171" y="5458265"/>
            <a:ext cx="1" cy="2250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Antagonista do Receptor de Serotonina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Cetanserina</a:t>
            </a:r>
            <a:r>
              <a:rPr lang="pt-BR" sz="2000" b="1" dirty="0" smtClean="0"/>
              <a:t>: </a:t>
            </a:r>
            <a:r>
              <a:rPr lang="pt-BR" sz="2000" dirty="0" smtClean="0"/>
              <a:t> Glaucoma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Ondensatron</a:t>
            </a:r>
            <a:r>
              <a:rPr lang="pt-BR" sz="2000" b="1" dirty="0" smtClean="0"/>
              <a:t>: </a:t>
            </a:r>
            <a:r>
              <a:rPr lang="pt-BR" sz="2000" dirty="0" err="1" smtClean="0"/>
              <a:t>Antiemético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b="1" dirty="0" err="1" smtClean="0"/>
              <a:t>Tegaserode</a:t>
            </a:r>
            <a:r>
              <a:rPr lang="pt-BR" sz="2000" b="1" dirty="0" smtClean="0"/>
              <a:t>/</a:t>
            </a:r>
            <a:r>
              <a:rPr lang="pt-BR" sz="2000" b="1" dirty="0" err="1" smtClean="0"/>
              <a:t>Prucaloprida</a:t>
            </a:r>
            <a:r>
              <a:rPr lang="pt-BR" sz="2000" b="1" dirty="0" smtClean="0"/>
              <a:t>:</a:t>
            </a:r>
            <a:r>
              <a:rPr lang="pt-BR" sz="2000" dirty="0" smtClean="0"/>
              <a:t> SII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749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928" y="609600"/>
            <a:ext cx="7452074" cy="47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806" y="609600"/>
            <a:ext cx="7448196" cy="4724284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981745" y="2971742"/>
            <a:ext cx="844061" cy="5908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108" y="609600"/>
            <a:ext cx="7796894" cy="44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1378" y="609600"/>
            <a:ext cx="7452624" cy="42578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74" y="4357909"/>
            <a:ext cx="87180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Caso Clinico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000" dirty="0"/>
              <a:t>Paciente, sexo masculino, 55 anos de idade, procura o medico, depois de perceber um tremor na mão direita, que apareceu gradualmente nesses últimos meses. Constatou que ele consegue manter a mão imóvel enquanto se concentra nela, mas que o tremor reaparece rapidamente se ele se distrai. Sua caligrafia tornou-se pequena e difícil de ler, e ele está tendo dificuldade em usar o mouse do computador. A esposa queixa-se de que ele deixou de sorrir e que o seu rosto tornou-se inexpressivo. Declara também que o marido está andando mais lentamente e que tem dificuldade em acompanhar o ritmo com que ela anda. Ao exame físico, apresenta aumento do tônus e rigidez em roda dentada nos membros superiores, particularmente do lado direito; além disso, é significativamente mais lento do que o normal na execução de movimentos alternados rápidos.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76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14800" y="735981"/>
            <a:ext cx="7474024" cy="5649491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Para o caso em questão qual o tratamento mais adequado, e seu respectivo sitio de ação:</a:t>
            </a:r>
          </a:p>
          <a:p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A)	</a:t>
            </a:r>
            <a:r>
              <a:rPr lang="pt-BR" sz="2400" dirty="0" err="1"/>
              <a:t>Clozapina</a:t>
            </a:r>
            <a:r>
              <a:rPr lang="pt-BR" sz="2400" dirty="0"/>
              <a:t>- antagonista de receptor D2, D4 de baixa afinidade e 5HT2 de alta afinidade.</a:t>
            </a:r>
          </a:p>
          <a:p>
            <a:pPr marL="0" indent="0" algn="just">
              <a:buNone/>
            </a:pPr>
            <a:r>
              <a:rPr lang="pt-BR" sz="2400" dirty="0"/>
              <a:t>B)	</a:t>
            </a:r>
            <a:r>
              <a:rPr lang="pt-BR" sz="2400" dirty="0" err="1"/>
              <a:t>Haloperidol</a:t>
            </a:r>
            <a:r>
              <a:rPr lang="pt-BR" sz="2400" dirty="0"/>
              <a:t>- antagonista do receptor D2.</a:t>
            </a:r>
          </a:p>
          <a:p>
            <a:pPr marL="0" indent="0" algn="just">
              <a:buNone/>
            </a:pPr>
            <a:r>
              <a:rPr lang="pt-BR" sz="2400" dirty="0"/>
              <a:t>C)	</a:t>
            </a:r>
            <a:r>
              <a:rPr lang="pt-BR" sz="2400" dirty="0" err="1"/>
              <a:t>Levodopa</a:t>
            </a:r>
            <a:r>
              <a:rPr lang="pt-BR" sz="2400" dirty="0"/>
              <a:t>- é convertida </a:t>
            </a:r>
            <a:r>
              <a:rPr lang="pt-BR" sz="2400"/>
              <a:t>em </a:t>
            </a:r>
            <a:r>
              <a:rPr lang="pt-BR" sz="2400" smtClean="0"/>
              <a:t>dopamina</a:t>
            </a:r>
            <a:r>
              <a:rPr lang="pt-BR" sz="2400" dirty="0"/>
              <a:t>, aumentando a concentração desta na fenda sináptica.</a:t>
            </a:r>
          </a:p>
          <a:p>
            <a:pPr marL="0" indent="0" algn="just">
              <a:buNone/>
            </a:pPr>
            <a:r>
              <a:rPr lang="pt-BR" sz="2400" dirty="0"/>
              <a:t>D)	</a:t>
            </a:r>
            <a:r>
              <a:rPr lang="pt-BR" sz="2400" dirty="0" err="1"/>
              <a:t>Pergolida</a:t>
            </a:r>
            <a:r>
              <a:rPr lang="pt-BR" sz="2400" dirty="0"/>
              <a:t>- antagonista D1 e D2.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1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57387" y="541143"/>
            <a:ext cx="7618040" cy="572149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Para o caso em questão qual o tratamento mais adequado, e seu respectivo sitio de ação:</a:t>
            </a:r>
          </a:p>
          <a:p>
            <a:pPr algn="just"/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A)	</a:t>
            </a:r>
            <a:r>
              <a:rPr lang="pt-BR" sz="2400" dirty="0" err="1"/>
              <a:t>Clozapina</a:t>
            </a:r>
            <a:r>
              <a:rPr lang="pt-BR" sz="2400" dirty="0"/>
              <a:t>- antagonista de receptor D2, D4 de baixa afinidade e 5HT2 de alta afinidade.</a:t>
            </a:r>
          </a:p>
          <a:p>
            <a:pPr marL="0" indent="0" algn="just">
              <a:buNone/>
            </a:pPr>
            <a:r>
              <a:rPr lang="pt-BR" sz="2400" dirty="0"/>
              <a:t>B)	</a:t>
            </a:r>
            <a:r>
              <a:rPr lang="pt-BR" sz="2400" dirty="0" err="1"/>
              <a:t>Haloperidol</a:t>
            </a:r>
            <a:r>
              <a:rPr lang="pt-BR" sz="2400" dirty="0"/>
              <a:t>- antagonista do receptor D2.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rgbClr val="FF0000"/>
                </a:solidFill>
              </a:rPr>
              <a:t>C)	</a:t>
            </a:r>
            <a:r>
              <a:rPr lang="pt-BR" sz="2400" dirty="0" err="1">
                <a:solidFill>
                  <a:srgbClr val="FF0000"/>
                </a:solidFill>
              </a:rPr>
              <a:t>Levodopa</a:t>
            </a:r>
            <a:r>
              <a:rPr lang="pt-BR" sz="2400" dirty="0">
                <a:solidFill>
                  <a:srgbClr val="FF0000"/>
                </a:solidFill>
              </a:rPr>
              <a:t>- é convertida em </a:t>
            </a:r>
            <a:r>
              <a:rPr lang="pt-BR" sz="2400" dirty="0" err="1">
                <a:solidFill>
                  <a:srgbClr val="FF0000"/>
                </a:solidFill>
              </a:rPr>
              <a:t>dobamina</a:t>
            </a:r>
            <a:r>
              <a:rPr lang="pt-BR" sz="2400" dirty="0">
                <a:solidFill>
                  <a:srgbClr val="FF0000"/>
                </a:solidFill>
              </a:rPr>
              <a:t>, aumentando a concentração desta na fenda sináptica.</a:t>
            </a:r>
          </a:p>
          <a:p>
            <a:pPr marL="0" indent="0" algn="just">
              <a:buNone/>
            </a:pPr>
            <a:r>
              <a:rPr lang="pt-BR" sz="2400" dirty="0"/>
              <a:t>D)	</a:t>
            </a:r>
            <a:r>
              <a:rPr lang="pt-BR" sz="2400" dirty="0" err="1"/>
              <a:t>Pergolida</a:t>
            </a:r>
            <a:r>
              <a:rPr lang="pt-BR" sz="2400" dirty="0"/>
              <a:t>- antagonista D1 e D2.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4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06975" y="161344"/>
            <a:ext cx="8784976" cy="583264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O aminoácido Tirosina é o precursor de toda a cadeia de formação das catecolaminas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maior parte desse aminoácido é obtido através da nossa dieta, mas uma pequena porção pode ser sintetizada no fígado a partir da fenilanina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primeira etapa  de síntese da dopamina consiste na conversão da TIROSINA em L-DOPA(levodopa), através da oxidação da posição 3 do anel de benzeno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enzima Tirosina Hidroxilase, uma ferro enzima, é responsável por catalisar essa reação</a:t>
            </a:r>
          </a:p>
        </p:txBody>
      </p:sp>
    </p:spTree>
    <p:extLst>
      <p:ext uri="{BB962C8B-B14F-4D97-AF65-F5344CB8AC3E}">
        <p14:creationId xmlns:p14="http://schemas.microsoft.com/office/powerpoint/2010/main" val="317824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0671" y="0"/>
            <a:ext cx="8401806" cy="1687463"/>
          </a:xfrm>
        </p:spPr>
        <p:txBody>
          <a:bodyPr/>
          <a:lstStyle/>
          <a:p>
            <a:pPr algn="l"/>
            <a:r>
              <a:rPr lang="pt-BR" sz="3600" dirty="0" smtClean="0"/>
              <a:t>Referencias: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45885" y="2011018"/>
            <a:ext cx="8526592" cy="4220970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Farmacologia </a:t>
            </a:r>
            <a:r>
              <a:rPr lang="pt-BR" b="1" dirty="0">
                <a:solidFill>
                  <a:schemeClr val="tx1"/>
                </a:solidFill>
              </a:rPr>
              <a:t>Básica e Clínica - </a:t>
            </a:r>
            <a:r>
              <a:rPr lang="pt-BR" b="1" dirty="0" err="1">
                <a:solidFill>
                  <a:schemeClr val="tx1"/>
                </a:solidFill>
              </a:rPr>
              <a:t>Katzung</a:t>
            </a:r>
            <a:r>
              <a:rPr lang="pt-BR" b="1" dirty="0">
                <a:solidFill>
                  <a:schemeClr val="tx1"/>
                </a:solidFill>
              </a:rPr>
              <a:t> - 12ª edição - </a:t>
            </a:r>
            <a:r>
              <a:rPr lang="pt-BR" b="1" dirty="0" smtClean="0">
                <a:solidFill>
                  <a:schemeClr val="tx1"/>
                </a:solidFill>
              </a:rPr>
              <a:t>2013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 Goodman </a:t>
            </a:r>
            <a:r>
              <a:rPr lang="pt-BR" b="1" dirty="0">
                <a:solidFill>
                  <a:schemeClr val="tx1"/>
                </a:solidFill>
              </a:rPr>
              <a:t>- Farmacologia 12ª </a:t>
            </a:r>
            <a:r>
              <a:rPr lang="pt-BR" b="1" dirty="0" err="1" smtClean="0">
                <a:solidFill>
                  <a:schemeClr val="tx1"/>
                </a:solidFill>
              </a:rPr>
              <a:t>ed</a:t>
            </a:r>
            <a:endParaRPr lang="pt-BR" b="1" dirty="0" smtClean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 Compêndio </a:t>
            </a:r>
            <a:r>
              <a:rPr lang="pt-BR" b="1" dirty="0">
                <a:solidFill>
                  <a:schemeClr val="tx1"/>
                </a:solidFill>
              </a:rPr>
              <a:t>de Clínica Psiquiátrica - USP </a:t>
            </a:r>
            <a:r>
              <a:rPr lang="pt-BR" b="1" dirty="0" smtClean="0">
                <a:solidFill>
                  <a:schemeClr val="tx1"/>
                </a:solidFill>
              </a:rPr>
              <a:t>– 2012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 DSM V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/>
                </a:solidFill>
              </a:rPr>
              <a:t>Princípios de Farmacologia – A </a:t>
            </a:r>
            <a:r>
              <a:rPr lang="pt-BR" b="1" smtClean="0">
                <a:solidFill>
                  <a:schemeClr val="tx1"/>
                </a:solidFill>
              </a:rPr>
              <a:t>base Fisiopática </a:t>
            </a:r>
            <a:r>
              <a:rPr lang="pt-BR" b="1" dirty="0" smtClean="0">
                <a:solidFill>
                  <a:schemeClr val="tx1"/>
                </a:solidFill>
              </a:rPr>
              <a:t>da farmacologia </a:t>
            </a:r>
          </a:p>
          <a:p>
            <a:pPr marL="285750" indent="-285750" algn="l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91934" y="287945"/>
            <a:ext cx="8640960" cy="5865515"/>
          </a:xfrm>
        </p:spPr>
        <p:txBody>
          <a:bodyPr>
            <a:normAutofit/>
          </a:bodyPr>
          <a:lstStyle/>
          <a:p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segunda etapa da síntese da dopamina consiste na conversão da L-DOPA(levodopa) em DOPAMINA;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Essa reação é feita pela enzima Aminoácido Aromático Descarboxilase(AADC) que cliva o grupo carboxila do carbono alfa, liberando o dióxido de carbono da reação;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AADC é abundante no cérebro, presente em neurônios dopaminérgicos, não dopaminérgicos e na glia;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456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86521" y="352414"/>
            <a:ext cx="8352928" cy="593752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terceira e quarta etapas consistem na formação da noraepinefrina e epinefrina;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 terceira etapa consiste na conversão da DOPAMINA em NORAEPINEFRINA pela enzima Beta-Hidroxilase;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E a ultima etapa é a conversão da NORAEPINEFRINA em EPINEFRINA através da enzima Feniletanolamina N-metiltransferase</a:t>
            </a:r>
          </a:p>
        </p:txBody>
      </p:sp>
    </p:spTree>
    <p:extLst>
      <p:ext uri="{BB962C8B-B14F-4D97-AF65-F5344CB8AC3E}">
        <p14:creationId xmlns:p14="http://schemas.microsoft.com/office/powerpoint/2010/main" val="13301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intese das catecolam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476673"/>
            <a:ext cx="6048672" cy="58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2433</TotalTime>
  <Words>1986</Words>
  <Application>Microsoft Office PowerPoint</Application>
  <PresentationFormat>Widescreen</PresentationFormat>
  <Paragraphs>340</Paragraphs>
  <Slides>60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6" baseType="lpstr">
      <vt:lpstr>Arial</vt:lpstr>
      <vt:lpstr>Calibri</vt:lpstr>
      <vt:lpstr>Trebuchet MS</vt:lpstr>
      <vt:lpstr>Wingdings</vt:lpstr>
      <vt:lpstr>Wingdings 3</vt:lpstr>
      <vt:lpstr>Facetado</vt:lpstr>
      <vt:lpstr>             Dopamina e Serotonina</vt:lpstr>
      <vt:lpstr>DOPAMINA</vt:lpstr>
      <vt:lpstr>Histórico</vt:lpstr>
      <vt:lpstr>Bioquímica e biologia celular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Armazenamento, Liberação, Recaptação e Inativação da Dopamina</vt:lpstr>
      <vt:lpstr>Apresentação do PowerPoint</vt:lpstr>
      <vt:lpstr>Apresentação do PowerPoint</vt:lpstr>
      <vt:lpstr>Apresentação do PowerPoint</vt:lpstr>
      <vt:lpstr>Apresentação do PowerPoint</vt:lpstr>
      <vt:lpstr>Receptores de Dopamina</vt:lpstr>
      <vt:lpstr>Apresentação do PowerPoint</vt:lpstr>
      <vt:lpstr>Apresentação do PowerPoint</vt:lpstr>
      <vt:lpstr>Vias Centrais da Dopamina</vt:lpstr>
      <vt:lpstr>Apresentação do PowerPoint</vt:lpstr>
      <vt:lpstr>Apresentação do PowerPoint</vt:lpstr>
      <vt:lpstr>Apresentação do PowerPoint</vt:lpstr>
      <vt:lpstr>Classes e Agentes Farmacológicos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Serotonina</vt:lpstr>
      <vt:lpstr>Histórico </vt:lpstr>
      <vt:lpstr> </vt:lpstr>
      <vt:lpstr>Serotonina</vt:lpstr>
      <vt:lpstr>Apresentação do PowerPoint</vt:lpstr>
      <vt:lpstr>Síntese </vt:lpstr>
      <vt:lpstr> As enzimas que atuam na conversão do triptofano são encontradas no citoplasma dos neurônios serotoninérgicos.    </vt:lpstr>
      <vt:lpstr>Armazenamento</vt:lpstr>
      <vt:lpstr>Degradaçao</vt:lpstr>
      <vt:lpstr>Apresentação do PowerPoint</vt:lpstr>
      <vt:lpstr>Apresentação do PowerPoint</vt:lpstr>
      <vt:lpstr>Classes Farmacológicas </vt:lpstr>
      <vt:lpstr>Farmacocinética </vt:lpstr>
      <vt:lpstr>Mecanismos de Ação</vt:lpstr>
      <vt:lpstr>Apresentação do PowerPoint</vt:lpstr>
      <vt:lpstr>Inibidores do Armazenamento</vt:lpstr>
      <vt:lpstr>Inibidores da degradação de Serotonina</vt:lpstr>
      <vt:lpstr>Inibidores da Recaptação </vt:lpstr>
      <vt:lpstr>Inibidores da Recaptação: </vt:lpstr>
      <vt:lpstr>Inibidores da Recaptação:</vt:lpstr>
      <vt:lpstr>Antidepressivos Atípicos</vt:lpstr>
      <vt:lpstr>Agonista do receptor de Serotonina</vt:lpstr>
      <vt:lpstr>Antagonista do Receptor de Serotonina</vt:lpstr>
      <vt:lpstr>Apresentação do PowerPoint</vt:lpstr>
      <vt:lpstr>Apresentação do PowerPoint</vt:lpstr>
      <vt:lpstr>Apresentação do PowerPoint</vt:lpstr>
      <vt:lpstr>Apresentação do PowerPoint</vt:lpstr>
      <vt:lpstr>Caso Clinico</vt:lpstr>
      <vt:lpstr>Apresentação do PowerPoint</vt:lpstr>
      <vt:lpstr>Apresentação do PowerPoint</vt:lpstr>
      <vt:lpstr>Referencias: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Serotonina</dc:title>
  <dc:creator>ADMIN</dc:creator>
  <cp:lastModifiedBy>ADMIN</cp:lastModifiedBy>
  <cp:revision>53</cp:revision>
  <dcterms:created xsi:type="dcterms:W3CDTF">2017-03-19T00:35:16Z</dcterms:created>
  <dcterms:modified xsi:type="dcterms:W3CDTF">2017-03-22T21:31:41Z</dcterms:modified>
</cp:coreProperties>
</file>