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80" r:id="rId15"/>
    <p:sldId id="270" r:id="rId16"/>
    <p:sldId id="272" r:id="rId17"/>
    <p:sldId id="273" r:id="rId18"/>
    <p:sldId id="274" r:id="rId19"/>
    <p:sldId id="275" r:id="rId20"/>
    <p:sldId id="276" r:id="rId21"/>
    <p:sldId id="281" r:id="rId22"/>
    <p:sldId id="278" r:id="rId23"/>
    <p:sldId id="279" r:id="rId24"/>
    <p:sldId id="277" r:id="rId25"/>
    <p:sldId id="282" r:id="rId26"/>
    <p:sldId id="283" r:id="rId27"/>
    <p:sldId id="284" r:id="rId28"/>
    <p:sldId id="285" r:id="rId29"/>
    <p:sldId id="286" r:id="rId30"/>
    <p:sldId id="287" r:id="rId31"/>
    <p:sldId id="292" r:id="rId32"/>
    <p:sldId id="293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8DD82-54A8-4E75-95DB-9A7EEEEC8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418473-44E9-431C-83E0-0FDD77339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90E435-42F6-4E69-B495-702949C5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5B4436-2271-4392-B5A5-8887CAB4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0BFB69-856B-481C-BA15-1F93268D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07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076E9-E923-403C-9815-14FD40C7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448DCA-D096-45D2-87A2-0DCB2985E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7447A-FF7C-48B3-B703-6FDDFFA8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256E3F-A459-4C5A-B3A2-820438E3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F3F583-C5C7-4D05-B026-D725AE31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84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26E680-FB6E-4C22-8AD4-95580BCA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66E9AD-E935-4794-B385-47F91037F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C3BE5D-B704-4A8C-9844-7788DA46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C4951B-7C61-417B-8653-DBE098CE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0F0A91-C778-4F89-AAFE-CB220AE0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09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2599E-AADA-48F3-A7D3-C400EF5D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510358-E831-4A74-A06B-8795D1485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685F47-2CD6-4EEA-A4BC-9C23B363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009501-FEEE-4B8A-822C-E9DBEDFA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DB9429-21D4-4A59-93BE-2E3197CF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14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23D41-111C-400C-A2E6-FB7B15F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5FBEA2-745F-48E2-B8EC-5B730856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9A9A27-C0EA-418A-9FCC-92623A2C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709B62-E9B6-4900-9F69-5B8B2BA8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6E5066-A3CB-4CCF-B562-8C7BA2A1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9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AD2E6-F96B-430E-9696-A24AFC9C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85DD5-4E5B-481E-879A-458248A52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88A638-DCBD-41C9-BD0A-35BC07BC2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236A42-6268-4583-A56C-EECF46A0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E70F1C-5C06-40B0-930C-C6FDB537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D69DC0-2B41-4C45-A860-7FB8F096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10352-FE27-4F27-885C-59481CD3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44331E-9FA2-4F0D-A7D7-4218CBDA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6BBD8B-1B0F-4A11-B9F3-EA4CD7B4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967B73-B459-495D-90FA-A18A4C335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6C8E2B-4823-4BA1-8AFE-9683A5EA1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EEA285-A2F1-4FAA-BDA3-C858017D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E1041A-92C5-4255-9D85-DF70C4A8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D839F4F-36D7-4FD1-9723-5365A2A1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168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67618-3E36-42F8-80D2-FD4E42BE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EFB9FA-4E91-48E7-8601-DD5DF566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324E5B-0351-4980-B749-37E10D7A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24A9BB-3F2D-4570-87FC-C5D3EB45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313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7A7D45-623B-4A60-B29E-FD1915CD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784488-625A-4380-B7FB-CCB4B8E0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DC3DED-F28F-443E-A970-5526DA28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171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7D1D9-1E36-49EA-B154-DE68B4E5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82083F-E364-4548-AF0C-1DE187A86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692860-42E6-4480-95AD-E5920AC73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51EF90-3E5A-4CE3-AE17-0974AEC2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F225A9-AF5F-4A50-9BE8-AD073903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B7A39-8BBF-4333-8B56-4F7576C0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67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C7761-2029-4CF1-932F-8C444203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4DD170-A495-4AA6-A165-35A987273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7A6D77-FD55-4DD7-892A-A75D1160B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549A37-7A83-4FA3-8817-93DD3BA7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47F729-4CD2-4765-9844-C4B7F7D1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4EFF7A-6EC2-4DB3-BF94-10225945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81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D530D55-565D-4B9B-BD1B-4B23B56B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CCB436-1111-4CAF-ACD8-28390EED2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5004C5-2894-47AD-B846-0EB4E4C20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F85E-4F5C-4C12-B00F-5FF868B0A8E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FC7E00-90E2-4C75-96BD-431CDEE63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24061-6AB1-4AAB-A837-D9BF78A8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3F92-1886-4892-BA41-342553E18D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489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FE1507FB-6F66-4D6E-88BE-AF3CC3DFA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4617"/>
          <a:stretch/>
        </p:blipFill>
        <p:spPr>
          <a:xfrm>
            <a:off x="1292211" y="307731"/>
            <a:ext cx="3511574" cy="39976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7ABED9-C4B9-4ACE-AED7-AC58A3CD9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183" y="307731"/>
            <a:ext cx="3997637" cy="39976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9EE53B-D25B-45EA-844A-EC27334B9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rgbClr val="FFFFFF"/>
                </a:solidFill>
              </a:rPr>
              <a:t>FISIOLOGIA CARDÍACA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CD5AD-A302-4F02-9824-6B14E593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pt-BR" sz="2000" dirty="0" err="1">
                <a:solidFill>
                  <a:srgbClr val="E9775B"/>
                </a:solidFill>
              </a:rPr>
              <a:t>Glêndha</a:t>
            </a:r>
            <a:r>
              <a:rPr lang="pt-BR" sz="2000" dirty="0">
                <a:solidFill>
                  <a:srgbClr val="E9775B"/>
                </a:solidFill>
              </a:rPr>
              <a:t> Santos e Lara Letícia</a:t>
            </a:r>
          </a:p>
        </p:txBody>
      </p:sp>
    </p:spTree>
    <p:extLst>
      <p:ext uri="{BB962C8B-B14F-4D97-AF65-F5344CB8AC3E}">
        <p14:creationId xmlns:p14="http://schemas.microsoft.com/office/powerpoint/2010/main" val="331802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3" y="1182890"/>
            <a:ext cx="5359791" cy="40146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BLOQUEADORES DOS CANAIS DE CÁLCIO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Verapamil, diltiazem e </a:t>
            </a:r>
            <a:r>
              <a:rPr lang="en-US" sz="2000" dirty="0" err="1">
                <a:solidFill>
                  <a:schemeClr val="bg1"/>
                </a:solidFill>
              </a:rPr>
              <a:t>nifedipino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Diminui</a:t>
            </a:r>
            <a:r>
              <a:rPr lang="en-US" sz="2000" dirty="0">
                <a:solidFill>
                  <a:schemeClr val="bg1"/>
                </a:solidFill>
              </a:rPr>
              <a:t> o </a:t>
            </a:r>
            <a:r>
              <a:rPr lang="en-US" sz="2000" dirty="0" err="1">
                <a:solidFill>
                  <a:schemeClr val="bg1"/>
                </a:solidFill>
              </a:rPr>
              <a:t>tônus</a:t>
            </a:r>
            <a:r>
              <a:rPr lang="en-US" sz="2000" dirty="0">
                <a:solidFill>
                  <a:schemeClr val="bg1"/>
                </a:solidFill>
              </a:rPr>
              <a:t> e a </a:t>
            </a:r>
            <a:r>
              <a:rPr lang="en-US" sz="2000" dirty="0" err="1">
                <a:solidFill>
                  <a:schemeClr val="bg1"/>
                </a:solidFill>
              </a:rPr>
              <a:t>resistência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periférica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Angina de </a:t>
            </a:r>
            <a:r>
              <a:rPr lang="en-US" sz="2000" dirty="0" err="1">
                <a:solidFill>
                  <a:schemeClr val="bg1"/>
                </a:solidFill>
              </a:rPr>
              <a:t>esforço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vasoespástica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Rubor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cefaléia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hipotensão</a:t>
            </a:r>
            <a:r>
              <a:rPr lang="en-US" sz="2000" dirty="0">
                <a:solidFill>
                  <a:schemeClr val="bg1"/>
                </a:solidFill>
              </a:rPr>
              <a:t>, edema </a:t>
            </a:r>
            <a:r>
              <a:rPr lang="en-US" sz="2000" dirty="0" err="1">
                <a:solidFill>
                  <a:schemeClr val="bg1"/>
                </a:solidFill>
              </a:rPr>
              <a:t>periférico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constipação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3" y="1342021"/>
            <a:ext cx="5359791" cy="36964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BLOQUEADORES DOS CANAIS DE SÓDIO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Ranolazina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Angina </a:t>
            </a:r>
            <a:r>
              <a:rPr lang="en-US" sz="2000" dirty="0" err="1">
                <a:solidFill>
                  <a:schemeClr val="bg1"/>
                </a:solidFill>
              </a:rPr>
              <a:t>crônica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irresponsível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aos</a:t>
            </a:r>
            <a:r>
              <a:rPr lang="en-US" sz="2000" dirty="0">
                <a:solidFill>
                  <a:schemeClr val="bg1"/>
                </a:solidFill>
              </a:rPr>
              <a:t> outros </a:t>
            </a:r>
            <a:r>
              <a:rPr lang="en-US" sz="2000" dirty="0" err="1">
                <a:solidFill>
                  <a:schemeClr val="bg1"/>
                </a:solidFill>
              </a:rPr>
              <a:t>fármacos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Reduz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sobrecarga</a:t>
            </a:r>
            <a:r>
              <a:rPr lang="en-US" sz="2000" dirty="0">
                <a:solidFill>
                  <a:schemeClr val="bg1"/>
                </a:solidFill>
              </a:rPr>
              <a:t> intracellular de </a:t>
            </a:r>
            <a:r>
              <a:rPr lang="en-US" sz="2000" dirty="0" err="1">
                <a:solidFill>
                  <a:schemeClr val="bg1"/>
                </a:solidFill>
              </a:rPr>
              <a:t>sódio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cálcio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7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ED12AB4-89EE-40B5-8B98-4AEE418C3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50" t="25937" r="50000" b="6818"/>
          <a:stretch/>
        </p:blipFill>
        <p:spPr>
          <a:xfrm>
            <a:off x="1143941" y="480060"/>
            <a:ext cx="790158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1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25475CA-9EB4-4108-9F74-B65AEAEE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64" y="386810"/>
            <a:ext cx="3906889" cy="39068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899F536-7B73-446C-A899-03C81DA4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3" y="400102"/>
            <a:ext cx="5602872" cy="37352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6811E6-1D94-495D-BD3F-7EFDE342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rgbClr val="FFFFFF"/>
                </a:solidFill>
              </a:rPr>
              <a:t>INFARTO AGUDO DO MIOCÁRDIO</a:t>
            </a:r>
          </a:p>
        </p:txBody>
      </p:sp>
      <p:sp>
        <p:nvSpPr>
          <p:cNvPr id="4" name="AutoShape 2" descr="Resultado de imagem para ANGINA">
            <a:extLst>
              <a:ext uri="{FF2B5EF4-FFF2-40B4-BE49-F238E27FC236}">
                <a16:creationId xmlns:a16="http://schemas.microsoft.com/office/drawing/2014/main" id="{3ADAD1B5-4431-4961-8E96-3C85F16F84FB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339362" y="5815698"/>
            <a:ext cx="9144000" cy="420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endParaRPr lang="pt-BR" sz="2000">
              <a:solidFill>
                <a:srgbClr val="FFA5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4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44" y="1068485"/>
            <a:ext cx="6340558" cy="49165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CARDIOPATIA ISQUÊMICA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A cardiopatia isquêmica é dividida em: </a:t>
            </a:r>
          </a:p>
          <a:p>
            <a:r>
              <a:rPr lang="pt-BR" sz="2000" dirty="0" err="1">
                <a:solidFill>
                  <a:schemeClr val="bg1"/>
                </a:solidFill>
              </a:rPr>
              <a:t>Coronariopatia</a:t>
            </a:r>
            <a:r>
              <a:rPr lang="pt-BR" sz="2000" dirty="0">
                <a:solidFill>
                  <a:schemeClr val="bg1"/>
                </a:solidFill>
              </a:rPr>
              <a:t> crônica (CP): consiste em manter o equilíbrio entre o suprimento e a demanda de oxigênio do miocárdio </a:t>
            </a:r>
          </a:p>
          <a:p>
            <a:r>
              <a:rPr lang="pt-BR" sz="2000" dirty="0">
                <a:solidFill>
                  <a:schemeClr val="bg1"/>
                </a:solidFill>
              </a:rPr>
              <a:t>Síndromes coronarianas agudas (SCA): a meta é restaurar e/ou manter a desobstrução da luz vascular coronariana </a:t>
            </a: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1" y="1818372"/>
            <a:ext cx="6362925" cy="32572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DEFINIÇÃO</a:t>
            </a:r>
            <a:br>
              <a:rPr lang="pt-BR" sz="280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Interrupção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diminuição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fluxo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sangue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Perfusão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cardíaca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comprometida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necrose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morte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Deficiência</a:t>
            </a:r>
            <a:r>
              <a:rPr lang="en-US" sz="2000" dirty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débito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cardíaco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6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0474"/>
            <a:ext cx="4987102" cy="50764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EPIDEMIOLOGIA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50434"/>
            <a:ext cx="3557471" cy="3856383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Alta prevalência e forte impacto sobre a mortalidade da população mundial e brasileira - 1ª causa de mortes no Brasil</a:t>
            </a:r>
          </a:p>
          <a:p>
            <a:r>
              <a:rPr lang="pt-BR" sz="2000" dirty="0">
                <a:solidFill>
                  <a:schemeClr val="bg1"/>
                </a:solidFill>
              </a:rPr>
              <a:t>De acordo com o Ministério da Saúde, no Brasil, 300 mil pessoas sofrem infartos todos os anos, e em 30% dos casos o ataque cardíaco é fatal </a:t>
            </a:r>
          </a:p>
          <a:p>
            <a:r>
              <a:rPr lang="pt-BR" sz="2000" dirty="0">
                <a:solidFill>
                  <a:schemeClr val="bg1"/>
                </a:solidFill>
              </a:rPr>
              <a:t>Prevalência em indivíduos com idade superior a 60 anos</a:t>
            </a:r>
          </a:p>
          <a:p>
            <a:r>
              <a:rPr lang="pt-BR" sz="2000" dirty="0">
                <a:solidFill>
                  <a:schemeClr val="bg1"/>
                </a:solidFill>
              </a:rPr>
              <a:t>Acomete homens com mais frequência do que mulheres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8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1" y="1635387"/>
            <a:ext cx="4095549" cy="36964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FATORES DE RISCO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50434"/>
            <a:ext cx="3557471" cy="385638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Tabagismo</a:t>
            </a:r>
          </a:p>
          <a:p>
            <a:r>
              <a:rPr lang="pt-BR" sz="2000" dirty="0">
                <a:solidFill>
                  <a:schemeClr val="bg1"/>
                </a:solidFill>
              </a:rPr>
              <a:t>Obesidade</a:t>
            </a:r>
          </a:p>
          <a:p>
            <a:r>
              <a:rPr lang="pt-BR" sz="2000" dirty="0">
                <a:solidFill>
                  <a:schemeClr val="bg1"/>
                </a:solidFill>
              </a:rPr>
              <a:t>Hipertensão arterial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Altos níveis de colesterol</a:t>
            </a:r>
          </a:p>
          <a:p>
            <a:r>
              <a:rPr lang="pt-BR" sz="2000" dirty="0">
                <a:solidFill>
                  <a:schemeClr val="bg1"/>
                </a:solidFill>
              </a:rPr>
              <a:t>Historia familiar de IAM</a:t>
            </a:r>
          </a:p>
          <a:p>
            <a:r>
              <a:rPr lang="pt-BR" sz="2000" dirty="0">
                <a:solidFill>
                  <a:schemeClr val="bg1"/>
                </a:solidFill>
              </a:rPr>
              <a:t>Consumo de drogas lícitas ou ilícitas </a:t>
            </a:r>
          </a:p>
          <a:p>
            <a:r>
              <a:rPr lang="pt-BR" sz="2000" dirty="0">
                <a:solidFill>
                  <a:schemeClr val="bg1"/>
                </a:solidFill>
              </a:rPr>
              <a:t>Alimentação irregular</a:t>
            </a:r>
          </a:p>
          <a:p>
            <a:r>
              <a:rPr lang="pt-BR" sz="2000" dirty="0">
                <a:solidFill>
                  <a:schemeClr val="bg1"/>
                </a:solidFill>
              </a:rPr>
              <a:t>Sedentarismo  </a:t>
            </a:r>
          </a:p>
          <a:p>
            <a:r>
              <a:rPr lang="pt-BR" sz="2000" dirty="0">
                <a:solidFill>
                  <a:schemeClr val="bg1"/>
                </a:solidFill>
              </a:rPr>
              <a:t>Doença arterial coronariana</a:t>
            </a:r>
          </a:p>
        </p:txBody>
      </p:sp>
    </p:spTree>
    <p:extLst>
      <p:ext uri="{BB962C8B-B14F-4D97-AF65-F5344CB8AC3E}">
        <p14:creationId xmlns:p14="http://schemas.microsoft.com/office/powerpoint/2010/main" val="193747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57" y="940904"/>
            <a:ext cx="5349760" cy="50093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SINTOMAS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Dor ou desconforto intenso em aperto, opressão, peso ou queimação podendo irradiar-se para pescoço, mandíbula, membros superiores, dorso e estômago</a:t>
            </a:r>
          </a:p>
          <a:p>
            <a:r>
              <a:rPr lang="pt-BR" sz="2000" dirty="0">
                <a:solidFill>
                  <a:schemeClr val="bg1"/>
                </a:solidFill>
              </a:rPr>
              <a:t>Sudorese</a:t>
            </a:r>
          </a:p>
          <a:p>
            <a:r>
              <a:rPr lang="pt-BR" sz="2000" dirty="0">
                <a:solidFill>
                  <a:schemeClr val="bg1"/>
                </a:solidFill>
              </a:rPr>
              <a:t>Desmaio </a:t>
            </a:r>
          </a:p>
          <a:p>
            <a:r>
              <a:rPr lang="pt-BR" sz="2000" dirty="0">
                <a:solidFill>
                  <a:schemeClr val="bg1"/>
                </a:solidFill>
              </a:rPr>
              <a:t>Náuseas</a:t>
            </a:r>
          </a:p>
          <a:p>
            <a:r>
              <a:rPr lang="pt-BR" sz="2000" dirty="0">
                <a:solidFill>
                  <a:schemeClr val="bg1"/>
                </a:solidFill>
              </a:rPr>
              <a:t>Vômitos 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Palidez</a:t>
            </a:r>
          </a:p>
          <a:p>
            <a:r>
              <a:rPr lang="pt-BR" sz="2000" dirty="0">
                <a:solidFill>
                  <a:schemeClr val="bg1"/>
                </a:solidFill>
              </a:rPr>
              <a:t>Sensação de morte iminente</a:t>
            </a:r>
          </a:p>
          <a:p>
            <a:r>
              <a:rPr lang="pt-BR" sz="2000" dirty="0">
                <a:solidFill>
                  <a:schemeClr val="bg1"/>
                </a:solidFill>
              </a:rPr>
              <a:t>Dor superior a 20 minutos, inferior sugere angina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8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80" y="1232453"/>
            <a:ext cx="6177892" cy="46382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FISIOPATOLOGIA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Ateroma (aterosclerose) principalmente 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Mas existem outras: </a:t>
            </a:r>
          </a:p>
          <a:p>
            <a:r>
              <a:rPr lang="pt-BR" sz="2000" dirty="0" err="1">
                <a:solidFill>
                  <a:schemeClr val="bg1"/>
                </a:solidFill>
              </a:rPr>
              <a:t>Arterites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Goma sifilítica </a:t>
            </a:r>
          </a:p>
          <a:p>
            <a:r>
              <a:rPr lang="pt-BR" sz="2000" dirty="0">
                <a:solidFill>
                  <a:schemeClr val="bg1"/>
                </a:solidFill>
              </a:rPr>
              <a:t>Origem anômala da artéria coronária </a:t>
            </a:r>
          </a:p>
          <a:p>
            <a:r>
              <a:rPr lang="pt-BR" sz="2000" dirty="0">
                <a:solidFill>
                  <a:schemeClr val="bg1"/>
                </a:solidFill>
              </a:rPr>
              <a:t>Dissecação aórtica </a:t>
            </a:r>
          </a:p>
          <a:p>
            <a:r>
              <a:rPr lang="pt-BR" sz="2000" dirty="0">
                <a:solidFill>
                  <a:schemeClr val="bg1"/>
                </a:solidFill>
              </a:rPr>
              <a:t>Anemia </a:t>
            </a:r>
          </a:p>
          <a:p>
            <a:r>
              <a:rPr lang="pt-BR" sz="2000" dirty="0">
                <a:solidFill>
                  <a:schemeClr val="bg1"/>
                </a:solidFill>
              </a:rPr>
              <a:t>Causas hematológicas</a:t>
            </a:r>
          </a:p>
        </p:txBody>
      </p:sp>
    </p:spTree>
    <p:extLst>
      <p:ext uri="{BB962C8B-B14F-4D97-AF65-F5344CB8AC3E}">
        <p14:creationId xmlns:p14="http://schemas.microsoft.com/office/powerpoint/2010/main" val="395051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FA0C9C-C857-4CF3-A193-2C92AA3C6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865" y="643467"/>
            <a:ext cx="5506564" cy="54101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82D754-A8C1-43AD-A5DB-1A742D9B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SISTEMA CIRCULATÓRIO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2E7D08-7554-4D40-B1FC-A81CD5A6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Função do sistema circulatório</a:t>
            </a:r>
          </a:p>
          <a:p>
            <a:r>
              <a:rPr lang="pt-BR" sz="2000" dirty="0">
                <a:solidFill>
                  <a:schemeClr val="bg1"/>
                </a:solidFill>
              </a:rPr>
              <a:t>Pressão</a:t>
            </a:r>
          </a:p>
          <a:p>
            <a:r>
              <a:rPr lang="pt-BR" sz="2000" dirty="0">
                <a:solidFill>
                  <a:schemeClr val="bg1"/>
                </a:solidFill>
              </a:rPr>
              <a:t>Volume</a:t>
            </a:r>
          </a:p>
          <a:p>
            <a:r>
              <a:rPr lang="pt-BR" sz="2000" dirty="0">
                <a:solidFill>
                  <a:schemeClr val="bg1"/>
                </a:solidFill>
              </a:rPr>
              <a:t>Fluxo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Resistência (L x n / r^4)</a:t>
            </a:r>
          </a:p>
        </p:txBody>
      </p:sp>
    </p:spTree>
    <p:extLst>
      <p:ext uri="{BB962C8B-B14F-4D97-AF65-F5344CB8AC3E}">
        <p14:creationId xmlns:p14="http://schemas.microsoft.com/office/powerpoint/2010/main" val="349568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16" y="1126435"/>
            <a:ext cx="6548565" cy="49165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TROMBOS VENOSOS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Desordens da coagulação podem levar a um aumento no risco de hemorragia, trombose ou </a:t>
            </a:r>
            <a:r>
              <a:rPr lang="pt-BR" sz="2000" dirty="0" err="1">
                <a:solidFill>
                  <a:schemeClr val="bg1"/>
                </a:solidFill>
              </a:rPr>
              <a:t>embolismo</a:t>
            </a:r>
            <a:r>
              <a:rPr lang="pt-BR" sz="2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7662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16" y="1710545"/>
            <a:ext cx="6548565" cy="37483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NECROSE TECIDUAL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A extensão da necrose do miocárdio após lesão isquêmica depende da massa do miocárdio suprida pela artéria ocluída, do tempo decorrido com oclusão total da artéria e do grau de circulação colateral.</a:t>
            </a:r>
          </a:p>
        </p:txBody>
      </p:sp>
    </p:spTree>
    <p:extLst>
      <p:ext uri="{BB962C8B-B14F-4D97-AF65-F5344CB8AC3E}">
        <p14:creationId xmlns:p14="http://schemas.microsoft.com/office/powerpoint/2010/main" val="3011849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BC0E3-825A-4797-AE8E-9D54A4BA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     Infarto sem elevação do segmento ST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0483C5-D7A0-450A-BAA8-823CE7CFF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E0460761-EB1E-4394-A1E9-2E2254B5C2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4" y="2337281"/>
            <a:ext cx="5131146" cy="3852382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33ED6F0-7FC5-455A-AB65-789E25AAF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9ECD52D3-4AF4-49C0-8866-97FCDA3342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4433"/>
            <a:ext cx="5121621" cy="3845230"/>
          </a:xfrm>
        </p:spPr>
      </p:pic>
    </p:spTree>
    <p:extLst>
      <p:ext uri="{BB962C8B-B14F-4D97-AF65-F5344CB8AC3E}">
        <p14:creationId xmlns:p14="http://schemas.microsoft.com/office/powerpoint/2010/main" val="115174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BC0E3-825A-4797-AE8E-9D54A4BA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Infarto com elevação do segmento ST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0483C5-D7A0-450A-BAA8-823CE7CFF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E0460761-EB1E-4394-A1E9-2E2254B5C2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4" y="2270537"/>
            <a:ext cx="5220046" cy="3919125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33ED6F0-7FC5-455A-AB65-789E25AAF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9ECD52D3-4AF4-49C0-8866-97FCDA3342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6" y="2270537"/>
            <a:ext cx="5220046" cy="3919125"/>
          </a:xfrm>
        </p:spPr>
      </p:pic>
    </p:spTree>
    <p:extLst>
      <p:ext uri="{BB962C8B-B14F-4D97-AF65-F5344CB8AC3E}">
        <p14:creationId xmlns:p14="http://schemas.microsoft.com/office/powerpoint/2010/main" val="252031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48" y="1019733"/>
            <a:ext cx="6548565" cy="477471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Diagnóstico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Baseado em três critérios:</a:t>
            </a:r>
          </a:p>
          <a:p>
            <a:r>
              <a:rPr lang="pt-BR" sz="2000" dirty="0">
                <a:solidFill>
                  <a:schemeClr val="bg1"/>
                </a:solidFill>
              </a:rPr>
              <a:t>Quadro clínico</a:t>
            </a:r>
          </a:p>
          <a:p>
            <a:r>
              <a:rPr lang="pt-BR" sz="2000" dirty="0">
                <a:solidFill>
                  <a:schemeClr val="bg1"/>
                </a:solidFill>
              </a:rPr>
              <a:t>Eletrocardiograma com alterações </a:t>
            </a:r>
          </a:p>
          <a:p>
            <a:r>
              <a:rPr lang="pt-BR" sz="2000" dirty="0">
                <a:solidFill>
                  <a:schemeClr val="bg1"/>
                </a:solidFill>
              </a:rPr>
              <a:t>Elevação dos níveis sanguíneos de marcadores de necrose miocárdica, como troponinas e o marcador específico do IAM-&gt;  CK-MB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Outros: </a:t>
            </a:r>
          </a:p>
          <a:p>
            <a:r>
              <a:rPr lang="pt-BR" sz="2000" dirty="0" err="1">
                <a:solidFill>
                  <a:schemeClr val="bg1"/>
                </a:solidFill>
              </a:rPr>
              <a:t>Coronariografia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Ressonância</a:t>
            </a:r>
          </a:p>
          <a:p>
            <a:r>
              <a:rPr lang="pt-BR" sz="2000" dirty="0">
                <a:solidFill>
                  <a:schemeClr val="bg1"/>
                </a:solidFill>
              </a:rPr>
              <a:t>Cateterismo</a:t>
            </a:r>
          </a:p>
        </p:txBody>
      </p:sp>
    </p:spTree>
    <p:extLst>
      <p:ext uri="{BB962C8B-B14F-4D97-AF65-F5344CB8AC3E}">
        <p14:creationId xmlns:p14="http://schemas.microsoft.com/office/powerpoint/2010/main" val="333232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48" y="1180098"/>
            <a:ext cx="6548565" cy="44539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TRATAMENTO 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AI/IMSEST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O tratamento na AI/IMSEST tem por objetivo aliviar os sintomas isquêmicos e evitar a formação adicional de trombo no local de ruptura da placa. Tipicamente, a AI e o IMSEST são tratados com aspirina, heparina e antagonistas B, além de outros agentes antianginosos </a:t>
            </a:r>
          </a:p>
          <a:p>
            <a:r>
              <a:rPr lang="pt-BR" sz="2000" dirty="0">
                <a:solidFill>
                  <a:schemeClr val="bg1"/>
                </a:solidFill>
              </a:rPr>
              <a:t> Outros agentes antiplaquetários (por exemplo, antagonistas </a:t>
            </a:r>
            <a:r>
              <a:rPr lang="pt-BR" sz="2000" dirty="0" err="1">
                <a:solidFill>
                  <a:schemeClr val="bg1"/>
                </a:solidFill>
              </a:rPr>
              <a:t>GPIIb-IIIa</a:t>
            </a:r>
            <a:r>
              <a:rPr lang="pt-BR" sz="2000" dirty="0">
                <a:solidFill>
                  <a:schemeClr val="bg1"/>
                </a:solidFill>
              </a:rPr>
              <a:t> e antagonistas do receptor de ADP das plaquetas) estão indicados para pacientes de alto risco, a fim de evitar a formação adicional de trombos</a:t>
            </a:r>
          </a:p>
        </p:txBody>
      </p:sp>
    </p:spTree>
    <p:extLst>
      <p:ext uri="{BB962C8B-B14F-4D97-AF65-F5344CB8AC3E}">
        <p14:creationId xmlns:p14="http://schemas.microsoft.com/office/powerpoint/2010/main" val="4176658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48" y="1363305"/>
            <a:ext cx="6548565" cy="40875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TRATAMENTO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AI/IMSEST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 fontScale="77500" lnSpcReduction="2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Aspirina e heparina: diluem o sangue e evitam formação de trombos</a:t>
            </a:r>
          </a:p>
          <a:p>
            <a:r>
              <a:rPr lang="pt-BR" sz="2000" dirty="0">
                <a:solidFill>
                  <a:schemeClr val="bg1"/>
                </a:solidFill>
              </a:rPr>
              <a:t>Agentes antianginosos – nitroglicerina intravenosa: dilatação de vasos e tratamento da angina </a:t>
            </a:r>
            <a:r>
              <a:rPr lang="pt-BR" sz="2000" dirty="0" err="1">
                <a:solidFill>
                  <a:schemeClr val="bg1"/>
                </a:solidFill>
              </a:rPr>
              <a:t>pectoris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Betabloqueadores: ajudam a relaxar o músculo cardíaco, diminuir o ritmo do coração e também a pressão arterial. Limitam a quantidade de dano ao músculo do coração, além de prevenir futuros infartos</a:t>
            </a:r>
          </a:p>
          <a:p>
            <a:r>
              <a:rPr lang="pt-BR" sz="2000" dirty="0">
                <a:solidFill>
                  <a:schemeClr val="bg1"/>
                </a:solidFill>
              </a:rPr>
              <a:t>Antagonistas da Glicoproteína </a:t>
            </a:r>
            <a:r>
              <a:rPr lang="pt-BR" sz="2000" dirty="0" err="1">
                <a:solidFill>
                  <a:schemeClr val="bg1"/>
                </a:solidFill>
              </a:rPr>
              <a:t>IIb-IIIa</a:t>
            </a:r>
            <a:r>
              <a:rPr lang="pt-BR" sz="2000" dirty="0">
                <a:solidFill>
                  <a:schemeClr val="bg1"/>
                </a:solidFill>
              </a:rPr>
              <a:t> (</a:t>
            </a:r>
            <a:r>
              <a:rPr lang="pt-BR" sz="2000" dirty="0" err="1">
                <a:solidFill>
                  <a:schemeClr val="bg1"/>
                </a:solidFill>
              </a:rPr>
              <a:t>eptifibatida</a:t>
            </a:r>
            <a:r>
              <a:rPr lang="pt-BR" sz="2000" dirty="0">
                <a:solidFill>
                  <a:schemeClr val="bg1"/>
                </a:solidFill>
              </a:rPr>
              <a:t> e </a:t>
            </a:r>
            <a:r>
              <a:rPr lang="pt-BR" sz="2000" dirty="0" err="1">
                <a:solidFill>
                  <a:schemeClr val="bg1"/>
                </a:solidFill>
              </a:rPr>
              <a:t>tirofibana</a:t>
            </a:r>
            <a:r>
              <a:rPr lang="pt-BR" sz="2000" dirty="0">
                <a:solidFill>
                  <a:schemeClr val="bg1"/>
                </a:solidFill>
              </a:rPr>
              <a:t>) e Antagonistas do Receptor de ADP das Plaquetas (</a:t>
            </a:r>
            <a:r>
              <a:rPr lang="pt-BR" sz="2000" dirty="0" err="1">
                <a:solidFill>
                  <a:schemeClr val="bg1"/>
                </a:solidFill>
              </a:rPr>
              <a:t>clopidogrel</a:t>
            </a:r>
            <a:r>
              <a:rPr lang="pt-BR" sz="2000" dirty="0">
                <a:solidFill>
                  <a:schemeClr val="bg1"/>
                </a:solidFill>
              </a:rPr>
              <a:t>): </a:t>
            </a:r>
            <a:r>
              <a:rPr lang="pt-BR" sz="2000" dirty="0" err="1">
                <a:solidFill>
                  <a:schemeClr val="bg1"/>
                </a:solidFill>
              </a:rPr>
              <a:t>antiagregantes</a:t>
            </a:r>
            <a:r>
              <a:rPr lang="pt-BR" sz="2000" dirty="0">
                <a:solidFill>
                  <a:schemeClr val="bg1"/>
                </a:solidFill>
              </a:rPr>
              <a:t> plaquetários </a:t>
            </a:r>
          </a:p>
          <a:p>
            <a:r>
              <a:rPr lang="pt-BR" sz="2000" dirty="0">
                <a:solidFill>
                  <a:schemeClr val="bg1"/>
                </a:solidFill>
              </a:rPr>
              <a:t>Trombolíticos estão </a:t>
            </a:r>
            <a:r>
              <a:rPr lang="pt-BR" sz="2000" dirty="0" err="1">
                <a:solidFill>
                  <a:schemeClr val="bg1"/>
                </a:solidFill>
              </a:rPr>
              <a:t>contra-indicados</a:t>
            </a:r>
            <a:r>
              <a:rPr lang="pt-BR" sz="2000" dirty="0">
                <a:solidFill>
                  <a:schemeClr val="bg1"/>
                </a:solidFill>
              </a:rPr>
              <a:t> para pacientes com AI/IMSEST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99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67" y="1363305"/>
            <a:ext cx="6142526" cy="40875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TRATAMENTO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IMCEST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O tratamento do IMCEST tem por objetivo a </a:t>
            </a:r>
            <a:r>
              <a:rPr lang="pt-BR" sz="2000" dirty="0" err="1">
                <a:solidFill>
                  <a:schemeClr val="bg1"/>
                </a:solidFill>
              </a:rPr>
              <a:t>reperfusão</a:t>
            </a:r>
            <a:r>
              <a:rPr lang="pt-BR" sz="2000" dirty="0">
                <a:solidFill>
                  <a:schemeClr val="bg1"/>
                </a:solidFill>
              </a:rPr>
              <a:t> imediata da artéria coronária epicárdica ocluída </a:t>
            </a:r>
          </a:p>
          <a:p>
            <a:r>
              <a:rPr lang="pt-BR" sz="2000" dirty="0">
                <a:solidFill>
                  <a:schemeClr val="bg1"/>
                </a:solidFill>
              </a:rPr>
              <a:t>Aspirina e a heparina constituem o tratamento padrão</a:t>
            </a:r>
          </a:p>
          <a:p>
            <a:r>
              <a:rPr lang="pt-BR" sz="2000" dirty="0">
                <a:solidFill>
                  <a:schemeClr val="bg1"/>
                </a:solidFill>
              </a:rPr>
              <a:t>Abordagens para </a:t>
            </a:r>
            <a:r>
              <a:rPr lang="pt-BR" sz="2000" dirty="0" err="1">
                <a:solidFill>
                  <a:schemeClr val="bg1"/>
                </a:solidFill>
              </a:rPr>
              <a:t>desosbstrução</a:t>
            </a:r>
            <a:r>
              <a:rPr lang="pt-BR" sz="2000" dirty="0">
                <a:solidFill>
                  <a:schemeClr val="bg1"/>
                </a:solidFill>
              </a:rPr>
              <a:t>: farmacológica (trombolítica) e mecânica (angioplastia ou derivação da artéria coronária de emergência)</a:t>
            </a:r>
          </a:p>
        </p:txBody>
      </p:sp>
    </p:spTree>
    <p:extLst>
      <p:ext uri="{BB962C8B-B14F-4D97-AF65-F5344CB8AC3E}">
        <p14:creationId xmlns:p14="http://schemas.microsoft.com/office/powerpoint/2010/main" val="2659461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48" y="1926802"/>
            <a:ext cx="6548565" cy="296057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TRATAMENTO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IMCEST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Trombólise se associa o </a:t>
            </a:r>
            <a:r>
              <a:rPr lang="pt-BR" sz="2000" dirty="0" err="1">
                <a:solidFill>
                  <a:schemeClr val="bg1"/>
                </a:solidFill>
              </a:rPr>
              <a:t>clopidogrel</a:t>
            </a:r>
            <a:r>
              <a:rPr lang="pt-BR" sz="2000" dirty="0">
                <a:solidFill>
                  <a:schemeClr val="bg1"/>
                </a:solidFill>
              </a:rPr>
              <a:t> para garantir a permanência do vaso aberto, porém antagonistas de </a:t>
            </a:r>
            <a:r>
              <a:rPr lang="pt-BR" sz="2000" dirty="0" err="1">
                <a:solidFill>
                  <a:schemeClr val="bg1"/>
                </a:solidFill>
              </a:rPr>
              <a:t>GPIIb-IIIa</a:t>
            </a:r>
            <a:r>
              <a:rPr lang="pt-BR" sz="2000" dirty="0">
                <a:solidFill>
                  <a:schemeClr val="bg1"/>
                </a:solidFill>
              </a:rPr>
              <a:t> não são utilizados, visto que essa combinação está associada a um risco significativamente aumentado de sangramento, incluindo acidente vascular cerebral hemorrágico</a:t>
            </a:r>
          </a:p>
          <a:p>
            <a:r>
              <a:rPr lang="pt-BR" sz="2000" dirty="0">
                <a:solidFill>
                  <a:schemeClr val="bg1"/>
                </a:solidFill>
              </a:rPr>
              <a:t>Quando se efetua a angioplastia, tanto o </a:t>
            </a:r>
            <a:r>
              <a:rPr lang="pt-BR" sz="2000" dirty="0" err="1">
                <a:solidFill>
                  <a:schemeClr val="bg1"/>
                </a:solidFill>
              </a:rPr>
              <a:t>clopidogrel</a:t>
            </a:r>
            <a:r>
              <a:rPr lang="pt-BR" sz="2000" dirty="0">
                <a:solidFill>
                  <a:schemeClr val="bg1"/>
                </a:solidFill>
              </a:rPr>
              <a:t> quanto um antagonista da </a:t>
            </a:r>
            <a:r>
              <a:rPr lang="pt-BR" sz="2000" dirty="0" err="1">
                <a:solidFill>
                  <a:schemeClr val="bg1"/>
                </a:solidFill>
              </a:rPr>
              <a:t>GPIIb-IIIa</a:t>
            </a:r>
            <a:r>
              <a:rPr lang="pt-BR" sz="2000" dirty="0">
                <a:solidFill>
                  <a:schemeClr val="bg1"/>
                </a:solidFill>
              </a:rPr>
              <a:t> são utilizados como tratamento adjuvante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78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58" y="1940053"/>
            <a:ext cx="3486571" cy="37981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TRATAMENTO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IMCEST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Trombolíticos utilizados: </a:t>
            </a:r>
            <a:r>
              <a:rPr lang="pt-BR" sz="2000" dirty="0" err="1">
                <a:solidFill>
                  <a:schemeClr val="bg1"/>
                </a:solidFill>
              </a:rPr>
              <a:t>estreptoquinase</a:t>
            </a:r>
            <a:r>
              <a:rPr lang="pt-BR" sz="2000" dirty="0">
                <a:solidFill>
                  <a:schemeClr val="bg1"/>
                </a:solidFill>
              </a:rPr>
              <a:t>, a </a:t>
            </a:r>
            <a:r>
              <a:rPr lang="pt-BR" sz="2000" dirty="0" err="1">
                <a:solidFill>
                  <a:schemeClr val="bg1"/>
                </a:solidFill>
              </a:rPr>
              <a:t>alteplase</a:t>
            </a:r>
            <a:r>
              <a:rPr lang="pt-BR" sz="2000" dirty="0">
                <a:solidFill>
                  <a:schemeClr val="bg1"/>
                </a:solidFill>
              </a:rPr>
              <a:t>, a </a:t>
            </a:r>
            <a:r>
              <a:rPr lang="pt-BR" sz="2000" dirty="0" err="1">
                <a:solidFill>
                  <a:schemeClr val="bg1"/>
                </a:solidFill>
              </a:rPr>
              <a:t>tenecteplase</a:t>
            </a:r>
            <a:r>
              <a:rPr lang="pt-BR" sz="2000" dirty="0">
                <a:solidFill>
                  <a:schemeClr val="bg1"/>
                </a:solidFill>
              </a:rPr>
              <a:t> e a </a:t>
            </a:r>
            <a:r>
              <a:rPr lang="pt-BR" sz="2000" dirty="0" err="1">
                <a:solidFill>
                  <a:schemeClr val="bg1"/>
                </a:solidFill>
              </a:rPr>
              <a:t>reteplase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Um dos fatores cruciais que determinam o sucesso da terapia trombolítica no infarto agudo do miocárdio é o momento oportuno de sua administração -  compatível com a relação conhecida entre a duração da oclusão vascular e a extensão do infarto </a:t>
            </a:r>
          </a:p>
        </p:txBody>
      </p:sp>
    </p:spTree>
    <p:extLst>
      <p:ext uri="{BB962C8B-B14F-4D97-AF65-F5344CB8AC3E}">
        <p14:creationId xmlns:p14="http://schemas.microsoft.com/office/powerpoint/2010/main" val="79236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FA0C9C-C857-4CF3-A193-2C92AA3C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46" y="1559122"/>
            <a:ext cx="6375294" cy="37397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82D754-A8C1-43AD-A5DB-1A742D9B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CORAÇÃO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2E7D08-7554-4D40-B1FC-A81CD5A6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Átrios e ventrículos - cavidades</a:t>
            </a:r>
          </a:p>
          <a:p>
            <a:r>
              <a:rPr lang="pt-BR" sz="2000" dirty="0">
                <a:solidFill>
                  <a:schemeClr val="bg1"/>
                </a:solidFill>
              </a:rPr>
              <a:t>Tecido conectivo fibroso – isolamento elétrico</a:t>
            </a:r>
          </a:p>
          <a:p>
            <a:r>
              <a:rPr lang="pt-BR" sz="2000" dirty="0">
                <a:solidFill>
                  <a:schemeClr val="bg1"/>
                </a:solidFill>
              </a:rPr>
              <a:t>Valvas atrioventriculares e semilunares – fluxo unidirecional</a:t>
            </a:r>
          </a:p>
        </p:txBody>
      </p:sp>
    </p:spTree>
    <p:extLst>
      <p:ext uri="{BB962C8B-B14F-4D97-AF65-F5344CB8AC3E}">
        <p14:creationId xmlns:p14="http://schemas.microsoft.com/office/powerpoint/2010/main" val="3818648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58" y="1940053"/>
            <a:ext cx="3486571" cy="37981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MANEJO PÓS-INFARTO DO MIOCÁRDIO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 fontScale="85000" lnSpcReduction="2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Esquema clínico pós-IM tem dois objetivos: (1) evitar e tratar a isquemia residual e (2) identificar e tratar os principais fatores de risco, como hipertensão, tabagismo, </a:t>
            </a:r>
            <a:r>
              <a:rPr lang="pt-BR" sz="2000" dirty="0" err="1">
                <a:solidFill>
                  <a:schemeClr val="bg1"/>
                </a:solidFill>
              </a:rPr>
              <a:t>hiperlipidemia</a:t>
            </a:r>
            <a:r>
              <a:rPr lang="pt-BR" sz="2000" dirty="0">
                <a:solidFill>
                  <a:schemeClr val="bg1"/>
                </a:solidFill>
              </a:rPr>
              <a:t> e diabetes melito </a:t>
            </a:r>
          </a:p>
          <a:p>
            <a:r>
              <a:rPr lang="pt-BR" sz="2000" dirty="0">
                <a:solidFill>
                  <a:schemeClr val="bg1"/>
                </a:solidFill>
              </a:rPr>
              <a:t>Esquema farmacológico individualizado e orientações sobre recidiva. </a:t>
            </a:r>
          </a:p>
          <a:p>
            <a:r>
              <a:rPr lang="pt-BR" sz="2000" dirty="0">
                <a:solidFill>
                  <a:schemeClr val="bg1"/>
                </a:solidFill>
              </a:rPr>
              <a:t>Uma mnemônica útil para orientar o tratamento global em pacientes após IM é ABCDE: </a:t>
            </a:r>
            <a:r>
              <a:rPr lang="pt-BR" sz="2000" dirty="0">
                <a:solidFill>
                  <a:srgbClr val="FF0000"/>
                </a:solidFill>
              </a:rPr>
              <a:t>a</a:t>
            </a:r>
            <a:r>
              <a:rPr lang="pt-BR" sz="2000" dirty="0">
                <a:solidFill>
                  <a:schemeClr val="bg1"/>
                </a:solidFill>
              </a:rPr>
              <a:t>spirina, inibidores da ECA, </a:t>
            </a:r>
            <a:r>
              <a:rPr lang="pt-BR" sz="2000" dirty="0">
                <a:solidFill>
                  <a:srgbClr val="FF0000"/>
                </a:solidFill>
              </a:rPr>
              <a:t>a</a:t>
            </a:r>
            <a:r>
              <a:rPr lang="pt-BR" sz="2000" dirty="0">
                <a:solidFill>
                  <a:schemeClr val="bg1"/>
                </a:solidFill>
              </a:rPr>
              <a:t>ntianginosos e </a:t>
            </a:r>
            <a:r>
              <a:rPr lang="pt-BR" sz="2000" dirty="0">
                <a:solidFill>
                  <a:srgbClr val="FF0000"/>
                </a:solidFill>
              </a:rPr>
              <a:t>a</a:t>
            </a:r>
            <a:r>
              <a:rPr lang="pt-BR" sz="2000" dirty="0">
                <a:solidFill>
                  <a:schemeClr val="bg1"/>
                </a:solidFill>
              </a:rPr>
              <a:t>ntagonistas da aldosterona; antagonistas </a:t>
            </a:r>
            <a:r>
              <a:rPr lang="pt-BR" sz="2000" dirty="0">
                <a:solidFill>
                  <a:srgbClr val="FF0000"/>
                </a:solidFill>
              </a:rPr>
              <a:t>B</a:t>
            </a:r>
            <a:r>
              <a:rPr lang="pt-BR" sz="2000" dirty="0">
                <a:solidFill>
                  <a:schemeClr val="bg1"/>
                </a:solidFill>
              </a:rPr>
              <a:t> e controle da pressão arterial; redução do </a:t>
            </a:r>
            <a:r>
              <a:rPr lang="pt-BR" sz="2000" dirty="0">
                <a:solidFill>
                  <a:srgbClr val="FF0000"/>
                </a:solidFill>
              </a:rPr>
              <a:t>c</a:t>
            </a:r>
            <a:r>
              <a:rPr lang="pt-BR" sz="2000" dirty="0">
                <a:solidFill>
                  <a:schemeClr val="bg1"/>
                </a:solidFill>
              </a:rPr>
              <a:t>olesterol e </a:t>
            </a:r>
            <a:r>
              <a:rPr lang="pt-BR" sz="2000" dirty="0">
                <a:solidFill>
                  <a:srgbClr val="FF0000"/>
                </a:solidFill>
              </a:rPr>
              <a:t>c</a:t>
            </a:r>
            <a:r>
              <a:rPr lang="pt-BR" sz="2000" dirty="0">
                <a:solidFill>
                  <a:schemeClr val="bg1"/>
                </a:solidFill>
              </a:rPr>
              <a:t>igarros; controle da </a:t>
            </a:r>
            <a:r>
              <a:rPr lang="pt-BR" sz="2000" dirty="0">
                <a:solidFill>
                  <a:srgbClr val="FF0000"/>
                </a:solidFill>
              </a:rPr>
              <a:t>d</a:t>
            </a:r>
            <a:r>
              <a:rPr lang="pt-BR" sz="2000" dirty="0">
                <a:solidFill>
                  <a:schemeClr val="bg1"/>
                </a:solidFill>
              </a:rPr>
              <a:t>ieta e do </a:t>
            </a:r>
            <a:r>
              <a:rPr lang="pt-BR" sz="2000" dirty="0">
                <a:solidFill>
                  <a:srgbClr val="FF0000"/>
                </a:solidFill>
              </a:rPr>
              <a:t>d</a:t>
            </a:r>
            <a:r>
              <a:rPr lang="pt-BR" sz="2000" dirty="0">
                <a:solidFill>
                  <a:schemeClr val="bg1"/>
                </a:solidFill>
              </a:rPr>
              <a:t>iabetes; </a:t>
            </a:r>
            <a:r>
              <a:rPr lang="pt-BR" sz="2000" dirty="0">
                <a:solidFill>
                  <a:srgbClr val="FF0000"/>
                </a:solidFill>
              </a:rPr>
              <a:t>e</a:t>
            </a:r>
            <a:r>
              <a:rPr lang="pt-BR" sz="2000" dirty="0">
                <a:solidFill>
                  <a:schemeClr val="bg1"/>
                </a:solidFill>
              </a:rPr>
              <a:t>ducação e </a:t>
            </a:r>
            <a:r>
              <a:rPr lang="pt-BR" sz="2000" dirty="0">
                <a:solidFill>
                  <a:srgbClr val="FF0000"/>
                </a:solidFill>
              </a:rPr>
              <a:t>e</a:t>
            </a:r>
            <a:r>
              <a:rPr lang="pt-BR" sz="2000" dirty="0">
                <a:solidFill>
                  <a:schemeClr val="bg1"/>
                </a:solidFill>
              </a:rPr>
              <a:t>xercícios físicos.</a:t>
            </a:r>
          </a:p>
          <a:p>
            <a:r>
              <a:rPr lang="pt-BR" sz="2000" dirty="0">
                <a:solidFill>
                  <a:schemeClr val="bg1"/>
                </a:solidFill>
              </a:rPr>
              <a:t> 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26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91" y="2385392"/>
            <a:ext cx="3904659" cy="21866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MANEJO PÓS-INFARTO DO MIOCÁRDIO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85392"/>
            <a:ext cx="3557471" cy="4121426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 Estatina: utilizadas para diminuir o nível de LDL (“mau colesterol”) e aumentar o HDL (“bom colesterol”)</a:t>
            </a:r>
          </a:p>
          <a:p>
            <a:r>
              <a:rPr lang="pt-BR" sz="2000" dirty="0">
                <a:solidFill>
                  <a:schemeClr val="bg1"/>
                </a:solidFill>
              </a:rPr>
              <a:t>Inibidor da ECA: reduzem a pressão arterial e o estresse sobre o coração. Uma das opções que podem ser indicadas é o captopril</a:t>
            </a:r>
          </a:p>
          <a:p>
            <a:r>
              <a:rPr lang="pt-BR" sz="2000" dirty="0">
                <a:solidFill>
                  <a:schemeClr val="bg1"/>
                </a:solidFill>
              </a:rPr>
              <a:t>Antagonista do receptor de aldosterona</a:t>
            </a:r>
          </a:p>
        </p:txBody>
      </p:sp>
    </p:spTree>
    <p:extLst>
      <p:ext uri="{BB962C8B-B14F-4D97-AF65-F5344CB8AC3E}">
        <p14:creationId xmlns:p14="http://schemas.microsoft.com/office/powerpoint/2010/main" val="173879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38CA9D7-4A33-43B4-AA66-DF970AAF3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32" y="304800"/>
            <a:ext cx="9316915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41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5A2DB-61A4-4A0B-B8EC-F8987CE1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621680-2400-46F0-A733-1857C59F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Uma senhora chamada Maria procura uma Unidade de Pronto Atendimento referindo dor no peito, hipotensão, sudorese, náuseas, palidez cutânea e muita ansiedade. Assinale a alternativa que refere a possível causa relacionada à afecção do sistema cardiovascular: </a:t>
            </a:r>
            <a:br>
              <a:rPr lang="pt-BR" dirty="0"/>
            </a:br>
            <a:endParaRPr lang="pt-BR" dirty="0"/>
          </a:p>
          <a:p>
            <a:r>
              <a:rPr lang="pt-BR" dirty="0"/>
              <a:t>a) Crise Convulsiva.</a:t>
            </a:r>
          </a:p>
          <a:p>
            <a:r>
              <a:rPr lang="pt-BR" dirty="0"/>
              <a:t>b) Hipertensão Arterial.</a:t>
            </a:r>
          </a:p>
          <a:p>
            <a:r>
              <a:rPr lang="pt-BR" dirty="0"/>
              <a:t>c) Infarto Agudo do Miocárdio.</a:t>
            </a:r>
          </a:p>
          <a:p>
            <a:r>
              <a:rPr lang="pt-BR" dirty="0"/>
              <a:t>d) Acidente Vascular Cerebral.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0337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5A2DB-61A4-4A0B-B8EC-F8987CE1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621680-2400-46F0-A733-1857C59F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Uma senhora chamada Maria procura uma Unidade de Pronto Atendimento referindo dor no peito, hipotensão, sudorese, náuseas, palidez cutânea e muita ansiedade. Assinale a alternativa que refere a possível causa relacionada à afecção do sistema cardiovascular: </a:t>
            </a:r>
            <a:br>
              <a:rPr lang="pt-BR" dirty="0"/>
            </a:br>
            <a:endParaRPr lang="pt-BR" dirty="0"/>
          </a:p>
          <a:p>
            <a:r>
              <a:rPr lang="pt-BR" dirty="0"/>
              <a:t>a) Crise Convulsiva.</a:t>
            </a:r>
          </a:p>
          <a:p>
            <a:r>
              <a:rPr lang="pt-BR" dirty="0"/>
              <a:t>b) Hipertensão Arterial.</a:t>
            </a:r>
          </a:p>
          <a:p>
            <a:r>
              <a:rPr lang="pt-BR" dirty="0">
                <a:solidFill>
                  <a:srgbClr val="FF0000"/>
                </a:solidFill>
              </a:rPr>
              <a:t>c) </a:t>
            </a:r>
            <a:r>
              <a:rPr lang="pt-BR" dirty="0"/>
              <a:t>Infarto Agudo do Miocárdio.</a:t>
            </a:r>
          </a:p>
          <a:p>
            <a:r>
              <a:rPr lang="pt-BR" dirty="0"/>
              <a:t>d) Acidente Vascular Cerebral.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8415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5A2DB-61A4-4A0B-B8EC-F8987CE1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621680-2400-46F0-A733-1857C59F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 </a:t>
            </a:r>
            <a:r>
              <a:rPr lang="pt-BR" dirty="0"/>
              <a:t>A angina </a:t>
            </a:r>
            <a:r>
              <a:rPr lang="pt-BR" dirty="0" err="1"/>
              <a:t>pectoris</a:t>
            </a:r>
            <a:r>
              <a:rPr lang="pt-BR" dirty="0"/>
              <a:t> é um desconforto torácico decorrente da isquemia miocárdica, que pode ser rapidamente revertida por meio da: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a) administração de medicações, como os betabloqueadores, que reduzem a demanda de oxigênio do coração.</a:t>
            </a:r>
          </a:p>
          <a:p>
            <a:pPr marL="0" indent="0">
              <a:buNone/>
            </a:pPr>
            <a:r>
              <a:rPr lang="pt-BR" dirty="0"/>
              <a:t>b) manutenção da temperatura ambiente em 12 °C, por haver menor consumo de oxigênio perante exposição ao frio, e uso concomitante de trombolíticos.</a:t>
            </a:r>
          </a:p>
          <a:p>
            <a:pPr marL="0" indent="0">
              <a:buNone/>
            </a:pPr>
            <a:r>
              <a:rPr lang="pt-BR" dirty="0"/>
              <a:t>c) manobra de </a:t>
            </a:r>
            <a:r>
              <a:rPr lang="pt-BR" dirty="0" err="1"/>
              <a:t>Osler</a:t>
            </a:r>
            <a:r>
              <a:rPr lang="pt-BR" dirty="0"/>
              <a:t>, que descomprime as terminações nervosas estimuladas pelo ácido lático no tecido isquêmico, e uso de vasopressores.</a:t>
            </a:r>
          </a:p>
          <a:p>
            <a:pPr marL="0" indent="0">
              <a:buNone/>
            </a:pPr>
            <a:r>
              <a:rPr lang="pt-BR" dirty="0"/>
              <a:t>d) administração de digitálicos e realização concomitante de inspirações profundas, mudança postural e deambulação.</a:t>
            </a:r>
          </a:p>
          <a:p>
            <a:pPr marL="0" indent="0">
              <a:buNone/>
            </a:pPr>
            <a:r>
              <a:rPr lang="pt-BR" dirty="0"/>
              <a:t>e) administração de medicações, como a nitroglicerina, que aumentam a frequência cardíaca e provocam constrição nas artérias coronárias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906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5A2DB-61A4-4A0B-B8EC-F8987CE1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621680-2400-46F0-A733-1857C59F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 </a:t>
            </a:r>
            <a:r>
              <a:rPr lang="pt-BR" dirty="0"/>
              <a:t>A angina </a:t>
            </a:r>
            <a:r>
              <a:rPr lang="pt-BR" dirty="0" err="1"/>
              <a:t>pectoris</a:t>
            </a:r>
            <a:r>
              <a:rPr lang="pt-BR" dirty="0"/>
              <a:t> é um desconforto torácico decorrente da isquemia miocárdica, que pode ser rapidamente revertida por meio da: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a) </a:t>
            </a:r>
            <a:r>
              <a:rPr lang="pt-BR" dirty="0"/>
              <a:t>administração de medicações, como os betabloqueadores, que reduzem a demanda de oxigênio do coração.</a:t>
            </a:r>
          </a:p>
          <a:p>
            <a:pPr marL="0" indent="0">
              <a:buNone/>
            </a:pPr>
            <a:r>
              <a:rPr lang="pt-BR" dirty="0"/>
              <a:t>b) manutenção da temperatura ambiente em 12 °C, por haver menor consumo de oxigênio perante exposição ao frio, e uso concomitante de trombolíticos.</a:t>
            </a:r>
          </a:p>
          <a:p>
            <a:pPr marL="0" indent="0">
              <a:buNone/>
            </a:pPr>
            <a:r>
              <a:rPr lang="pt-BR" dirty="0"/>
              <a:t>c) manobra de </a:t>
            </a:r>
            <a:r>
              <a:rPr lang="pt-BR" dirty="0" err="1"/>
              <a:t>Osler</a:t>
            </a:r>
            <a:r>
              <a:rPr lang="pt-BR" dirty="0"/>
              <a:t>, que descomprime as terminações nervosas estimuladas pelo ácido lático no tecido isquêmico, e uso de vasopressores.</a:t>
            </a:r>
          </a:p>
          <a:p>
            <a:pPr marL="0" indent="0">
              <a:buNone/>
            </a:pPr>
            <a:r>
              <a:rPr lang="pt-BR" dirty="0"/>
              <a:t>d) administração de digitálicos e realização concomitante de inspirações profundas, mudança postural e deambulação.</a:t>
            </a:r>
          </a:p>
          <a:p>
            <a:pPr marL="0" indent="0">
              <a:buNone/>
            </a:pPr>
            <a:r>
              <a:rPr lang="pt-BR" dirty="0"/>
              <a:t>e) administração de medicações, como a nitroglicerina, que aumentam a frequência cardíaca e provocam constrição nas artérias coronárias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79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FA0C9C-C857-4CF3-A193-2C92AA3C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24" y="773723"/>
            <a:ext cx="7039924" cy="52799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82D754-A8C1-43AD-A5DB-1A742D9B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CONTRAÇÃO CARDÍACA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2E7D08-7554-4D40-B1FC-A81CD5A6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Células marcapasso – contração miogênica</a:t>
            </a:r>
          </a:p>
          <a:p>
            <a:r>
              <a:rPr lang="pt-BR" sz="2000" dirty="0">
                <a:solidFill>
                  <a:schemeClr val="bg1"/>
                </a:solidFill>
              </a:rPr>
              <a:t>Células contráteis</a:t>
            </a:r>
          </a:p>
          <a:p>
            <a:r>
              <a:rPr lang="pt-BR" sz="2000" dirty="0">
                <a:solidFill>
                  <a:schemeClr val="bg1"/>
                </a:solidFill>
              </a:rPr>
              <a:t>Discos intercalares (desmossomos + junções comunicantes)</a:t>
            </a:r>
          </a:p>
          <a:p>
            <a:r>
              <a:rPr lang="pt-BR" sz="2000" dirty="0">
                <a:solidFill>
                  <a:schemeClr val="bg1"/>
                </a:solidFill>
              </a:rPr>
              <a:t>Diferença das células musculares esqueléticas</a:t>
            </a:r>
          </a:p>
          <a:p>
            <a:r>
              <a:rPr lang="pt-BR" sz="2000" dirty="0">
                <a:solidFill>
                  <a:schemeClr val="bg1"/>
                </a:solidFill>
              </a:rPr>
              <a:t>Contração graduada</a:t>
            </a:r>
          </a:p>
          <a:p>
            <a:r>
              <a:rPr lang="pt-BR" sz="2000" dirty="0">
                <a:solidFill>
                  <a:schemeClr val="bg1"/>
                </a:solidFill>
              </a:rPr>
              <a:t>Estimulação simpática e parassimpática</a:t>
            </a:r>
          </a:p>
        </p:txBody>
      </p:sp>
    </p:spTree>
    <p:extLst>
      <p:ext uri="{BB962C8B-B14F-4D97-AF65-F5344CB8AC3E}">
        <p14:creationId xmlns:p14="http://schemas.microsoft.com/office/powerpoint/2010/main" val="71383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FA0C9C-C857-4CF3-A193-2C92AA3C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01" y="2025748"/>
            <a:ext cx="7360047" cy="26601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82D754-A8C1-43AD-A5DB-1A742D9B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CICLO CARDÍACO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2E7D08-7554-4D40-B1FC-A81CD5A6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Percurso feito</a:t>
            </a:r>
          </a:p>
          <a:p>
            <a:r>
              <a:rPr lang="pt-BR" sz="2000" dirty="0">
                <a:solidFill>
                  <a:schemeClr val="bg1"/>
                </a:solidFill>
              </a:rPr>
              <a:t>Caminho forçado pelo nó AV</a:t>
            </a:r>
          </a:p>
          <a:p>
            <a:r>
              <a:rPr lang="pt-BR" sz="2000" dirty="0">
                <a:solidFill>
                  <a:schemeClr val="bg1"/>
                </a:solidFill>
              </a:rPr>
              <a:t>5 etapas do ciclo</a:t>
            </a:r>
          </a:p>
        </p:txBody>
      </p:sp>
    </p:spTree>
    <p:extLst>
      <p:ext uri="{BB962C8B-B14F-4D97-AF65-F5344CB8AC3E}">
        <p14:creationId xmlns:p14="http://schemas.microsoft.com/office/powerpoint/2010/main" val="3123119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25475CA-9EB4-4108-9F74-B65AEAEE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916" y="386810"/>
            <a:ext cx="3997637" cy="39976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899F536-7B73-446C-A899-03C81DA41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08" y="458101"/>
            <a:ext cx="5455917" cy="35327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6811E6-1D94-495D-BD3F-7EFDE342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rgbClr val="FFFFFF"/>
                </a:solidFill>
              </a:rPr>
              <a:t>FÁRMACOS ANTIANGINOSOS</a:t>
            </a:r>
          </a:p>
        </p:txBody>
      </p:sp>
      <p:sp>
        <p:nvSpPr>
          <p:cNvPr id="4" name="AutoShape 2" descr="Resultado de imagem para ANGINA">
            <a:extLst>
              <a:ext uri="{FF2B5EF4-FFF2-40B4-BE49-F238E27FC236}">
                <a16:creationId xmlns:a16="http://schemas.microsoft.com/office/drawing/2014/main" id="{3ADAD1B5-4431-4961-8E96-3C85F16F84FB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339362" y="5815698"/>
            <a:ext cx="9144000" cy="420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endParaRPr lang="pt-BR" sz="2000">
              <a:solidFill>
                <a:srgbClr val="FFA5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2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78" y="1814732"/>
            <a:ext cx="6433654" cy="29828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ANGINA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Doença</a:t>
            </a:r>
            <a:r>
              <a:rPr lang="en-US" sz="2000" dirty="0">
                <a:solidFill>
                  <a:schemeClr val="bg1"/>
                </a:solidFill>
              </a:rPr>
              <a:t> das </a:t>
            </a:r>
            <a:r>
              <a:rPr lang="en-US" sz="2000" dirty="0" err="1">
                <a:solidFill>
                  <a:schemeClr val="bg1"/>
                </a:solidFill>
              </a:rPr>
              <a:t>arterias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coronárias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Quadro </a:t>
            </a:r>
            <a:r>
              <a:rPr lang="en-US" sz="2000" dirty="0" err="1">
                <a:solidFill>
                  <a:schemeClr val="bg1"/>
                </a:solidFill>
              </a:rPr>
              <a:t>clínico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Causas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Classes de </a:t>
            </a:r>
            <a:r>
              <a:rPr lang="en-US" sz="2000" dirty="0" err="1">
                <a:solidFill>
                  <a:schemeClr val="bg1"/>
                </a:solidFill>
              </a:rPr>
              <a:t>fármacos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Tipos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clássica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instável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vasoespástica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mista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síndrome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coronariana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aguda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31" y="1814732"/>
            <a:ext cx="6098747" cy="29828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NITRATOS ORGÂNICOS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Nitroglicerina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dinitrato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isossorbida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mononitrato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isossorbida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Angina </a:t>
            </a:r>
            <a:r>
              <a:rPr lang="en-US" sz="2000" dirty="0" err="1">
                <a:solidFill>
                  <a:schemeClr val="bg1"/>
                </a:solidFill>
              </a:rPr>
              <a:t>instável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estável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variante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Inibe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contração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promove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vasodilatação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Nitroglicerina</a:t>
            </a:r>
            <a:r>
              <a:rPr lang="en-US" sz="2000" dirty="0">
                <a:solidFill>
                  <a:schemeClr val="bg1"/>
                </a:solidFill>
              </a:rPr>
              <a:t> sublingual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Cefaléia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hipotensão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estática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rubor</a:t>
            </a:r>
            <a:r>
              <a:rPr lang="en-US" sz="2000" dirty="0">
                <a:solidFill>
                  <a:schemeClr val="bg1"/>
                </a:solidFill>
              </a:rPr>
              <a:t> facial e </a:t>
            </a:r>
            <a:r>
              <a:rPr lang="en-US" sz="2000" dirty="0" err="1">
                <a:solidFill>
                  <a:schemeClr val="bg1"/>
                </a:solidFill>
              </a:rPr>
              <a:t>taquicardia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refexa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Rápida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tolerância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2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EBCECCEF-6764-470D-B598-8303E60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3" y="510329"/>
            <a:ext cx="5359791" cy="53597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2FB68-290B-4C72-91DA-D3D10A42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BLOQUEADORES BETA-ADRENÉRGICOS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D2EC63-D1B4-447D-BF4A-CDCACB8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Propanolol</a:t>
            </a:r>
            <a:r>
              <a:rPr lang="en-US" sz="2000" dirty="0">
                <a:solidFill>
                  <a:schemeClr val="bg1"/>
                </a:solidFill>
              </a:rPr>
              <a:t>, metoprolol e atenolol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Diminuem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frequência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força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contração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Angina de </a:t>
            </a:r>
            <a:r>
              <a:rPr lang="en-US" sz="2000" dirty="0" err="1">
                <a:solidFill>
                  <a:schemeClr val="bg1"/>
                </a:solidFill>
              </a:rPr>
              <a:t>esforço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Usados</a:t>
            </a:r>
            <a:r>
              <a:rPr lang="en-US" sz="2000" dirty="0">
                <a:solidFill>
                  <a:schemeClr val="bg1"/>
                </a:solidFill>
              </a:rPr>
              <a:t> com </a:t>
            </a:r>
            <a:r>
              <a:rPr lang="en-US" sz="2000" dirty="0" err="1">
                <a:solidFill>
                  <a:schemeClr val="bg1"/>
                </a:solidFill>
              </a:rPr>
              <a:t>nitratos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Contraindicados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asma</a:t>
            </a:r>
            <a:r>
              <a:rPr lang="en-US" sz="2000" dirty="0">
                <a:solidFill>
                  <a:schemeClr val="bg1"/>
                </a:solidFill>
              </a:rPr>
              <a:t>, diabetes, </a:t>
            </a:r>
            <a:r>
              <a:rPr lang="en-US" sz="2000" dirty="0" err="1">
                <a:solidFill>
                  <a:schemeClr val="bg1"/>
                </a:solidFill>
              </a:rPr>
              <a:t>bradicardia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leve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doença</a:t>
            </a:r>
            <a:r>
              <a:rPr lang="en-US" sz="2000" dirty="0">
                <a:solidFill>
                  <a:schemeClr val="bg1"/>
                </a:solidFill>
              </a:rPr>
              <a:t> vascular e DPOC</a:t>
            </a:r>
          </a:p>
        </p:txBody>
      </p:sp>
    </p:spTree>
    <p:extLst>
      <p:ext uri="{BB962C8B-B14F-4D97-AF65-F5344CB8AC3E}">
        <p14:creationId xmlns:p14="http://schemas.microsoft.com/office/powerpoint/2010/main" val="1141008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1419</Words>
  <Application>Microsoft Office PowerPoint</Application>
  <PresentationFormat>Widescreen</PresentationFormat>
  <Paragraphs>167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FISIOLOGIA CARDÍACA </vt:lpstr>
      <vt:lpstr>SISTEMA CIRCULATÓRIO</vt:lpstr>
      <vt:lpstr>CORAÇÃO</vt:lpstr>
      <vt:lpstr>CONTRAÇÃO CARDÍACA</vt:lpstr>
      <vt:lpstr>CICLO CARDÍACO</vt:lpstr>
      <vt:lpstr>FÁRMACOS ANTIANGINOSOS</vt:lpstr>
      <vt:lpstr>ANGINA</vt:lpstr>
      <vt:lpstr>NITRATOS ORGÂNICOS</vt:lpstr>
      <vt:lpstr>BLOQUEADORES BETA-ADRENÉRGICOS</vt:lpstr>
      <vt:lpstr>BLOQUEADORES DOS CANAIS DE CÁLCIO</vt:lpstr>
      <vt:lpstr>BLOQUEADORES DOS CANAIS DE SÓDIO</vt:lpstr>
      <vt:lpstr>Apresentação do PowerPoint</vt:lpstr>
      <vt:lpstr>INFARTO AGUDO DO MIOCÁRDIO</vt:lpstr>
      <vt:lpstr>CARDIOPATIA ISQUÊMICA</vt:lpstr>
      <vt:lpstr> DEFINIÇÃO </vt:lpstr>
      <vt:lpstr>EPIDEMIOLOGIA</vt:lpstr>
      <vt:lpstr>FATORES DE RISCO</vt:lpstr>
      <vt:lpstr>SINTOMAS</vt:lpstr>
      <vt:lpstr>FISIOPATOLOGIA</vt:lpstr>
      <vt:lpstr>TROMBOS VENOSOS</vt:lpstr>
      <vt:lpstr>NECROSE TECIDUAL</vt:lpstr>
      <vt:lpstr>     Infarto sem elevação do segmento ST</vt:lpstr>
      <vt:lpstr> Infarto com elevação do segmento ST</vt:lpstr>
      <vt:lpstr>Diagnóstico </vt:lpstr>
      <vt:lpstr>TRATAMENTO  AI/IMSEST</vt:lpstr>
      <vt:lpstr>TRATAMENTO AI/IMSEST </vt:lpstr>
      <vt:lpstr>TRATAMENTO IMCEST </vt:lpstr>
      <vt:lpstr>TRATAMENTO IMCEST </vt:lpstr>
      <vt:lpstr>TRATAMENTO IMCEST </vt:lpstr>
      <vt:lpstr>MANEJO PÓS-INFARTO DO MIOCÁRDIO </vt:lpstr>
      <vt:lpstr>MANEJO PÓS-INFARTO DO MIOCÁRDIO </vt:lpstr>
      <vt:lpstr>Apresentação do PowerPoint</vt:lpstr>
      <vt:lpstr>Questão</vt:lpstr>
      <vt:lpstr>Questão</vt:lpstr>
      <vt:lpstr>Questão</vt:lpstr>
      <vt:lpstr>Questão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CARDÍACA</dc:title>
  <dc:creator>Glenio Junior</dc:creator>
  <cp:lastModifiedBy>Lara Letícia</cp:lastModifiedBy>
  <cp:revision>53</cp:revision>
  <dcterms:created xsi:type="dcterms:W3CDTF">2018-04-08T15:57:25Z</dcterms:created>
  <dcterms:modified xsi:type="dcterms:W3CDTF">2018-04-11T21:14:47Z</dcterms:modified>
</cp:coreProperties>
</file>