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81" r:id="rId5"/>
    <p:sldId id="258" r:id="rId6"/>
    <p:sldId id="273" r:id="rId7"/>
    <p:sldId id="259" r:id="rId8"/>
    <p:sldId id="279" r:id="rId9"/>
    <p:sldId id="260" r:id="rId10"/>
    <p:sldId id="261" r:id="rId11"/>
    <p:sldId id="276" r:id="rId12"/>
    <p:sldId id="274" r:id="rId13"/>
    <p:sldId id="272" r:id="rId14"/>
    <p:sldId id="262" r:id="rId15"/>
    <p:sldId id="263" r:id="rId16"/>
    <p:sldId id="275" r:id="rId17"/>
    <p:sldId id="264" r:id="rId18"/>
    <p:sldId id="271" r:id="rId19"/>
    <p:sldId id="270" r:id="rId20"/>
    <p:sldId id="265" r:id="rId21"/>
    <p:sldId id="266" r:id="rId22"/>
    <p:sldId id="269" r:id="rId23"/>
    <p:sldId id="277" r:id="rId24"/>
    <p:sldId id="278" r:id="rId25"/>
    <p:sldId id="283" r:id="rId26"/>
    <p:sldId id="280" r:id="rId27"/>
    <p:sldId id="307" r:id="rId28"/>
    <p:sldId id="282" r:id="rId29"/>
    <p:sldId id="308" r:id="rId30"/>
    <p:sldId id="306" r:id="rId31"/>
    <p:sldId id="320" r:id="rId32"/>
    <p:sldId id="321" r:id="rId33"/>
    <p:sldId id="267" r:id="rId34"/>
    <p:sldId id="284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292" r:id="rId63"/>
    <p:sldId id="302" r:id="rId64"/>
    <p:sldId id="303" r:id="rId65"/>
    <p:sldId id="304" r:id="rId66"/>
    <p:sldId id="305" r:id="rId6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0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2A82-E2E2-478A-8114-5F6F95CC57B2}" type="datetimeFigureOut">
              <a:rPr lang="pt-BR" smtClean="0"/>
              <a:t>25/02/2018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EF89FE-22F7-4323-9303-354B00C69A5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2A82-E2E2-478A-8114-5F6F95CC57B2}" type="datetimeFigureOut">
              <a:rPr lang="pt-BR" smtClean="0"/>
              <a:t>25/02/2018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89FE-22F7-4323-9303-354B00C69A59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EF89FE-22F7-4323-9303-354B00C69A5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2A82-E2E2-478A-8114-5F6F95CC57B2}" type="datetimeFigureOut">
              <a:rPr lang="pt-BR" smtClean="0"/>
              <a:t>25/02/2018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2A82-E2E2-478A-8114-5F6F95CC57B2}" type="datetimeFigureOut">
              <a:rPr lang="pt-BR" smtClean="0"/>
              <a:t>25/02/2018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EF89FE-22F7-4323-9303-354B00C69A5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2A82-E2E2-478A-8114-5F6F95CC57B2}" type="datetimeFigureOut">
              <a:rPr lang="pt-BR" smtClean="0"/>
              <a:t>25/02/2018</a:t>
            </a:fld>
            <a:endParaRPr lang="pt-BR" dirty="0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EF89FE-22F7-4323-9303-354B00C69A5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9002A82-E2E2-478A-8114-5F6F95CC57B2}" type="datetimeFigureOut">
              <a:rPr lang="pt-BR" smtClean="0"/>
              <a:t>25/02/2018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89FE-22F7-4323-9303-354B00C69A5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2A82-E2E2-478A-8114-5F6F95CC57B2}" type="datetimeFigureOut">
              <a:rPr lang="pt-BR" smtClean="0"/>
              <a:t>25/02/2018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EF89FE-22F7-4323-9303-354B00C69A5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2A82-E2E2-478A-8114-5F6F95CC57B2}" type="datetimeFigureOut">
              <a:rPr lang="pt-BR" smtClean="0"/>
              <a:t>25/02/2018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EF89FE-22F7-4323-9303-354B00C69A59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2A82-E2E2-478A-8114-5F6F95CC57B2}" type="datetimeFigureOut">
              <a:rPr lang="pt-BR" smtClean="0"/>
              <a:t>25/02/2018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EF89FE-22F7-4323-9303-354B00C69A59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EF89FE-22F7-4323-9303-354B00C69A5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2A82-E2E2-478A-8114-5F6F95CC57B2}" type="datetimeFigureOut">
              <a:rPr lang="pt-BR" smtClean="0"/>
              <a:t>25/02/2018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EF89FE-22F7-4323-9303-354B00C69A5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9002A82-E2E2-478A-8114-5F6F95CC57B2}" type="datetimeFigureOut">
              <a:rPr lang="pt-BR" smtClean="0"/>
              <a:t>25/02/2018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9002A82-E2E2-478A-8114-5F6F95CC57B2}" type="datetimeFigureOut">
              <a:rPr lang="pt-BR" smtClean="0"/>
              <a:t>25/02/2018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EF89FE-22F7-4323-9303-354B00C69A5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b.ufrj.br/media/BMF355_313/Adrenergicos%20200515.pdf" TargetMode="External"/><Relationship Id="rId5" Type="http://schemas.openxmlformats.org/officeDocument/2006/relationships/hyperlink" Target="http://www.marilia.unesp.br/Home/Instituicao/Docentes/FlaviaGoulart/Farmacologia_adrenergica.pdf" TargetMode="External"/><Relationship Id="rId4" Type="http://schemas.openxmlformats.org/officeDocument/2006/relationships/hyperlink" Target="http://www.ufjf.br/farmacologia/files/2013/05/FI-AULA-5-Farmacologia-SNA-completo.pdf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/>
              <a:t>Amanda </a:t>
            </a:r>
            <a:r>
              <a:rPr lang="pt-BR" dirty="0" err="1"/>
              <a:t>ferreira</a:t>
            </a:r>
            <a:r>
              <a:rPr lang="pt-BR" dirty="0"/>
              <a:t> </a:t>
            </a:r>
            <a:r>
              <a:rPr lang="pt-BR" dirty="0" err="1"/>
              <a:t>frança</a:t>
            </a:r>
            <a:endParaRPr lang="pt-BR" dirty="0"/>
          </a:p>
          <a:p>
            <a:pPr algn="r"/>
            <a:r>
              <a:rPr lang="pt-BR" dirty="0" err="1"/>
              <a:t>Geovanna</a:t>
            </a:r>
            <a:r>
              <a:rPr lang="pt-BR" dirty="0"/>
              <a:t> borges do nascimento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COLINÉRGICOS E ADRENÉRGICOS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691" y="225788"/>
            <a:ext cx="1088321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5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PILOCARPINA</a:t>
            </a:r>
          </a:p>
          <a:p>
            <a:pPr>
              <a:lnSpc>
                <a:spcPct val="150000"/>
              </a:lnSpc>
            </a:pPr>
            <a:r>
              <a:rPr lang="pt-BR" dirty="0"/>
              <a:t>Alcaloide, capaz de atravessar membrana conjuntival e consiste em uma amina terciaria.</a:t>
            </a:r>
          </a:p>
          <a:p>
            <a:pPr>
              <a:lnSpc>
                <a:spcPct val="150000"/>
              </a:lnSpc>
            </a:pPr>
            <a:r>
              <a:rPr lang="pt-BR" dirty="0"/>
              <a:t>Aplicação ocular provocando contração do musculo ciliar, </a:t>
            </a:r>
            <a:r>
              <a:rPr lang="pt-BR" dirty="0" err="1"/>
              <a:t>miose</a:t>
            </a:r>
            <a:r>
              <a:rPr lang="pt-BR" dirty="0"/>
              <a:t> e tratamento para glaucoma, reduz pressão intraocular, </a:t>
            </a:r>
          </a:p>
          <a:p>
            <a:pPr>
              <a:lnSpc>
                <a:spcPct val="150000"/>
              </a:lnSpc>
            </a:pPr>
            <a:r>
              <a:rPr lang="pt-BR" dirty="0"/>
              <a:t>Efeito adverso: pode atingir o SNC, provocando confusão, sudorese e salivação profusas</a:t>
            </a:r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16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Efeitos farmacológicos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Sistema cardiovascular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/>
              <a:t>Reduz a força de contração cardíaca, frequência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cardíaca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/>
              <a:t>Vasodilatador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Sistema gastrointestinal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- Contrai musculo liso do TGI e estimula secreção gástrica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8" t="19559" r="68467" b="57227"/>
          <a:stretch/>
        </p:blipFill>
        <p:spPr bwMode="auto">
          <a:xfrm>
            <a:off x="7380312" y="1844824"/>
            <a:ext cx="1349829" cy="169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1" t="47371" r="70414" b="33581"/>
          <a:stretch/>
        </p:blipFill>
        <p:spPr bwMode="auto">
          <a:xfrm>
            <a:off x="7380312" y="4688114"/>
            <a:ext cx="1074057" cy="139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84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698168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pt-BR" b="1" dirty="0"/>
              <a:t>Sistema geniturinário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pt-BR" dirty="0"/>
              <a:t>Contrai musculo detrusor da bexiga urinaria, relaxa músculos do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/>
              <a:t> </a:t>
            </a:r>
            <a:r>
              <a:rPr lang="pt-BR" dirty="0" err="1"/>
              <a:t>trígono</a:t>
            </a:r>
            <a:r>
              <a:rPr lang="pt-BR" dirty="0"/>
              <a:t> e do esfíncter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pt-BR" dirty="0"/>
              <a:t>Contrai musculo liso do epidídimo, ducto deferente, vesícula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/>
              <a:t>seminal, próstata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/>
              <a:t>- Contrai endométrio</a:t>
            </a:r>
          </a:p>
          <a:p>
            <a:pPr>
              <a:lnSpc>
                <a:spcPct val="170000"/>
              </a:lnSpc>
            </a:pPr>
            <a:endParaRPr lang="pt-BR" dirty="0"/>
          </a:p>
          <a:p>
            <a:pPr>
              <a:lnSpc>
                <a:spcPct val="170000"/>
              </a:lnSpc>
            </a:pPr>
            <a:r>
              <a:rPr lang="pt-BR" b="1" dirty="0"/>
              <a:t>Sistema nervoso central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/>
              <a:t>- Regula funções cognitivas, comportamental, sensorial e motora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/>
              <a:t>- Importância em doenças como Parkinson, esquizofrenia, depressão, Alzheimer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68056" r="67203" b="9325"/>
          <a:stretch/>
        </p:blipFill>
        <p:spPr bwMode="auto">
          <a:xfrm>
            <a:off x="7532287" y="1772816"/>
            <a:ext cx="1538514" cy="165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844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Outros sistemas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- Pulmão : </a:t>
            </a:r>
            <a:r>
              <a:rPr lang="pt-BR" dirty="0" err="1"/>
              <a:t>broncoconstrição</a:t>
            </a:r>
            <a:r>
              <a:rPr lang="pt-BR" dirty="0"/>
              <a:t> e aumenta secreção traqueobrônquica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- Glândulas: aumenta secreção salivar, sudorípara e lacrimal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/>
              <a:t>Olho: contrição dos músculos ciliar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/>
              <a:t>e circular da íris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t="17289" r="73785" b="73863"/>
          <a:stretch/>
        </p:blipFill>
        <p:spPr bwMode="auto">
          <a:xfrm>
            <a:off x="6372200" y="4222758"/>
            <a:ext cx="2028234" cy="158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844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Efeitos adversos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Sudorese</a:t>
            </a:r>
          </a:p>
          <a:p>
            <a:pPr>
              <a:lnSpc>
                <a:spcPct val="150000"/>
              </a:lnSpc>
            </a:pPr>
            <a:r>
              <a:rPr lang="pt-BR" dirty="0"/>
              <a:t>Cólica abdominal</a:t>
            </a:r>
          </a:p>
          <a:p>
            <a:pPr>
              <a:lnSpc>
                <a:spcPct val="150000"/>
              </a:lnSpc>
            </a:pPr>
            <a:r>
              <a:rPr lang="pt-BR" dirty="0"/>
              <a:t>Salivação, vomito</a:t>
            </a:r>
          </a:p>
          <a:p>
            <a:pPr>
              <a:lnSpc>
                <a:spcPct val="150000"/>
              </a:lnSpc>
            </a:pPr>
            <a:r>
              <a:rPr lang="pt-BR" dirty="0"/>
              <a:t>Dor de cabeça</a:t>
            </a:r>
          </a:p>
          <a:p>
            <a:pPr>
              <a:lnSpc>
                <a:spcPct val="150000"/>
              </a:lnSpc>
            </a:pPr>
            <a:r>
              <a:rPr lang="pt-BR" dirty="0"/>
              <a:t>Dificuldade de acomodação visual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16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855" y="45350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Fármacos ação indireta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(</a:t>
            </a:r>
            <a:r>
              <a:rPr lang="pt-BR" b="1" dirty="0" err="1">
                <a:solidFill>
                  <a:schemeClr val="tx1"/>
                </a:solidFill>
              </a:rPr>
              <a:t>anticolinesterásicos</a:t>
            </a:r>
            <a:r>
              <a:rPr lang="pt-BR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pt-BR" dirty="0"/>
              <a:t>Provocam potencialização da transmissão colinérgica nas sinapses autônomas colinérgicas e na junção neuromuscular</a:t>
            </a:r>
          </a:p>
          <a:p>
            <a:pPr>
              <a:lnSpc>
                <a:spcPct val="160000"/>
              </a:lnSpc>
            </a:pPr>
            <a:endParaRPr lang="pt-BR" dirty="0"/>
          </a:p>
          <a:p>
            <a:pPr>
              <a:lnSpc>
                <a:spcPct val="160000"/>
              </a:lnSpc>
            </a:pPr>
            <a:r>
              <a:rPr lang="pt-BR" dirty="0"/>
              <a:t>Reversíveis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dirty="0"/>
              <a:t>-</a:t>
            </a:r>
            <a:r>
              <a:rPr lang="pt-BR" dirty="0" err="1"/>
              <a:t>edrofonio</a:t>
            </a:r>
            <a:r>
              <a:rPr lang="pt-BR" dirty="0"/>
              <a:t> (curta duração)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dirty="0"/>
              <a:t>-</a:t>
            </a:r>
            <a:r>
              <a:rPr lang="pt-BR" dirty="0" err="1"/>
              <a:t>carbamato</a:t>
            </a:r>
            <a:r>
              <a:rPr lang="pt-BR" dirty="0"/>
              <a:t> (media duração)</a:t>
            </a:r>
          </a:p>
          <a:p>
            <a:pPr marL="0" indent="0">
              <a:lnSpc>
                <a:spcPct val="160000"/>
              </a:lnSpc>
              <a:buNone/>
            </a:pPr>
            <a:endParaRPr lang="pt-BR" dirty="0"/>
          </a:p>
          <a:p>
            <a:pPr>
              <a:lnSpc>
                <a:spcPct val="160000"/>
              </a:lnSpc>
            </a:pPr>
            <a:r>
              <a:rPr lang="pt-BR" dirty="0"/>
              <a:t>Irreversíveis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dirty="0"/>
              <a:t>- </a:t>
            </a:r>
            <a:r>
              <a:rPr lang="pt-BR" dirty="0" err="1"/>
              <a:t>Organofosforado</a:t>
            </a:r>
            <a:r>
              <a:rPr lang="pt-BR" dirty="0"/>
              <a:t> (inseticidas)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167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9144000" cy="49982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FISOSTIGMINA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/>
              <a:t>- Tratamento de glaucoma, produz </a:t>
            </a:r>
            <a:r>
              <a:rPr lang="pt-BR" dirty="0" err="1"/>
              <a:t>miose</a:t>
            </a:r>
            <a:r>
              <a:rPr lang="pt-BR" dirty="0"/>
              <a:t> e contração do músculo ciliar, diminui pressão intraocular, podendo ser IM e IV</a:t>
            </a:r>
          </a:p>
          <a:p>
            <a:pPr>
              <a:lnSpc>
                <a:spcPct val="170000"/>
              </a:lnSpc>
            </a:pPr>
            <a:r>
              <a:rPr lang="pt-BR" dirty="0"/>
              <a:t>NEOSTIGMINA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/>
              <a:t>- tratamento da miastenia grave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/>
              <a:t>- Efeitos adversos: salivação, rubor cutâneo, queda da pressão arterial, náusea, dor abdominal, diarreia e queda de pressão artéria, bronco espasmo. Pode ser via subcutânea, IM e IV</a:t>
            </a:r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4911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844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3" y="1527048"/>
            <a:ext cx="8963297" cy="49262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pt-BR" dirty="0"/>
              <a:t>PIRIDOSTIGMINA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/>
              <a:t>- Efeitos adversos semelhantes aos da </a:t>
            </a:r>
            <a:r>
              <a:rPr lang="pt-BR" dirty="0" err="1"/>
              <a:t>neostigmina</a:t>
            </a:r>
            <a:r>
              <a:rPr lang="pt-BR" dirty="0"/>
              <a:t>, com menor incidência de bradicardia, salivação e estimulação do TGI. A via de administração é de acordo com a forma farmacêutica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/>
              <a:t> </a:t>
            </a:r>
          </a:p>
          <a:p>
            <a:pPr>
              <a:lnSpc>
                <a:spcPct val="170000"/>
              </a:lnSpc>
            </a:pPr>
            <a:r>
              <a:rPr lang="pt-BR" dirty="0"/>
              <a:t>EDROFONIO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pt-BR" dirty="0"/>
              <a:t>Possui ação de curta duração, administração venosa, 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pt-BR" dirty="0"/>
              <a:t>miastenia gravis, provocando rápido aumento da força muscular mas o excesso pode levar a uma crise colinérgica. 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pt-BR" dirty="0"/>
              <a:t>Reverte os efeitos do bloqueador neuromuscular apor uma cirurgia</a:t>
            </a:r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167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Uso terapêutico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Ílio paralitico</a:t>
            </a:r>
          </a:p>
          <a:p>
            <a:pPr>
              <a:lnSpc>
                <a:spcPct val="150000"/>
              </a:lnSpc>
            </a:pPr>
            <a:r>
              <a:rPr lang="pt-BR" dirty="0"/>
              <a:t>Atonia da bexiga</a:t>
            </a:r>
          </a:p>
          <a:p>
            <a:pPr>
              <a:lnSpc>
                <a:spcPct val="150000"/>
              </a:lnSpc>
            </a:pPr>
            <a:r>
              <a:rPr lang="pt-BR" dirty="0"/>
              <a:t>Glaucoma</a:t>
            </a:r>
          </a:p>
          <a:p>
            <a:pPr>
              <a:lnSpc>
                <a:spcPct val="150000"/>
              </a:lnSpc>
            </a:pPr>
            <a:r>
              <a:rPr lang="pt-BR" dirty="0"/>
              <a:t>Miastenia gravis</a:t>
            </a:r>
          </a:p>
          <a:p>
            <a:pPr>
              <a:lnSpc>
                <a:spcPct val="150000"/>
              </a:lnSpc>
            </a:pPr>
            <a:r>
              <a:rPr lang="pt-BR" dirty="0"/>
              <a:t>Doença de Alzheimer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626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Contra indicações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Asma</a:t>
            </a:r>
          </a:p>
          <a:p>
            <a:pPr>
              <a:lnSpc>
                <a:spcPct val="150000"/>
              </a:lnSpc>
            </a:pPr>
            <a:r>
              <a:rPr lang="pt-BR" dirty="0"/>
              <a:t>Distúrbios pépticos ácidos</a:t>
            </a:r>
          </a:p>
          <a:p>
            <a:pPr>
              <a:lnSpc>
                <a:spcPct val="150000"/>
              </a:lnSpc>
            </a:pPr>
            <a:r>
              <a:rPr lang="pt-BR" dirty="0"/>
              <a:t>Hipotensão</a:t>
            </a:r>
          </a:p>
          <a:p>
            <a:pPr>
              <a:lnSpc>
                <a:spcPct val="150000"/>
              </a:lnSpc>
            </a:pPr>
            <a:r>
              <a:rPr lang="pt-BR" dirty="0"/>
              <a:t>Insuficiência coronariana</a:t>
            </a:r>
          </a:p>
          <a:p>
            <a:pPr>
              <a:lnSpc>
                <a:spcPct val="150000"/>
              </a:lnSpc>
            </a:pPr>
            <a:r>
              <a:rPr lang="pt-BR" dirty="0"/>
              <a:t>Hipertireoidismo 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62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Classificação das drogas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9144000" cy="47822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COLINÉRGICOS ( agonistas colinérgicos)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1)Diretos</a:t>
            </a:r>
          </a:p>
          <a:p>
            <a:pPr>
              <a:lnSpc>
                <a:spcPct val="150000"/>
              </a:lnSpc>
            </a:pPr>
            <a:r>
              <a:rPr lang="pt-BR" dirty="0" err="1"/>
              <a:t>Muscarínicos</a:t>
            </a:r>
            <a:r>
              <a:rPr lang="pt-BR" dirty="0"/>
              <a:t> (acoplados a proteína G)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/>
              <a:t>Músculo liso, cardíaco</a:t>
            </a:r>
          </a:p>
          <a:p>
            <a:pPr>
              <a:lnSpc>
                <a:spcPct val="150000"/>
              </a:lnSpc>
            </a:pPr>
            <a:r>
              <a:rPr lang="pt-BR" dirty="0"/>
              <a:t>Nicotínicos ( canais iônicos)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/>
              <a:t>Gânglios autônomos, células </a:t>
            </a:r>
            <a:r>
              <a:rPr lang="pt-BR" dirty="0" err="1"/>
              <a:t>cromafins</a:t>
            </a:r>
            <a:r>
              <a:rPr lang="pt-BR" dirty="0"/>
              <a:t> da medula adrenal e junção neuromuscular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2) Indiretos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 err="1"/>
              <a:t>Anticolinesterasicos</a:t>
            </a:r>
            <a:endParaRPr lang="pt-BR" dirty="0"/>
          </a:p>
          <a:p>
            <a:endParaRPr lang="pt-BR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691" y="225788"/>
            <a:ext cx="1088321" cy="1215426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89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75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Agentes </a:t>
            </a:r>
            <a:r>
              <a:rPr lang="pt-BR" b="1" dirty="0" err="1">
                <a:solidFill>
                  <a:schemeClr val="tx1"/>
                </a:solidFill>
              </a:rPr>
              <a:t>parassimpatolíticas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(antagonista colinérgico)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Agem nos receptores colinérgicos, reduzindo ou bloqueando a ação da acetilcolina</a:t>
            </a:r>
          </a:p>
          <a:p>
            <a:pPr>
              <a:lnSpc>
                <a:spcPct val="150000"/>
              </a:lnSpc>
            </a:pPr>
            <a:r>
              <a:rPr lang="pt-BR" dirty="0"/>
              <a:t>Reduzem ou anulam o efeito de estimulação do sistema nervoso parassimpático (impede que a acetilcolina estimule os receptores colinérgicos)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286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167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Classificações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- Bloqueadores </a:t>
            </a:r>
            <a:r>
              <a:rPr lang="pt-BR" b="1" dirty="0" err="1"/>
              <a:t>antimuscarinicos</a:t>
            </a:r>
            <a:r>
              <a:rPr lang="pt-BR" b="1" dirty="0"/>
              <a:t>: </a:t>
            </a:r>
            <a:r>
              <a:rPr lang="pt-BR" dirty="0"/>
              <a:t>age nos receptores </a:t>
            </a:r>
            <a:r>
              <a:rPr lang="pt-BR" dirty="0" err="1"/>
              <a:t>muscarinicos</a:t>
            </a:r>
            <a:r>
              <a:rPr lang="pt-BR" dirty="0"/>
              <a:t>, bloqueando ou inibindo as ações da acetilcolina. </a:t>
            </a:r>
            <a:r>
              <a:rPr lang="pt-BR" dirty="0" err="1"/>
              <a:t>Ex</a:t>
            </a:r>
            <a:r>
              <a:rPr lang="pt-BR" dirty="0"/>
              <a:t>: atropina- escopolamina ou </a:t>
            </a:r>
            <a:r>
              <a:rPr lang="pt-BR" dirty="0" err="1"/>
              <a:t>hioscina</a:t>
            </a:r>
            <a:r>
              <a:rPr lang="pt-BR" dirty="0"/>
              <a:t> – </a:t>
            </a:r>
            <a:r>
              <a:rPr lang="pt-BR" dirty="0" err="1"/>
              <a:t>ipratopio</a:t>
            </a:r>
            <a:r>
              <a:rPr lang="pt-BR" dirty="0"/>
              <a:t>, </a:t>
            </a:r>
            <a:r>
              <a:rPr lang="pt-BR" dirty="0" err="1"/>
              <a:t>propantelina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-</a:t>
            </a:r>
            <a:r>
              <a:rPr lang="pt-BR" b="1" dirty="0"/>
              <a:t>Bloqueadores ganglionares</a:t>
            </a:r>
            <a:r>
              <a:rPr lang="pt-BR" dirty="0"/>
              <a:t>: bloqueiam os receptores nicotínicos, não sendo seletivos para o sistema simpático ou parassimpático.  Não são ativos como bloqueadores neuromusculares, a maioria são considerados obsoletos. </a:t>
            </a:r>
            <a:r>
              <a:rPr lang="pt-BR" dirty="0" err="1"/>
              <a:t>Ex</a:t>
            </a:r>
            <a:r>
              <a:rPr lang="pt-BR" dirty="0"/>
              <a:t>: </a:t>
            </a:r>
            <a:r>
              <a:rPr lang="pt-BR" dirty="0" err="1"/>
              <a:t>oxina</a:t>
            </a:r>
            <a:r>
              <a:rPr lang="pt-BR" dirty="0"/>
              <a:t> botulínica, nicotina, </a:t>
            </a:r>
            <a:r>
              <a:rPr lang="pt-BR" dirty="0" err="1"/>
              <a:t>trimetafano</a:t>
            </a:r>
            <a:r>
              <a:rPr lang="pt-BR" dirty="0"/>
              <a:t>, </a:t>
            </a:r>
            <a:r>
              <a:rPr lang="pt-BR" dirty="0" err="1"/>
              <a:t>mecamilamina</a:t>
            </a:r>
            <a:endParaRPr lang="pt-BR" dirty="0"/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167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440695"/>
            <a:ext cx="8698168" cy="52286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- </a:t>
            </a:r>
            <a:r>
              <a:rPr lang="pt-BR" b="1" dirty="0"/>
              <a:t>Bloqueadores neuromusculares: </a:t>
            </a:r>
            <a:r>
              <a:rPr lang="pt-BR" dirty="0"/>
              <a:t>anestesia para relaxamento muscular. Não penetram nas células com facilidade. Tubocurarina, </a:t>
            </a:r>
            <a:r>
              <a:rPr lang="pt-BR" dirty="0" err="1"/>
              <a:t>atracurio</a:t>
            </a:r>
            <a:r>
              <a:rPr lang="pt-BR" dirty="0"/>
              <a:t>, </a:t>
            </a:r>
            <a:r>
              <a:rPr lang="pt-BR" dirty="0" err="1"/>
              <a:t>mivacurio</a:t>
            </a:r>
            <a:r>
              <a:rPr lang="pt-BR" dirty="0"/>
              <a:t>, </a:t>
            </a:r>
            <a:r>
              <a:rPr lang="pt-BR" dirty="0" err="1"/>
              <a:t>rocuronio</a:t>
            </a:r>
            <a:r>
              <a:rPr lang="pt-BR" dirty="0"/>
              <a:t> – de ação local. </a:t>
            </a:r>
            <a:r>
              <a:rPr lang="pt-BR" dirty="0" err="1"/>
              <a:t>Diazepam</a:t>
            </a:r>
            <a:r>
              <a:rPr lang="pt-BR" dirty="0"/>
              <a:t>, </a:t>
            </a:r>
            <a:r>
              <a:rPr lang="pt-BR" dirty="0" err="1"/>
              <a:t>santrolene</a:t>
            </a:r>
            <a:r>
              <a:rPr lang="pt-BR" dirty="0"/>
              <a:t>, </a:t>
            </a:r>
            <a:r>
              <a:rPr lang="pt-BR" dirty="0" err="1"/>
              <a:t>baclofeno</a:t>
            </a:r>
            <a:r>
              <a:rPr lang="pt-BR" dirty="0"/>
              <a:t> – de ação central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- Anticolinérgicos centrais: </a:t>
            </a:r>
            <a:r>
              <a:rPr lang="pt-BR" dirty="0" err="1"/>
              <a:t>anti</a:t>
            </a:r>
            <a:r>
              <a:rPr lang="pt-BR" dirty="0"/>
              <a:t> psicóticos (</a:t>
            </a:r>
            <a:r>
              <a:rPr lang="pt-BR" dirty="0" err="1"/>
              <a:t>neurolepticos</a:t>
            </a:r>
            <a:r>
              <a:rPr lang="pt-BR" dirty="0"/>
              <a:t>), largamente utilizados para tratamento de transtornos mentais crônicos. Esta associado a vários efeitos colaterais, como distúrbios do movimento. 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626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Efeitos farmacológicos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Taquicardia</a:t>
            </a:r>
          </a:p>
          <a:p>
            <a:pPr>
              <a:lnSpc>
                <a:spcPct val="150000"/>
              </a:lnSpc>
            </a:pPr>
            <a:r>
              <a:rPr lang="pt-BR" dirty="0"/>
              <a:t>Midríase</a:t>
            </a:r>
          </a:p>
          <a:p>
            <a:pPr>
              <a:lnSpc>
                <a:spcPct val="150000"/>
              </a:lnSpc>
            </a:pPr>
            <a:r>
              <a:rPr lang="pt-BR" dirty="0" err="1"/>
              <a:t>Cicloplegia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Inibição da motilidade do TGI</a:t>
            </a:r>
          </a:p>
          <a:p>
            <a:pPr>
              <a:lnSpc>
                <a:spcPct val="150000"/>
              </a:lnSpc>
            </a:pPr>
            <a:r>
              <a:rPr lang="pt-BR" dirty="0"/>
              <a:t>Sonolência</a:t>
            </a:r>
          </a:p>
          <a:p>
            <a:pPr>
              <a:lnSpc>
                <a:spcPct val="150000"/>
              </a:lnSpc>
            </a:pPr>
            <a:r>
              <a:rPr lang="pt-BR" dirty="0"/>
              <a:t>Amnesia</a:t>
            </a:r>
          </a:p>
          <a:p>
            <a:pPr>
              <a:lnSpc>
                <a:spcPct val="150000"/>
              </a:lnSpc>
            </a:pPr>
            <a:r>
              <a:rPr lang="pt-BR" dirty="0"/>
              <a:t>Euforia</a:t>
            </a:r>
          </a:p>
          <a:p>
            <a:pPr>
              <a:lnSpc>
                <a:spcPct val="150000"/>
              </a:lnSpc>
            </a:pPr>
            <a:r>
              <a:rPr lang="pt-BR" dirty="0" err="1"/>
              <a:t>Broncodilatação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Ressecamento da boca e pele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24242" r="73896" b="62103"/>
          <a:stretch/>
        </p:blipFill>
        <p:spPr bwMode="auto">
          <a:xfrm>
            <a:off x="3851920" y="1451070"/>
            <a:ext cx="1080818" cy="140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5" t="24906" r="36796" b="53314"/>
          <a:stretch/>
        </p:blipFill>
        <p:spPr bwMode="auto">
          <a:xfrm>
            <a:off x="6503609" y="2420888"/>
            <a:ext cx="1579419" cy="159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4" t="68845" r="73746" b="12784"/>
          <a:stretch/>
        </p:blipFill>
        <p:spPr bwMode="auto">
          <a:xfrm>
            <a:off x="5580112" y="4221088"/>
            <a:ext cx="1152128" cy="206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384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Uso clínico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Dilatação da pupila</a:t>
            </a:r>
          </a:p>
          <a:p>
            <a:pPr>
              <a:lnSpc>
                <a:spcPct val="150000"/>
              </a:lnSpc>
            </a:pPr>
            <a:r>
              <a:rPr lang="pt-BR" dirty="0"/>
              <a:t>Tratamento da bradicardia sinusal</a:t>
            </a:r>
          </a:p>
          <a:p>
            <a:pPr>
              <a:lnSpc>
                <a:spcPct val="150000"/>
              </a:lnSpc>
            </a:pPr>
            <a:r>
              <a:rPr lang="pt-BR" dirty="0"/>
              <a:t>Asma</a:t>
            </a:r>
          </a:p>
          <a:p>
            <a:pPr>
              <a:lnSpc>
                <a:spcPct val="150000"/>
              </a:lnSpc>
            </a:pPr>
            <a:r>
              <a:rPr lang="pt-BR" dirty="0" err="1"/>
              <a:t>Pré</a:t>
            </a:r>
            <a:r>
              <a:rPr lang="pt-BR" dirty="0"/>
              <a:t> anestesia</a:t>
            </a:r>
          </a:p>
          <a:p>
            <a:pPr>
              <a:lnSpc>
                <a:spcPct val="150000"/>
              </a:lnSpc>
            </a:pPr>
            <a:r>
              <a:rPr lang="pt-BR" dirty="0"/>
              <a:t>Diminuição secreção acida gástrica</a:t>
            </a:r>
          </a:p>
          <a:p>
            <a:pPr>
              <a:lnSpc>
                <a:spcPct val="150000"/>
              </a:lnSpc>
            </a:pPr>
            <a:r>
              <a:rPr lang="pt-BR" dirty="0"/>
              <a:t>Relaxamento musculatura lisa</a:t>
            </a:r>
          </a:p>
          <a:p>
            <a:pPr>
              <a:lnSpc>
                <a:spcPct val="150000"/>
              </a:lnSpc>
            </a:pPr>
            <a:r>
              <a:rPr lang="pt-BR" dirty="0" err="1"/>
              <a:t>Cinetose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err="1"/>
              <a:t>Parkinsonismo</a:t>
            </a:r>
            <a:endParaRPr lang="pt-BR" dirty="0"/>
          </a:p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384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Efeitos colaterais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Retenção urinaria e constipação</a:t>
            </a:r>
          </a:p>
          <a:p>
            <a:pPr>
              <a:lnSpc>
                <a:spcPct val="150000"/>
              </a:lnSpc>
            </a:pPr>
            <a:r>
              <a:rPr lang="pt-BR" dirty="0"/>
              <a:t>Taquicardia</a:t>
            </a:r>
          </a:p>
          <a:p>
            <a:pPr>
              <a:lnSpc>
                <a:spcPct val="150000"/>
              </a:lnSpc>
            </a:pPr>
            <a:r>
              <a:rPr lang="pt-BR" dirty="0"/>
              <a:t>Inibição das secreções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867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ADRENÉRGICOS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5F0E10E9-07DE-44E9-9433-30368D7F55D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l="22718" t="14862" r="23587" b="12252"/>
          <a:stretch/>
        </p:blipFill>
        <p:spPr>
          <a:xfrm>
            <a:off x="372224" y="1520414"/>
            <a:ext cx="8534400" cy="48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84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D29F4-FC2C-4436-BFA8-6DE095A0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chemeClr val="tx1"/>
                </a:solidFill>
              </a:rPr>
              <a:t>catecolaminas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C37771-D833-4689-AB27-099F90DC9B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202" y="1700808"/>
            <a:ext cx="9002495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200" dirty="0" err="1"/>
              <a:t>Norepinefrina</a:t>
            </a:r>
            <a:r>
              <a:rPr lang="pt-BR" sz="2200" dirty="0"/>
              <a:t> (noradrenalina) um </a:t>
            </a:r>
            <a:r>
              <a:rPr lang="pt-BR" sz="2200" dirty="0" err="1"/>
              <a:t>transmnisor</a:t>
            </a:r>
            <a:r>
              <a:rPr lang="pt-BR" sz="2200" dirty="0"/>
              <a:t>  Liberado pelas terminações nervosas simpáticas.</a:t>
            </a:r>
          </a:p>
          <a:p>
            <a:pPr>
              <a:buFontTx/>
              <a:buChar char="-"/>
            </a:pPr>
            <a:endParaRPr lang="pt-BR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/>
              <a:t> </a:t>
            </a:r>
            <a:r>
              <a:rPr lang="pt-BR" sz="2200" dirty="0" err="1"/>
              <a:t>Epinefrina</a:t>
            </a:r>
            <a:r>
              <a:rPr lang="pt-BR" sz="2200" dirty="0"/>
              <a:t> (adrenalina),um hormônio secretado </a:t>
            </a:r>
            <a:r>
              <a:rPr lang="pt-BR" sz="2200" dirty="0" err="1"/>
              <a:t>pelamedula</a:t>
            </a:r>
            <a:r>
              <a:rPr lang="pt-BR" sz="2200" dirty="0"/>
              <a:t> da suprarrenal.</a:t>
            </a:r>
          </a:p>
          <a:p>
            <a:pPr marL="0" indent="0">
              <a:buNone/>
            </a:pPr>
            <a:endParaRPr lang="pt-BR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/>
              <a:t>Dopamina, o precursor metabólico da </a:t>
            </a:r>
            <a:r>
              <a:rPr lang="pt-BR" sz="2200" dirty="0" err="1"/>
              <a:t>norepineñinae</a:t>
            </a:r>
            <a:r>
              <a:rPr lang="pt-BR" sz="2200" dirty="0"/>
              <a:t> </a:t>
            </a:r>
            <a:r>
              <a:rPr lang="pt-BR" sz="2200" dirty="0" err="1"/>
              <a:t>epinefrina</a:t>
            </a:r>
            <a:r>
              <a:rPr lang="pt-BR" sz="2200" dirty="0"/>
              <a:t>, e também um </a:t>
            </a:r>
            <a:r>
              <a:rPr lang="pt-BR" sz="2200" dirty="0" err="1"/>
              <a:t>uansmissor</a:t>
            </a:r>
            <a:r>
              <a:rPr lang="pt-BR" sz="2200" dirty="0"/>
              <a:t>/</a:t>
            </a:r>
            <a:r>
              <a:rPr lang="pt-BR" sz="2200" dirty="0" err="1"/>
              <a:t>neuromodulador</a:t>
            </a:r>
            <a:r>
              <a:rPr lang="pt-BR" sz="2200" dirty="0"/>
              <a:t> no sistema nervoso central.</a:t>
            </a:r>
          </a:p>
          <a:p>
            <a:pPr>
              <a:buFontTx/>
              <a:buChar char="-"/>
            </a:pPr>
            <a:endParaRPr lang="pt-BR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/>
              <a:t>- </a:t>
            </a:r>
            <a:r>
              <a:rPr lang="pt-BR" sz="2200" dirty="0" err="1"/>
              <a:t>Isoprenalina</a:t>
            </a:r>
            <a:r>
              <a:rPr lang="pt-BR" sz="2200" dirty="0"/>
              <a:t> (também conhecido como </a:t>
            </a:r>
            <a:r>
              <a:rPr lang="pt-BR" sz="2200" dirty="0" err="1"/>
              <a:t>isopmterenol</a:t>
            </a:r>
            <a:r>
              <a:rPr lang="pt-BR" sz="2200" dirty="0"/>
              <a:t>), um derivado sintético da </a:t>
            </a:r>
            <a:r>
              <a:rPr lang="pt-BR" sz="2200" dirty="0" err="1"/>
              <a:t>norepinefrina,ausente</a:t>
            </a:r>
            <a:r>
              <a:rPr lang="pt-BR" sz="2200" dirty="0"/>
              <a:t> no organismo.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A5CD3A-7942-4ED6-A6DE-E9AC9861EF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7" y="83011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7472710-93B5-4B74-82E7-A587BD099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151239"/>
            <a:ext cx="1088321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20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25DA5039-FEE8-44B0-872E-F14D9D3F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Receptores adrenérgicos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B43C9F0C-87F8-4097-B384-EE21546F881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50A7241-5934-45CA-9A4B-54F0997E9E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3" t="23387" r="55512" b="21987"/>
          <a:stretch/>
        </p:blipFill>
        <p:spPr>
          <a:xfrm>
            <a:off x="1187624" y="1527049"/>
            <a:ext cx="6794856" cy="48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84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270D7-2E69-4466-B7C3-6DF3E1BA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D8AD19-DE94-4152-954F-C56FD1E179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108E552-CFCA-4648-89EA-2F4DB68AA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5" t="13004" r="24801" b="10782"/>
          <a:stretch/>
        </p:blipFill>
        <p:spPr>
          <a:xfrm>
            <a:off x="1259632" y="1132449"/>
            <a:ext cx="6796047" cy="549695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C7C302D-6829-4814-95B5-748FAA1B3DF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5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0148AE9-7852-4C90-ACB5-0BC69364D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679" y="83703"/>
            <a:ext cx="1088321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1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13690" r="16336" b="6250"/>
          <a:stretch/>
        </p:blipFill>
        <p:spPr bwMode="auto">
          <a:xfrm>
            <a:off x="226547" y="734082"/>
            <a:ext cx="8766628" cy="585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167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2E18B-BB6C-4735-BECB-B978A919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chemeClr val="tx1"/>
                </a:solidFill>
              </a:rPr>
              <a:t>Receptores Adrenérgicos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89EFD2-503A-4D82-9CAD-C60B20C30D0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EF9519-1249-4743-BCDD-A28C11265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16384" r="16138" b="14984"/>
          <a:stretch/>
        </p:blipFill>
        <p:spPr>
          <a:xfrm>
            <a:off x="0" y="1340769"/>
            <a:ext cx="9144000" cy="50405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D2E1C0D-D216-4DDC-8447-B50A0B7393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" y="0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69B496F-6FD6-4672-8384-E3F892DAF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925" y="68227"/>
            <a:ext cx="1088321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27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FB63E-5B79-487E-BEBA-8D766706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/>
              <a:t> </a:t>
            </a:r>
            <a:r>
              <a:rPr lang="pt-BR" sz="3100" u="sng" dirty="0">
                <a:solidFill>
                  <a:schemeClr val="tx1"/>
                </a:solidFill>
              </a:rPr>
              <a:t>MECANISMO DE ACÃO DOS </a:t>
            </a:r>
            <a:br>
              <a:rPr lang="pt-BR" sz="3100" u="sng" dirty="0">
                <a:solidFill>
                  <a:schemeClr val="tx1"/>
                </a:solidFill>
              </a:rPr>
            </a:br>
            <a:r>
              <a:rPr lang="pt-BR" sz="3100" u="sng" dirty="0">
                <a:solidFill>
                  <a:schemeClr val="tx1"/>
                </a:solidFill>
              </a:rPr>
              <a:t>AGONISTAS ADRENÉRGICOS</a:t>
            </a:r>
            <a:endParaRPr lang="pt-BR" sz="3100" dirty="0">
              <a:solidFill>
                <a:schemeClr val="tx1"/>
              </a:solidFill>
            </a:endParaRPr>
          </a:p>
        </p:txBody>
      </p:sp>
      <p:pic>
        <p:nvPicPr>
          <p:cNvPr id="4" name="Espaço Reservado para Conteúdo 3" descr="http://s3.amazonaws.com/magoo/ABAAAA2zoAE-10.jpg">
            <a:extLst>
              <a:ext uri="{FF2B5EF4-FFF2-40B4-BE49-F238E27FC236}">
                <a16:creationId xmlns:a16="http://schemas.microsoft.com/office/drawing/2014/main" id="{CF64B7BC-D528-4BD9-9235-8A84ABBACFAE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680520" cy="49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1BC641-6C41-4652-BCF7-B1273C041F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" y="0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14720F9-1CB9-41C4-9C18-17803C65A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925" y="29845"/>
            <a:ext cx="1088321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2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E3F40-0A49-425B-8548-877C3AAD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>
                <a:solidFill>
                  <a:schemeClr val="tx1"/>
                </a:solidFill>
              </a:rPr>
              <a:t>Antagonistas Adrenérgicos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FDC415-E240-484C-BEDC-8F77E621D3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" y="0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5283E8C-0C9C-4460-BB66-9BCCC8733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925" y="68227"/>
            <a:ext cx="1088321" cy="1215426"/>
          </a:xfrm>
          <a:prstGeom prst="rect">
            <a:avLst/>
          </a:prstGeom>
        </p:spPr>
      </p:pic>
      <p:pic>
        <p:nvPicPr>
          <p:cNvPr id="1026" name="Picture 2" descr="http://s3.amazonaws.com/magoo/ABAAAA2zoAE-11.jpg">
            <a:extLst>
              <a:ext uri="{FF2B5EF4-FFF2-40B4-BE49-F238E27FC236}">
                <a16:creationId xmlns:a16="http://schemas.microsoft.com/office/drawing/2014/main" id="{30D05CA9-76A5-4435-9A33-2CC5BC972D7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700808"/>
            <a:ext cx="3258768" cy="44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09A1554-5CF8-40A0-A72B-E2796506D83A}"/>
              </a:ext>
            </a:extLst>
          </p:cNvPr>
          <p:cNvSpPr/>
          <p:nvPr/>
        </p:nvSpPr>
        <p:spPr>
          <a:xfrm>
            <a:off x="0" y="2551837"/>
            <a:ext cx="572412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Drogas que se ligam aos receptores adrenérgicos mas não os ativam. Os antagonistas adrenérgicos bloqueiam a ação dos transmissores adrenérgicos endógenos 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epinefrina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 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norepinefrina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Fármacos bloqueadores alfa adrenérgicos: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Fármacos bloqueadores beta adrenérgicos: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Fármacos que afetam a liberação ou captação do neurotransmissor:</a:t>
            </a:r>
            <a:endParaRPr lang="pt-BR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u="sng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0" i="0" u="sng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u="sng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0" i="0" u="sng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37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Fármacos que afetam a                 transmissão </a:t>
            </a:r>
            <a:r>
              <a:rPr lang="pt-BR" b="1" dirty="0" err="1">
                <a:solidFill>
                  <a:schemeClr val="tx1"/>
                </a:solidFill>
              </a:rPr>
              <a:t>noradrenérgica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740F4E6-9715-48FD-9160-41AD44D61E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75" t="11068" r="23225" b="13661"/>
          <a:stretch/>
        </p:blipFill>
        <p:spPr>
          <a:xfrm>
            <a:off x="1" y="1440694"/>
            <a:ext cx="9144000" cy="54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7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19E848-58C9-4C62-AEBD-6CFAF68A8A4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D94B43A-A1AA-480C-B1ED-E2DBF6DAAB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75" t="27590" r="23225" b="14983"/>
          <a:stretch/>
        </p:blipFill>
        <p:spPr>
          <a:xfrm>
            <a:off x="73199" y="1440695"/>
            <a:ext cx="9070801" cy="551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25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164E3-D308-4F4D-AFB0-7FE96120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5" name="Espaço Reservado para Conteúdo 44">
            <a:extLst>
              <a:ext uri="{FF2B5EF4-FFF2-40B4-BE49-F238E27FC236}">
                <a16:creationId xmlns:a16="http://schemas.microsoft.com/office/drawing/2014/main" id="{E34494E4-0755-41E2-931A-A0CF5D46C19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4545" t="11673" r="24981" b="15878"/>
          <a:stretch/>
        </p:blipFill>
        <p:spPr>
          <a:xfrm>
            <a:off x="107504" y="1412777"/>
            <a:ext cx="9036496" cy="5445224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3D1FD5EC-13B9-4A6D-B683-4040F48D15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" y="62505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E2F6CBF3-94F0-42C2-A099-5DB482940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632" y="363"/>
            <a:ext cx="1088321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19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71E87-96B1-4BF8-9AF4-27F06C1E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203529-A393-4415-962D-C20520A90D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8FC66A63-4F65-42D7-A974-58D87C035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34592" r="27163" b="13005"/>
          <a:stretch/>
        </p:blipFill>
        <p:spPr>
          <a:xfrm>
            <a:off x="107504" y="1412776"/>
            <a:ext cx="9036496" cy="544522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B95C4AF-B35E-41E3-A031-6A6F10BB93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" y="-22116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66F948C3-AFCE-4695-BD57-FA7B8C096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679" y="160384"/>
            <a:ext cx="1088321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1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8074A-DE95-4C05-9F1E-D2D6561A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F82B53-FCC8-48FB-BDA5-AE3310F9615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ADE133-4FF0-4D3F-92EE-2531925CD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2" t="21987" r="26376" b="20586"/>
          <a:stretch/>
        </p:blipFill>
        <p:spPr>
          <a:xfrm>
            <a:off x="0" y="987552"/>
            <a:ext cx="9144000" cy="587044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103C162-216C-41D2-9300-E0AC642534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" y="-703"/>
            <a:ext cx="1368152" cy="98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F1874C1-B512-4136-868B-54654409C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632" y="363"/>
            <a:ext cx="1088321" cy="9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86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355A2-7E8E-4E6B-AAC8-FE39F820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09AD03-D50A-4629-A31E-E90C81E614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5D2490-3DDA-401E-8EEC-E4389F3AF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5" t="33192" r="25588" b="17785"/>
          <a:stretch/>
        </p:blipFill>
        <p:spPr>
          <a:xfrm>
            <a:off x="1279102" y="1124745"/>
            <a:ext cx="6768752" cy="57332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F0C98E-C7D0-4F84-A95B-23E059E18E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" y="19537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90AE396-2F63-4F06-93B7-E108DB36D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632" y="363"/>
            <a:ext cx="1088321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4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2035A-D64F-472C-8048-3BAE297E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17A47-E77A-450B-AAF5-356BB5AEC7B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A53CF0-D63A-44E9-9D66-E758B0E6A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30390" r="50000" b="21987"/>
          <a:stretch/>
        </p:blipFill>
        <p:spPr>
          <a:xfrm>
            <a:off x="1428749" y="987552"/>
            <a:ext cx="6552728" cy="566124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445306D-0561-445C-BEDB-072B9232F6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" y="0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CC7A4A5-9DC4-4833-A4CF-4B66B7A18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396" y="41874"/>
            <a:ext cx="1088321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1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ANTICOLINÉRGICOS (antagonista colinérgico)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pt-BR" dirty="0"/>
              <a:t>Diretos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 err="1"/>
              <a:t>Antimuscarinico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384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6C5C4-6116-47F3-96BD-B8277D6A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6BC861-A0EA-47D6-BD9C-8E1C296521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67A7FC-4319-468A-9139-73E48EAB2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87" t="17785" r="27163" b="50000"/>
          <a:stretch/>
        </p:blipFill>
        <p:spPr>
          <a:xfrm>
            <a:off x="1907704" y="1268760"/>
            <a:ext cx="6048672" cy="483028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850EC67-627F-4E0C-AD74-844C438994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" y="0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02B6CB9-72D5-4359-B5C7-C7B468334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193" y="83179"/>
            <a:ext cx="1088321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13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9A1A6-99EB-466C-8F41-AB18762C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25DB44-29C0-49AA-B710-9D39B6CF9B8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34AD49-1577-4198-9DAD-0FE552504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2801" r="27163" b="26189"/>
          <a:stretch/>
        </p:blipFill>
        <p:spPr>
          <a:xfrm>
            <a:off x="1979712" y="1628800"/>
            <a:ext cx="5256584" cy="43204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18EAF0C-10F1-47C1-A27D-F0F16E68FA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" y="59084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5FD3A13-D611-436E-8F55-35BDDF0B4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679" y="79313"/>
            <a:ext cx="1088321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6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69FA8-74B9-4FDC-98C0-9F9E7B45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437A9A-E1AD-48D8-972E-C88B84B3601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BC4D43-839E-44A6-9CC4-C2E444EB0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3004" r="51575" b="50000"/>
          <a:stretch/>
        </p:blipFill>
        <p:spPr>
          <a:xfrm>
            <a:off x="755576" y="1527047"/>
            <a:ext cx="7632848" cy="4572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2AB00B7-8844-4E19-854C-0495F98150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3011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54DC4B7-6701-4111-9AA6-C021C7ABF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043" y="83011"/>
            <a:ext cx="1088321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32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74403-949D-451C-B017-7AD1E8EA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5F02D2-01D9-4DBB-A3FF-AB70D80E24F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E29EEC-1A43-4795-8E41-A38973AFF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62" t="13004" r="27163" b="50000"/>
          <a:stretch/>
        </p:blipFill>
        <p:spPr>
          <a:xfrm>
            <a:off x="1691680" y="1542361"/>
            <a:ext cx="5904656" cy="41908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2BC888E-50E9-4FE9-8C0E-AB5F6D8367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11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FD3075E-B5FE-4A3B-B4DA-AA6BB0893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679" y="151238"/>
            <a:ext cx="1088321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55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DDE89-C9C5-40EE-9569-D83F8731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0B77FD-AE47-4F17-958E-58E9F4AEDAB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576E3FF-51B5-4374-BD1D-0A72D9309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17785" r="3366" b="20586"/>
          <a:stretch/>
        </p:blipFill>
        <p:spPr>
          <a:xfrm>
            <a:off x="0" y="1196752"/>
            <a:ext cx="9144000" cy="55446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64171DD-CF70-457B-86D4-8F90443B4F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" y="0"/>
            <a:ext cx="1368152" cy="128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3365F5E-34B7-47EB-8368-39BA034D2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632" y="363"/>
            <a:ext cx="1088321" cy="12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08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E430A-70A0-486A-A08B-F49900211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736590B-C650-499A-BE35-B2CBA8CF1F6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4805" t="17972" r="3729" b="26903"/>
          <a:stretch/>
        </p:blipFill>
        <p:spPr>
          <a:xfrm>
            <a:off x="0" y="1124744"/>
            <a:ext cx="9073952" cy="573325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69C0B8F-2454-425A-9689-89473082AA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" y="1"/>
            <a:ext cx="1368152" cy="98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D42C351-AD07-4189-920D-64015ACE8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632" y="363"/>
            <a:ext cx="1088321" cy="112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2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BBE59E6-1366-499A-8C9C-38EE09B5C5C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l="2608" t="16409" r="55631" b="32552"/>
          <a:stretch/>
        </p:blipFill>
        <p:spPr>
          <a:xfrm>
            <a:off x="935597" y="1268760"/>
            <a:ext cx="7366719" cy="50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25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BBE59E6-1366-499A-8C9C-38EE09B5C5C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l="46083" t="16409" r="9675" b="32552"/>
          <a:stretch/>
        </p:blipFill>
        <p:spPr>
          <a:xfrm>
            <a:off x="935597" y="1440695"/>
            <a:ext cx="7344816" cy="476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25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340819F2-B27C-475F-A058-F5C8EDA269D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l="2391" t="32032" r="56664" b="19795"/>
          <a:stretch/>
        </p:blipFill>
        <p:spPr>
          <a:xfrm>
            <a:off x="683568" y="1340768"/>
            <a:ext cx="7704855" cy="509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252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340819F2-B27C-475F-A058-F5C8EDA269D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l="48325" t="31764" r="10109" b="21728"/>
          <a:stretch/>
        </p:blipFill>
        <p:spPr>
          <a:xfrm>
            <a:off x="1257356" y="1520413"/>
            <a:ext cx="7269284" cy="4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2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64997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    Agentes </a:t>
            </a:r>
            <a:r>
              <a:rPr lang="pt-BR" b="1" dirty="0" err="1">
                <a:solidFill>
                  <a:schemeClr val="tx1"/>
                </a:solidFill>
              </a:rPr>
              <a:t>Parassimpatomiméticas</a:t>
            </a:r>
            <a:r>
              <a:rPr lang="pt-BR" b="1" dirty="0">
                <a:solidFill>
                  <a:schemeClr val="tx1"/>
                </a:solidFill>
              </a:rPr>
              <a:t> (Agonistas Colinérgicos)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 Produzem respostas semelhantes àquelas obtidas após estimulação do SNA parassimpático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u="sng" dirty="0"/>
              <a:t>Mecanismo de Ação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Os efeitos farmacológicos da </a:t>
            </a:r>
            <a:r>
              <a:rPr lang="pt-BR" dirty="0" err="1"/>
              <a:t>Ach</a:t>
            </a:r>
            <a:r>
              <a:rPr lang="pt-BR" dirty="0"/>
              <a:t> e dos ésteres da colina são mediados pela ativação dos receptores colinérgicos.</a:t>
            </a:r>
          </a:p>
          <a:p>
            <a:endParaRPr lang="pt-BR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79" y="225269"/>
            <a:ext cx="1088321" cy="1215426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5906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33C073E3-87F0-4665-B8B5-CFA483D91CB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l="2066" t="30597" r="56797" b="21931"/>
          <a:stretch/>
        </p:blipFill>
        <p:spPr>
          <a:xfrm>
            <a:off x="611560" y="1290188"/>
            <a:ext cx="8080999" cy="524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252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3C073E3-87F0-4665-B8B5-CFA483D91C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29" t="31132" r="9169" b="19504"/>
          <a:stretch/>
        </p:blipFill>
        <p:spPr>
          <a:xfrm>
            <a:off x="1069712" y="1246356"/>
            <a:ext cx="6912768" cy="54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252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96347C5B-962C-42AE-A48B-E781C8B6F5F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l="50000" t="14476" r="10326" b="38738"/>
          <a:stretch/>
        </p:blipFill>
        <p:spPr>
          <a:xfrm>
            <a:off x="935596" y="1440695"/>
            <a:ext cx="7591043" cy="50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252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4">
            <a:extLst>
              <a:ext uri="{FF2B5EF4-FFF2-40B4-BE49-F238E27FC236}">
                <a16:creationId xmlns:a16="http://schemas.microsoft.com/office/drawing/2014/main" id="{4B6DF3BD-2C66-4B24-B778-81302E61925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t="15605" r="55557" b="31098"/>
          <a:stretch/>
        </p:blipFill>
        <p:spPr>
          <a:xfrm>
            <a:off x="821359" y="1440695"/>
            <a:ext cx="7327784" cy="494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71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3AA08D90-DF0A-430B-957D-AD991871C6C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l="49239" t="15442" r="10652" b="31199"/>
          <a:stretch/>
        </p:blipFill>
        <p:spPr>
          <a:xfrm>
            <a:off x="1115616" y="1241604"/>
            <a:ext cx="7056784" cy="52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715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F84D0605-4EF6-4F83-823E-48082B72B67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t="14668" r="56584" b="31972"/>
          <a:stretch/>
        </p:blipFill>
        <p:spPr>
          <a:xfrm>
            <a:off x="935597" y="1268760"/>
            <a:ext cx="7405099" cy="51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71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32CFCF84-9F48-46B6-8495-2185C017653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l="50000" t="14668" r="10544" b="31972"/>
          <a:stretch/>
        </p:blipFill>
        <p:spPr>
          <a:xfrm>
            <a:off x="1207370" y="1268760"/>
            <a:ext cx="6913376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715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4">
            <a:extLst>
              <a:ext uri="{FF2B5EF4-FFF2-40B4-BE49-F238E27FC236}">
                <a16:creationId xmlns:a16="http://schemas.microsoft.com/office/drawing/2014/main" id="{E9C89D82-2C12-4179-8B0E-2A39802B14C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t="22610" r="57878" b="29879"/>
          <a:stretch/>
        </p:blipFill>
        <p:spPr>
          <a:xfrm>
            <a:off x="539552" y="1440695"/>
            <a:ext cx="783491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357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528B08C8-17B9-45D9-AAA0-1D608068BAD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l="50000" t="21629" r="10217" b="28878"/>
          <a:stretch/>
        </p:blipFill>
        <p:spPr>
          <a:xfrm>
            <a:off x="1018956" y="1340768"/>
            <a:ext cx="720646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357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B1BFA08-B5B4-4D28-B6E8-D3E8DCF731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11" t="25229" r="8432" b="22190"/>
          <a:stretch/>
        </p:blipFill>
        <p:spPr>
          <a:xfrm>
            <a:off x="823546" y="1311062"/>
            <a:ext cx="7704856" cy="50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6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13068" r="17011" b="8730"/>
          <a:stretch/>
        </p:blipFill>
        <p:spPr bwMode="auto">
          <a:xfrm>
            <a:off x="179512" y="848650"/>
            <a:ext cx="8752147" cy="572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844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35BE395-3E38-44F4-80D6-672EAB05B2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l="1848" t="16022" r="55674" b="28686"/>
          <a:stretch/>
        </p:blipFill>
        <p:spPr>
          <a:xfrm>
            <a:off x="935597" y="1268760"/>
            <a:ext cx="7224924" cy="528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667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35BE395-3E38-44F4-80D6-672EAB05B2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l="48219" t="16022" r="10652" b="28686"/>
          <a:stretch/>
        </p:blipFill>
        <p:spPr>
          <a:xfrm>
            <a:off x="1087087" y="1415361"/>
            <a:ext cx="6895393" cy="52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667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89B5D23-6AFE-4291-B908-9A4CADF90A9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l="2609" t="14282" r="55580" b="28105"/>
          <a:stretch/>
        </p:blipFill>
        <p:spPr>
          <a:xfrm>
            <a:off x="944026" y="1196752"/>
            <a:ext cx="7267008" cy="529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252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REFERÊNCIAS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pt-BR" sz="3000" b="1" dirty="0">
                <a:hlinkClick r:id="rId4"/>
              </a:rPr>
              <a:t>http://www.ufjf.br/farmacologia/files/2013/05/FI-AULA-5-Farmacologia-SNA-completo.pdf</a:t>
            </a:r>
            <a:endParaRPr lang="pt-BR" sz="3000" b="1" dirty="0"/>
          </a:p>
          <a:p>
            <a:pPr>
              <a:lnSpc>
                <a:spcPct val="160000"/>
              </a:lnSpc>
            </a:pPr>
            <a:r>
              <a:rPr lang="pt-BR" sz="3000" b="1" dirty="0">
                <a:hlinkClick r:id="rId5"/>
              </a:rPr>
              <a:t>http://www.marilia.unesp.br/Home/Instituicao/Docentes/FlaviaGoulart/Farmacologia_adrenergica.pdf</a:t>
            </a:r>
            <a:endParaRPr lang="pt-BR" sz="3000" b="1" dirty="0"/>
          </a:p>
          <a:p>
            <a:pPr>
              <a:lnSpc>
                <a:spcPct val="160000"/>
              </a:lnSpc>
            </a:pPr>
            <a:r>
              <a:rPr lang="pt-BR" sz="3000" dirty="0">
                <a:hlinkClick r:id="rId6"/>
              </a:rPr>
              <a:t>http://www.icb.ufrj.br/media/BMF355_313/Adrenergicos%20200515.pdf</a:t>
            </a:r>
            <a:endParaRPr lang="pt-BR" sz="3000" dirty="0"/>
          </a:p>
          <a:p>
            <a:pPr>
              <a:lnSpc>
                <a:spcPct val="160000"/>
              </a:lnSpc>
            </a:pPr>
            <a:r>
              <a:rPr lang="pt-BR" sz="3000" b="1" dirty="0"/>
              <a:t>LIVROS:</a:t>
            </a:r>
          </a:p>
          <a:p>
            <a:pPr>
              <a:lnSpc>
                <a:spcPct val="160000"/>
              </a:lnSpc>
            </a:pPr>
            <a:r>
              <a:rPr lang="pt-BR" sz="3000" b="1" dirty="0"/>
              <a:t> RANGE DALE FARMACOLOGIA 7 ED</a:t>
            </a:r>
          </a:p>
          <a:p>
            <a:pPr>
              <a:lnSpc>
                <a:spcPct val="160000"/>
              </a:lnSpc>
            </a:pPr>
            <a:r>
              <a:rPr lang="pt-BR" sz="3000" b="1" dirty="0"/>
              <a:t>B. G. KATZUNG. FARMACOLOGIA BÁSICA E CLÍNICA. 10 ED</a:t>
            </a:r>
          </a:p>
          <a:p>
            <a:pPr>
              <a:lnSpc>
                <a:spcPct val="160000"/>
              </a:lnSpc>
            </a:pPr>
            <a:r>
              <a:rPr lang="pt-BR" sz="3000" b="1" dirty="0"/>
              <a:t>HOWLAND R, MYCEK. FARMACOLOGIA ILUSTRADA . 3 ED</a:t>
            </a:r>
          </a:p>
          <a:p>
            <a:pPr>
              <a:lnSpc>
                <a:spcPct val="160000"/>
              </a:lnSpc>
            </a:pPr>
            <a:r>
              <a:rPr lang="pt-BR" sz="3000" b="1" dirty="0"/>
              <a:t> BASES FARMACOLÓGICAS DA PRÁTICA MÉDICA - GOODMAN E GILMAN. 11 ED</a:t>
            </a:r>
          </a:p>
          <a:p>
            <a:pPr>
              <a:lnSpc>
                <a:spcPct val="160000"/>
              </a:lnSpc>
            </a:pPr>
            <a:endParaRPr lang="pt-BR" sz="3000" dirty="0"/>
          </a:p>
          <a:p>
            <a:endParaRPr lang="pt-BR" sz="2800" b="1" dirty="0"/>
          </a:p>
          <a:p>
            <a:endParaRPr lang="pt-BR" sz="28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37336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3226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3226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32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Divisão fármacos colinérgicos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1º Ação direta: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/>
              <a:t>agem nos receptores colinérgicos, ativando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2º ação indireta: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- drogas que proporcionam maior tempo de ação da </a:t>
            </a:r>
            <a:r>
              <a:rPr lang="pt-BR" dirty="0" err="1"/>
              <a:t>acelticolina</a:t>
            </a:r>
            <a:r>
              <a:rPr lang="pt-BR" dirty="0"/>
              <a:t>, inibindo a ação da </a:t>
            </a:r>
            <a:r>
              <a:rPr lang="pt-BR" dirty="0" err="1"/>
              <a:t>acelticolina</a:t>
            </a:r>
            <a:endParaRPr lang="pt-B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54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1373" y="1556791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/>
              <a:t>1)</a:t>
            </a:r>
            <a:r>
              <a:rPr lang="pt-BR" b="1" dirty="0" err="1"/>
              <a:t>Esteres</a:t>
            </a:r>
            <a:r>
              <a:rPr lang="pt-BR" b="1" dirty="0"/>
              <a:t> de colina </a:t>
            </a:r>
            <a:r>
              <a:rPr lang="pt-BR" dirty="0"/>
              <a:t>: - acetilcolina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                                           - </a:t>
            </a:r>
            <a:r>
              <a:rPr lang="pt-BR" dirty="0" err="1"/>
              <a:t>metacolina</a:t>
            </a:r>
            <a:endParaRPr lang="pt-BR" dirty="0"/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                                           - </a:t>
            </a:r>
            <a:r>
              <a:rPr lang="pt-BR" dirty="0" err="1"/>
              <a:t>betanecol</a:t>
            </a:r>
            <a:endParaRPr lang="pt-BR" dirty="0"/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                                           -</a:t>
            </a:r>
            <a:r>
              <a:rPr lang="pt-BR" dirty="0" err="1"/>
              <a:t>carbacol</a:t>
            </a:r>
            <a:endParaRPr lang="pt-BR" dirty="0"/>
          </a:p>
          <a:p>
            <a:pPr marL="0" indent="0">
              <a:lnSpc>
                <a:spcPct val="150000"/>
              </a:lnSpc>
              <a:buNone/>
            </a:pPr>
            <a:r>
              <a:rPr lang="pt-BR" b="1" dirty="0"/>
              <a:t>2)Alcaloides:</a:t>
            </a:r>
            <a:r>
              <a:rPr lang="pt-BR" dirty="0"/>
              <a:t> - pilocarpina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                             - muscarina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7" t="16071" r="19126" b="6250"/>
          <a:stretch/>
        </p:blipFill>
        <p:spPr bwMode="auto">
          <a:xfrm>
            <a:off x="5721693" y="1556791"/>
            <a:ext cx="3459982" cy="270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 t="20739" r="18694" b="6534"/>
          <a:stretch/>
        </p:blipFill>
        <p:spPr bwMode="auto">
          <a:xfrm>
            <a:off x="5148065" y="4355405"/>
            <a:ext cx="3497172" cy="225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38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Fármacos ação direta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3900" dirty="0"/>
              <a:t>BETANECOL (LIBERAN)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dirty="0"/>
              <a:t>- Ester da colina, não hidrolisado pela acetilcolina e possui intensa atividade </a:t>
            </a:r>
            <a:r>
              <a:rPr lang="pt-BR" dirty="0" err="1"/>
              <a:t>muscarinica</a:t>
            </a:r>
            <a:r>
              <a:rPr lang="pt-BR" dirty="0"/>
              <a:t> e pouca ou nenhuma ação </a:t>
            </a:r>
            <a:r>
              <a:rPr lang="pt-BR" dirty="0" err="1"/>
              <a:t>nitotinica</a:t>
            </a:r>
            <a:r>
              <a:rPr lang="pt-BR" dirty="0"/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dirty="0"/>
              <a:t> - Ação: estimular o musculo detrusor da bexiga e relaxar o </a:t>
            </a:r>
            <a:r>
              <a:rPr lang="pt-BR" dirty="0" err="1"/>
              <a:t>trigono</a:t>
            </a:r>
            <a:r>
              <a:rPr lang="pt-BR" dirty="0"/>
              <a:t> e o esfíncter.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dirty="0"/>
              <a:t>- Efeitos adversos : queda da pressão arterial, sudorese, salivação, rubor cutâneo, náusea, dor abdominal, diarreia e bronco espasmo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dirty="0"/>
              <a:t>- Via de administração: oral ou subcutânea, não devendo ser intramuscular e nem venosa, 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80" y="225269"/>
            <a:ext cx="1088321" cy="1215426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8533"/>
            <a:ext cx="1368152" cy="135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167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4340</TotalTime>
  <Words>958</Words>
  <Application>Microsoft Office PowerPoint</Application>
  <PresentationFormat>Apresentação na tela (4:3)</PresentationFormat>
  <Paragraphs>172</Paragraphs>
  <Slides>66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1" baseType="lpstr">
      <vt:lpstr>Arial</vt:lpstr>
      <vt:lpstr>Georgia</vt:lpstr>
      <vt:lpstr>Wingdings</vt:lpstr>
      <vt:lpstr>Wingdings 2</vt:lpstr>
      <vt:lpstr>Cívico</vt:lpstr>
      <vt:lpstr>COLINÉRGICOS E ADRENÉRGICOS</vt:lpstr>
      <vt:lpstr>Classificação das drogas</vt:lpstr>
      <vt:lpstr>Apresentação do PowerPoint</vt:lpstr>
      <vt:lpstr>Apresentação do PowerPoint</vt:lpstr>
      <vt:lpstr>    Agentes Parassimpatomiméticas (Agonistas Colinérgicos)</vt:lpstr>
      <vt:lpstr>Apresentação do PowerPoint</vt:lpstr>
      <vt:lpstr>Divisão fármacos colinérgicos</vt:lpstr>
      <vt:lpstr>Apresentação do PowerPoint</vt:lpstr>
      <vt:lpstr>Fármacos ação direta</vt:lpstr>
      <vt:lpstr>Apresentação do PowerPoint</vt:lpstr>
      <vt:lpstr>Efeitos farmacológicos </vt:lpstr>
      <vt:lpstr>Apresentação do PowerPoint</vt:lpstr>
      <vt:lpstr>Apresentação do PowerPoint</vt:lpstr>
      <vt:lpstr>Efeitos adversos</vt:lpstr>
      <vt:lpstr>Fármacos ação indireta (anticolinesterásicos)</vt:lpstr>
      <vt:lpstr>Apresentação do PowerPoint</vt:lpstr>
      <vt:lpstr>Apresentação do PowerPoint</vt:lpstr>
      <vt:lpstr>Uso terapêutico</vt:lpstr>
      <vt:lpstr>Contra indicações</vt:lpstr>
      <vt:lpstr>Agentes parassimpatolíticas  (antagonista colinérgico)</vt:lpstr>
      <vt:lpstr>Classificações </vt:lpstr>
      <vt:lpstr>Apresentação do PowerPoint</vt:lpstr>
      <vt:lpstr>Efeitos farmacológicos</vt:lpstr>
      <vt:lpstr>Uso clínico</vt:lpstr>
      <vt:lpstr>Efeitos colaterais</vt:lpstr>
      <vt:lpstr>ADRENÉRGICOS</vt:lpstr>
      <vt:lpstr>catecolaminas</vt:lpstr>
      <vt:lpstr>Receptores adrenérgicos</vt:lpstr>
      <vt:lpstr>Apresentação do PowerPoint</vt:lpstr>
      <vt:lpstr>Receptores Adrenérgicos</vt:lpstr>
      <vt:lpstr> MECANISMO DE ACÃO DOS  AGONISTAS ADRENÉRGICOS</vt:lpstr>
      <vt:lpstr>Antagonistas Adrenérgicos</vt:lpstr>
      <vt:lpstr>Fármacos que afetam a                 transmissão noradrenérgica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- Geovanna .</dc:creator>
  <cp:lastModifiedBy>Amanda Ferreira França</cp:lastModifiedBy>
  <cp:revision>41</cp:revision>
  <dcterms:created xsi:type="dcterms:W3CDTF">2018-02-23T13:18:09Z</dcterms:created>
  <dcterms:modified xsi:type="dcterms:W3CDTF">2018-02-26T19:58:25Z</dcterms:modified>
</cp:coreProperties>
</file>