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12" r:id="rId53"/>
    <p:sldId id="307" r:id="rId54"/>
    <p:sldId id="308" r:id="rId55"/>
    <p:sldId id="309" r:id="rId56"/>
    <p:sldId id="315" r:id="rId57"/>
    <p:sldId id="313" r:id="rId58"/>
    <p:sldId id="314" r:id="rId59"/>
    <p:sldId id="310" r:id="rId60"/>
    <p:sldId id="311" r:id="rId61"/>
  </p:sldIdLst>
  <p:sldSz cx="12192000" cy="6858000"/>
  <p:notesSz cx="6858000" cy="9144000"/>
  <p:embeddedFontLst>
    <p:embeddedFont>
      <p:font typeface="Questrial" panose="020B0604020202020204" charset="0"/>
      <p:regular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2829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2641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451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2774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9605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747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441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688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2604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321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55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657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6003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2811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7831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0895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2159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0050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8966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507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700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12727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627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4958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6438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9295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74601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65433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5388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2543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9990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2583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0236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978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30711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95616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89787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86543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2289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91541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38380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2524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66293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2373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eb0efc51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3eb0efc51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871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08712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92567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66842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7064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5359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6225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eb0efc51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eb0efc51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306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eb0efc51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eb0efc51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2048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87617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33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82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824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9359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592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864E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0" t="0" r="0" b="0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864EA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6"/>
            <a:ext cx="4023360" cy="972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texto verticais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7334251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2076451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88" name="Google Shape;88;p12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rgbClr val="455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0" t="0" r="0" b="0"/>
            <a:pathLst>
              <a:path w="12192000" h="4572001" extrusionOk="0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35" name="Google Shape;35;p4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864EA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Questrial"/>
              <a:buNone/>
              <a:defRPr sz="23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599088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Questrial"/>
              <a:buNone/>
              <a:defRPr sz="23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599088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Questrial"/>
              <a:buNone/>
              <a:defRPr sz="4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Char char=" 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CDB4DC"/>
          </a:solidFill>
          <a:ln>
            <a:noFill/>
          </a:ln>
        </p:spPr>
        <p:txBody>
          <a:bodyPr spcFirstLastPara="1" wrap="square" lIns="457200" tIns="365750" rIns="45700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  <a:defRPr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75" name="Google Shape;75;p10"/>
          <p:cNvCxnSpPr/>
          <p:nvPr/>
        </p:nvCxnSpPr>
        <p:spPr>
          <a:xfrm rot="10800000">
            <a:off x="8386843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  <a:defRPr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500"/>
              <a:buFont typeface="Questrial"/>
              <a:buNone/>
            </a:pPr>
            <a:r>
              <a:rPr lang="pt-BR" sz="45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FÁRMACOS DO METABOLISMO ÓSSEO E TIREOIDE</a:t>
            </a:r>
            <a:endParaRPr sz="45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estrial"/>
              <a:buNone/>
            </a:pPr>
            <a:r>
              <a:rPr lang="pt-BR" sz="18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Acadêmicos: André e Mariana</a:t>
            </a:r>
            <a:endParaRPr sz="18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EFEITOS DE T3 E T4 SOBRE O METABOLISMO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just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Aumenta o metabolismo dos carboidratos , proteínas e lipídios </a:t>
            </a:r>
            <a:endParaRPr/>
          </a:p>
          <a:p>
            <a:pPr marL="91440" marR="0" lvl="0" indent="-139700" algn="just" rtl="0">
              <a:lnSpc>
                <a:spcPct val="1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Aumenta consumo de oxigênio;</a:t>
            </a:r>
            <a:endParaRPr/>
          </a:p>
          <a:p>
            <a:pPr marL="91440" marR="0" lvl="0" indent="-139700" algn="just" rtl="0">
              <a:lnSpc>
                <a:spcPct val="1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Produção de calor </a:t>
            </a:r>
            <a:endParaRPr/>
          </a:p>
          <a:p>
            <a:pPr marL="91440" marR="0" lvl="0" indent="-139700" algn="just" rtl="0">
              <a:lnSpc>
                <a:spcPct val="1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Débito cardíaco </a:t>
            </a:r>
            <a:endParaRPr/>
          </a:p>
          <a:p>
            <a:pPr marL="91440" marR="0" lvl="0" indent="-139700" algn="just" rtl="0">
              <a:lnSpc>
                <a:spcPct val="1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Arritmias do tipo fibrilação atrial</a:t>
            </a:r>
            <a:endParaRPr/>
          </a:p>
          <a:p>
            <a:pPr marL="9144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Questrial"/>
              <a:buNone/>
            </a:pPr>
            <a:r>
              <a:rPr lang="pt-BR" sz="4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EFEITOS SOBRE O CRESCIMENTO E DESENVOLVIMENTO 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Ação direta</a:t>
            </a:r>
            <a:endParaRPr/>
          </a:p>
          <a:p>
            <a:pPr marL="91440" marR="0" lvl="0" indent="-139700" algn="just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Produção e potencialização  do hormônio do crescimento</a:t>
            </a:r>
            <a:endParaRPr/>
          </a:p>
          <a:p>
            <a:pPr marL="91440" marR="0" lvl="0" indent="-139700" algn="just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Resposta ao paratormônio e calcitonina</a:t>
            </a:r>
            <a:endParaRPr/>
          </a:p>
          <a:p>
            <a:pPr marL="91440" marR="0" lvl="0" indent="-139700" algn="just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Crescimento e maturação do SNC ( reflexo de aquielu reduzido)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TRANSPORTE E METABOLISMO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Questrial"/>
              <a:buChar char=" "/>
            </a:pPr>
            <a:r>
              <a:rPr lang="pt-BR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T4 se converte em T3 dentro da célula</a:t>
            </a:r>
            <a:endParaRPr/>
          </a:p>
          <a:p>
            <a:pPr marL="91440" marR="0" lvl="0" indent="-177800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Questrial"/>
              <a:buChar char=" "/>
            </a:pPr>
            <a:r>
              <a:rPr lang="pt-BR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Globulina de ligação da tiroxina TBG (principalmente)</a:t>
            </a:r>
            <a:endParaRPr/>
          </a:p>
          <a:p>
            <a:pPr marL="91440" marR="0" lvl="0" indent="-177800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Questrial"/>
              <a:buChar char=" "/>
            </a:pPr>
            <a:r>
              <a:rPr lang="pt-BR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Metabolizados nos tecidos alvo e fígado</a:t>
            </a:r>
            <a:endParaRPr/>
          </a:p>
          <a:p>
            <a:pPr marL="91440" marR="0" lvl="0" indent="-177800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Questrial"/>
              <a:buChar char=" "/>
            </a:pPr>
            <a:r>
              <a:rPr lang="pt-BR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A meia vida de T4 e 20 vezes &gt; T3 ( ligação TBG)</a:t>
            </a:r>
            <a:endParaRPr/>
          </a:p>
          <a:p>
            <a:pPr marL="91440" marR="0" lvl="0" indent="-177800" algn="just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Questrial"/>
              <a:buChar char=" "/>
            </a:pPr>
            <a:r>
              <a:rPr lang="pt-BR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Assim a grande reserva de T4 no corpo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HIPERTIREOIDISMO</a:t>
            </a:r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Maioria base autoimune ( mais comum em mulheres )</a:t>
            </a:r>
            <a:endParaRPr/>
          </a:p>
          <a:p>
            <a:pPr marL="91440" marR="0" lvl="0" indent="-139700" algn="just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Aumento da taxa metabólica</a:t>
            </a:r>
            <a:endParaRPr/>
          </a:p>
          <a:p>
            <a:pPr marL="91440" marR="0" lvl="0" indent="-139700" algn="just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temperatura da pele, sudorese, sensibilidade ao calor</a:t>
            </a:r>
            <a:endParaRPr/>
          </a:p>
          <a:p>
            <a:pPr marL="91440" marR="0" lvl="0" indent="-139700" algn="just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Sintomas: nervosismo, tremor, taquicardia, aumento do apetite e perda de peso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BÓCIO TOXICO DIFUSO </a:t>
            </a: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Doença de graves ou bócio exoftálmico 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Auto anticorpo ao receptor de TSH 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Mutações na constituição do receptor de TRH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Os pacientes apresentam protrusão do globo ocular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Sensibilidade aumentada as catecolaminas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OUTRAS ALTERAÇÕES</a:t>
            </a: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Bócio toxico nodular ( neoplasia benigna)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- não apresenta exoftalmia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amiodarona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rico em iodo pode causar tanto hipertireoidismo como hipotireoidismo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862565" y="786384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BÓCIO SIMPLES OU NÃO TOXICO</a:t>
            </a:r>
            <a:b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Dieta pobre em iodo que aumenta o TRH e TSH plasmático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deficiência grave de iodo pode causar hipotireoidismo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2627" y="3147198"/>
            <a:ext cx="3088585" cy="3214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2601" y="3147198"/>
            <a:ext cx="4680211" cy="3114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HIPOTIREOIDISMO</a:t>
            </a:r>
            <a:endParaRPr/>
          </a:p>
        </p:txBody>
      </p:sp>
      <p:pic>
        <p:nvPicPr>
          <p:cNvPr id="193" name="Google Shape;193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459" t="28701" b="5820"/>
          <a:stretch/>
        </p:blipFill>
        <p:spPr>
          <a:xfrm>
            <a:off x="2517913" y="1678267"/>
            <a:ext cx="8097079" cy="4206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HIPOTIREOIDISMO</a:t>
            </a:r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1"/>
          </p:nvPr>
        </p:nvSpPr>
        <p:spPr>
          <a:xfrm>
            <a:off x="1024128" y="1872343"/>
            <a:ext cx="9720073" cy="475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baixa taxa metabólica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fala arrastada, voz rouca e profunda 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letargia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bradicardia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espessamento da pele ( originou o termo mixedema) 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sensibilidade ao frio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comprometimento mental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1024128" y="786384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TIREOIDITE DE HASHIMOTO</a:t>
            </a:r>
            <a:b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rgbClr val="864EA9"/>
                </a:solidFill>
                <a:latin typeface="Questrial"/>
                <a:ea typeface="Questrial"/>
                <a:cs typeface="Questrial"/>
                <a:sym typeface="Questrial"/>
              </a:rPr>
              <a:t>Reação autoimune </a:t>
            </a: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contra a</a:t>
            </a:r>
            <a:r>
              <a:rPr lang="pt-BR" sz="2200" b="0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pt-BR" sz="2200" b="0" i="0" u="none" strike="noStrike" cap="none">
                <a:solidFill>
                  <a:srgbClr val="864EA9"/>
                </a:solidFill>
                <a:latin typeface="Questrial"/>
                <a:ea typeface="Questrial"/>
                <a:cs typeface="Questrial"/>
                <a:sym typeface="Questrial"/>
              </a:rPr>
              <a:t>tireoglobulina</a:t>
            </a:r>
            <a:r>
              <a:rPr lang="pt-BR" sz="2200" b="0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ou outro componente do tecido da tireoide</a:t>
            </a:r>
            <a:endParaRPr/>
          </a:p>
          <a:p>
            <a:pPr marL="91440" marR="0" lvl="0" indent="-13970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Outra causa de hipotireodismo e o tratamento de tumores da tireoide com iodo radioativo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PRODUÇÃO HORMONAL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Tiroxina T4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tri-iodotironina T3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calcitonina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0376" y="1711397"/>
            <a:ext cx="5443124" cy="494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OUTRAS CAUSAS DE HIPOTIREOIDISMO</a:t>
            </a:r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tratamento de tumores da tireoide com iodo radioativo</a:t>
            </a:r>
            <a:endParaRPr/>
          </a:p>
          <a:p>
            <a:pPr marL="91440" marR="0" lvl="0" indent="-13970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Hipotireoidismo congênito</a:t>
            </a:r>
            <a:endParaRPr/>
          </a:p>
          <a:p>
            <a:pPr marL="91440" marR="0" lvl="0" indent="-13970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Retardo do crescimento e deficiência mental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TRATAMENTO HIPERTIREOIDISMO</a:t>
            </a:r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cirúrgico &gt; compressão da traqueia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Os fármacos não melhoram a exoftalmia</a:t>
            </a:r>
            <a:endParaRPr/>
          </a:p>
        </p:txBody>
      </p:sp>
      <p:pic>
        <p:nvPicPr>
          <p:cNvPr id="218" name="Google Shape;218;p33"/>
          <p:cNvPicPr preferRelativeResize="0"/>
          <p:nvPr/>
        </p:nvPicPr>
        <p:blipFill rotWithShape="1">
          <a:blip r:embed="rId3">
            <a:alphaModFix/>
          </a:blip>
          <a:srcRect l="28357" t="26620" b="9930"/>
          <a:stretch/>
        </p:blipFill>
        <p:spPr>
          <a:xfrm>
            <a:off x="1624895" y="3429000"/>
            <a:ext cx="3102818" cy="274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3"/>
          <p:cNvPicPr preferRelativeResize="0"/>
          <p:nvPr/>
        </p:nvPicPr>
        <p:blipFill rotWithShape="1">
          <a:blip r:embed="rId4">
            <a:alphaModFix/>
          </a:blip>
          <a:srcRect l="22224" t="12705" r="20194" b="5114"/>
          <a:stretch/>
        </p:blipFill>
        <p:spPr>
          <a:xfrm>
            <a:off x="7885044" y="1008161"/>
            <a:ext cx="3716320" cy="5303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 txBox="1">
            <a:spLocks noGrp="1"/>
          </p:cNvSpPr>
          <p:nvPr>
            <p:ph type="title"/>
          </p:nvPr>
        </p:nvSpPr>
        <p:spPr>
          <a:xfrm>
            <a:off x="836559" y="786384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IODO RADIOATIVO</a:t>
            </a:r>
            <a:b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I¹³¹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radiação beta tem ação citotóxica e curto alcance 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Dose única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Efeito em 1-2 meses e demora 3-4 meses para o efeito máximo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Pode haver recidiva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Não pode ser usado por crianças e gestantes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Também utilizado no CA de tireoide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TIOUREILENOS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1" name="Google Shape;231;p3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Carbimazol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39700" algn="l" rtl="0">
              <a:lnSpc>
                <a:spcPct val="2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Metimazol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39700" algn="l" rtl="0">
              <a:lnSpc>
                <a:spcPct val="2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Propiltiouracila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MECANISMO DE AÇÃO E UTILIZAÇÕES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7" name="Google Shape;237;p36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❑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Há indícios que inibem a iodação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❑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Reduzindo a liberação de hormônios tireoidianos e diminuindo os sintomas em 3-4 semanas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❑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A Propiltiouracila além de reduzir a iodação reduz a desiodaçao de T4 em T3 nos tecidos periféricos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❑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Utilizados em eventos agudos e preparação para cirurgia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TIOUREILENOS - FARMACOCINÉTICA</a:t>
            </a:r>
            <a:endParaRPr/>
          </a:p>
        </p:txBody>
      </p:sp>
      <p:sp>
        <p:nvSpPr>
          <p:cNvPr id="243" name="Google Shape;243;p3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V.O.</a:t>
            </a:r>
            <a:endParaRPr/>
          </a:p>
          <a:p>
            <a:pPr marL="91440" marR="0" lvl="0" indent="-1397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Carbimazol &gt; metimazol (metabolito ativo)</a:t>
            </a:r>
            <a:endParaRPr/>
          </a:p>
          <a:p>
            <a:pPr marL="91440" marR="0" lvl="0" indent="-1397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Efeito bioquímico imediato</a:t>
            </a:r>
            <a:endParaRPr/>
          </a:p>
          <a:p>
            <a:pPr marL="91440" marR="0" lvl="0" indent="-1397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Varias semanas para resposta clinica</a:t>
            </a:r>
            <a:endParaRPr/>
          </a:p>
          <a:p>
            <a:pPr marL="91440" marR="0" lvl="0" indent="-1397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Deposito sanguíneo de T4 e da tireoide</a:t>
            </a:r>
            <a:endParaRPr/>
          </a:p>
          <a:p>
            <a:pPr marL="91440" marR="0" lvl="0" indent="-1397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Assim a </a:t>
            </a:r>
            <a:r>
              <a:rPr lang="pt-BR" sz="2200" b="0" i="0" u="none" strike="noStrike" cap="none">
                <a:solidFill>
                  <a:srgbClr val="864EA9"/>
                </a:solidFill>
                <a:latin typeface="Questrial"/>
                <a:ea typeface="Questrial"/>
                <a:cs typeface="Questrial"/>
                <a:sym typeface="Questrial"/>
              </a:rPr>
              <a:t>propiltiouracila</a:t>
            </a: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tem seu efeito um poucos mais </a:t>
            </a:r>
            <a:r>
              <a:rPr lang="pt-BR" sz="2200" b="0" i="0" u="none" strike="noStrike" cap="none">
                <a:solidFill>
                  <a:srgbClr val="864EA9"/>
                </a:solidFill>
                <a:latin typeface="Questrial"/>
                <a:ea typeface="Questrial"/>
                <a:cs typeface="Questrial"/>
                <a:sym typeface="Questrial"/>
              </a:rPr>
              <a:t>adiantado</a:t>
            </a:r>
            <a:endParaRPr/>
          </a:p>
          <a:p>
            <a:pPr marL="91440" marR="0" lvl="0" indent="-1397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 </a:t>
            </a:r>
            <a:r>
              <a:rPr lang="pt-BR" sz="2200" b="0" i="0" u="none" strike="noStrike" cap="none">
                <a:solidFill>
                  <a:srgbClr val="864EA9"/>
                </a:solidFill>
                <a:latin typeface="Questrial"/>
                <a:ea typeface="Questrial"/>
                <a:cs typeface="Questrial"/>
                <a:sym typeface="Questrial"/>
              </a:rPr>
              <a:t>metimazol</a:t>
            </a:r>
            <a:r>
              <a:rPr lang="pt-BR" sz="2200" b="0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pt-BR" sz="2200" b="0" i="0" u="none" strike="noStrike" cap="none">
                <a:solidFill>
                  <a:srgbClr val="864EA9"/>
                </a:solidFill>
                <a:latin typeface="Questrial"/>
                <a:ea typeface="Questrial"/>
                <a:cs typeface="Questrial"/>
                <a:sym typeface="Questrial"/>
              </a:rPr>
              <a:t>e a propiltiouracila</a:t>
            </a:r>
            <a:r>
              <a:rPr lang="pt-BR" sz="2200" b="0" i="0" u="none" strike="noStrike" cap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atravessam a </a:t>
            </a:r>
            <a:r>
              <a:rPr lang="pt-BR" sz="2200" b="0" i="0" u="none" strike="noStrike" cap="none">
                <a:solidFill>
                  <a:srgbClr val="864EA9"/>
                </a:solidFill>
                <a:latin typeface="Questrial"/>
                <a:ea typeface="Questrial"/>
                <a:cs typeface="Questrial"/>
                <a:sym typeface="Questrial"/>
              </a:rPr>
              <a:t>barreira placentária </a:t>
            </a: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 são detectados no </a:t>
            </a:r>
            <a:r>
              <a:rPr lang="pt-BR" sz="2200" b="0" i="0" u="none" strike="noStrike" cap="none">
                <a:solidFill>
                  <a:srgbClr val="864EA9"/>
                </a:solidFill>
                <a:latin typeface="Questrial"/>
                <a:ea typeface="Questrial"/>
                <a:cs typeface="Questrial"/>
                <a:sym typeface="Questrial"/>
              </a:rPr>
              <a:t>leite materno</a:t>
            </a:r>
            <a:endParaRPr/>
          </a:p>
          <a:p>
            <a:pPr marL="91440" marR="0" lvl="0" indent="-13970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Os tioureilenos podem se acumular na tireoide</a:t>
            </a:r>
            <a:endParaRPr/>
          </a:p>
          <a:p>
            <a:pPr marL="9144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EFEITOS ADVERSOS -  TIOUREILENOS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9" name="Google Shape;249;p38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</a:pPr>
            <a:r>
              <a:rPr lang="pt-BR" sz="2200" b="0" i="0" u="none" strike="noStrike" cap="none">
                <a:solidFill>
                  <a:srgbClr val="864EA9"/>
                </a:solidFill>
                <a:latin typeface="Questrial"/>
                <a:ea typeface="Questrial"/>
                <a:cs typeface="Questrial"/>
                <a:sym typeface="Questrial"/>
              </a:rPr>
              <a:t>Neutropenia</a:t>
            </a: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(neutrófilos baixos)</a:t>
            </a:r>
            <a:endParaRPr/>
          </a:p>
          <a:p>
            <a:pPr marL="91440" marR="0" lvl="0" indent="-13970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</a:pPr>
            <a:r>
              <a:rPr lang="pt-BR" sz="2200" b="0" i="0" u="none" strike="noStrike" cap="none">
                <a:solidFill>
                  <a:srgbClr val="864EA9"/>
                </a:solidFill>
                <a:latin typeface="Questrial"/>
                <a:ea typeface="Questrial"/>
                <a:cs typeface="Questrial"/>
                <a:sym typeface="Questrial"/>
              </a:rPr>
              <a:t>Agranulocitose</a:t>
            </a: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(redução dos leucócitos granulosos)</a:t>
            </a:r>
            <a:endParaRPr/>
          </a:p>
          <a:p>
            <a:pPr marL="91440" marR="0" lvl="0" indent="-13970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Erupções cutâneas são mais comuns </a:t>
            </a:r>
            <a:r>
              <a:rPr lang="pt-BR" sz="2200" b="0" i="0" u="none" strike="noStrike" cap="none">
                <a:solidFill>
                  <a:srgbClr val="864EA9"/>
                </a:solidFill>
                <a:latin typeface="Questrial"/>
                <a:ea typeface="Questrial"/>
                <a:cs typeface="Questrial"/>
                <a:sym typeface="Questrial"/>
              </a:rPr>
              <a:t>(rasches)</a:t>
            </a:r>
            <a:endParaRPr/>
          </a:p>
          <a:p>
            <a:pPr marL="91440" marR="0" lvl="0" indent="-13970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Cefaleia náusea, náusea icterícia e dor articular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IODO/IODETO</a:t>
            </a:r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❑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Melhora os sintomas em 1-2 dias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❑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Redução da secreção de hormônios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❑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10-14 dias </a:t>
            </a:r>
            <a:r>
              <a:rPr lang="pt-BR" sz="2200" b="0" i="0" u="none" strike="noStrike" cap="none">
                <a:solidFill>
                  <a:srgbClr val="864EA9"/>
                </a:solidFill>
                <a:latin typeface="Questrial"/>
                <a:ea typeface="Questrial"/>
                <a:cs typeface="Questrial"/>
                <a:sym typeface="Questrial"/>
              </a:rPr>
              <a:t>redução da vascularização</a:t>
            </a: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tornando a tireoide menor e com consistência mais firme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❑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V.O. solução de iodeto de potássio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❑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Reduz a iodaçao da tireoglobulina por reduzir a produção de H2O2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❑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Principal indicação: preparo dos pacientes para a ressecção cirúrgica da glândula e como parte do tratamento da crise tireotóxica grave ( tormenta tireoidiana)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>
            <a:spLocks noGrp="1"/>
          </p:cNvSpPr>
          <p:nvPr>
            <p:ph type="title"/>
          </p:nvPr>
        </p:nvSpPr>
        <p:spPr>
          <a:xfrm>
            <a:off x="1024129" y="786384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EFEITOS ADVERSOS</a:t>
            </a:r>
            <a:b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1" name="Google Shape;261;p40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2922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Noto Sans Symbols"/>
              <a:buChar char="❑"/>
            </a:pPr>
            <a:r>
              <a:rPr lang="pt-BR" sz="2035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Reações alérgicas &gt; angioedema ; erupções cutâneas ; febre medicamentosa</a:t>
            </a:r>
            <a:endParaRPr/>
          </a:p>
          <a:p>
            <a:pPr marL="91440" marR="0" lvl="0" indent="-129222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Noto Sans Symbols"/>
              <a:buChar char="❑"/>
            </a:pPr>
            <a:r>
              <a:rPr lang="pt-BR" sz="2035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Lacrimejamento</a:t>
            </a:r>
            <a:endParaRPr/>
          </a:p>
          <a:p>
            <a:pPr marL="91440" marR="0" lvl="0" indent="-129222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Noto Sans Symbols"/>
              <a:buChar char="❑"/>
            </a:pPr>
            <a:r>
              <a:rPr lang="pt-BR" sz="2035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Conjuntivite</a:t>
            </a:r>
            <a:endParaRPr/>
          </a:p>
          <a:p>
            <a:pPr marL="91440" marR="0" lvl="0" indent="-129222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Noto Sans Symbols"/>
              <a:buChar char="❑"/>
            </a:pPr>
            <a:r>
              <a:rPr lang="pt-BR" sz="2035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Dor nas glândulas salivares </a:t>
            </a:r>
            <a:endParaRPr/>
          </a:p>
          <a:p>
            <a:pPr marL="91440" marR="0" lvl="0" indent="-129222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Noto Sans Symbols"/>
              <a:buChar char="❑"/>
            </a:pPr>
            <a:r>
              <a:rPr lang="pt-BR" sz="2035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Sintomas de resfriado</a:t>
            </a:r>
            <a:endParaRPr/>
          </a:p>
          <a:p>
            <a:pPr marL="91440" marR="0" lvl="0" indent="-129222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Noto Sans Symbols"/>
              <a:buChar char="❑"/>
            </a:pPr>
            <a:r>
              <a:rPr lang="pt-BR" sz="2035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Outros fármacos utilizados</a:t>
            </a:r>
            <a:endParaRPr/>
          </a:p>
          <a:p>
            <a:pPr marL="91440" marR="0" lvl="0" indent="-129222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Noto Sans Symbols"/>
              <a:buChar char="❑"/>
            </a:pPr>
            <a:r>
              <a:rPr lang="pt-BR" sz="2035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Antagonistas beta adrenérgicos</a:t>
            </a:r>
            <a:endParaRPr/>
          </a:p>
          <a:p>
            <a:pPr marL="91440" marR="0" lvl="0" indent="-129222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Noto Sans Symbols"/>
              <a:buChar char="❑"/>
            </a:pPr>
            <a:r>
              <a:rPr lang="pt-BR" sz="2035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São utilizados para reduzir alguns alguns sinais e sintomas como: taquicardia, tremores, aditaçao, arritmias</a:t>
            </a:r>
            <a:endParaRPr/>
          </a:p>
          <a:p>
            <a:pPr marL="9144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Questrial"/>
              <a:buNone/>
            </a:pPr>
            <a:endParaRPr sz="2035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500"/>
              <a:buFont typeface="Questrial"/>
              <a:buNone/>
            </a:pPr>
            <a:r>
              <a:rPr lang="pt-BR" sz="45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pt-BR" sz="45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pt-BR" sz="45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ANTAGONISTAS BETA ADRENÉRGICOS (PROPRANOLOL)</a:t>
            </a:r>
            <a:br>
              <a:rPr lang="pt-BR" sz="45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45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7" name="Google Shape;267;p4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Reduz sintomas como: </a:t>
            </a:r>
            <a:r>
              <a:rPr lang="pt-BR" sz="2200" b="0" i="0" u="none" strike="noStrike" cap="none">
                <a:solidFill>
                  <a:srgbClr val="864EA9"/>
                </a:solidFill>
                <a:latin typeface="Questrial"/>
                <a:ea typeface="Questrial"/>
                <a:cs typeface="Questrial"/>
                <a:sym typeface="Questrial"/>
              </a:rPr>
              <a:t>taquicardia, tremores, agitaçao, arritmias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preparo de pacientes com tireotoxicose para </a:t>
            </a:r>
            <a:r>
              <a:rPr lang="pt-BR" sz="2200" b="0" i="0" u="none" strike="noStrike" cap="none">
                <a:solidFill>
                  <a:srgbClr val="864EA9"/>
                </a:solidFill>
                <a:latin typeface="Questrial"/>
                <a:ea typeface="Questrial"/>
                <a:cs typeface="Questrial"/>
                <a:sym typeface="Questrial"/>
              </a:rPr>
              <a:t>cirurgia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tratamento inicial do hipertireoidismo,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tireoidite subaguda linfocítica 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Tireoidite pós-parto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Questrial"/>
              <a:buNone/>
            </a:pPr>
            <a:r>
              <a:rPr lang="pt-BR" sz="4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PRODUÇÃO HORMONAL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1º Captação pelas células foliculares de iodeto ( NA/I )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2º Oxidação do iodeto e iodação da tirosina ( tirosina ligada a tireoglobulina)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3º secreção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TRATAMENTO DA EXOFTALMIA</a:t>
            </a:r>
            <a:endParaRPr/>
          </a:p>
        </p:txBody>
      </p:sp>
      <p:sp>
        <p:nvSpPr>
          <p:cNvPr id="273" name="Google Shape;273;p4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Colírios com </a:t>
            </a:r>
            <a:r>
              <a:rPr lang="pt-BR" sz="2200" b="0" i="0" u="none" strike="noStrike" cap="none">
                <a:solidFill>
                  <a:srgbClr val="864EA9"/>
                </a:solidFill>
                <a:latin typeface="Questrial"/>
                <a:ea typeface="Questrial"/>
                <a:cs typeface="Questrial"/>
                <a:sym typeface="Questrial"/>
              </a:rPr>
              <a:t>guanetidina</a:t>
            </a:r>
            <a:endParaRPr sz="2200" b="0" i="0" u="none" strike="noStrike" cap="none">
              <a:solidFill>
                <a:srgbClr val="864EA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Um bloqueador nora adrenérgico 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relaxa o contrator da pálpebra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➢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exoftalmia severa &gt; glicocorticoides ( predinisolona e hidrocortisona) ou descompressão cirúrgica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TRATAMENTO HIPOTIREOIDISMO</a:t>
            </a:r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deficiência de iodo &gt; iodeto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Tiroxina (levotiroxina) 50-100 μg/dia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Tri-iodotironina ( liotironina )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Idênticos aos hormônios naturais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pt-BR" sz="2200" b="0" i="0" u="none" strike="noStrike" cap="none">
                <a:solidFill>
                  <a:srgbClr val="864EA9"/>
                </a:solidFill>
                <a:latin typeface="Questrial"/>
                <a:ea typeface="Questrial"/>
                <a:cs typeface="Questrial"/>
                <a:sym typeface="Questrial"/>
              </a:rPr>
              <a:t>liotironina</a:t>
            </a: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ação rápida, menor duração,  usado em emergências como o coma </a:t>
            </a:r>
            <a:r>
              <a:rPr lang="pt-BR" sz="2200" b="0" i="0" u="none" strike="noStrike" cap="none">
                <a:solidFill>
                  <a:srgbClr val="864EA9"/>
                </a:solidFill>
                <a:latin typeface="Questrial"/>
                <a:ea typeface="Questrial"/>
                <a:cs typeface="Questrial"/>
                <a:sym typeface="Questrial"/>
              </a:rPr>
              <a:t>mixedematoso</a:t>
            </a:r>
            <a:endParaRPr sz="2200" b="0" i="0" u="none" strike="noStrike" cap="none">
              <a:solidFill>
                <a:srgbClr val="864EA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SUPERDOSES</a:t>
            </a:r>
            <a:endParaRPr/>
          </a:p>
        </p:txBody>
      </p:sp>
      <p:sp>
        <p:nvSpPr>
          <p:cNvPr id="285" name="Google Shape;285;p4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❖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sinais e sintomas do hipertireoidismo 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❖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angina pectoris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❖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Arritmias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❖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Insuficiência cardíaca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❖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longo prazo pode levar a osteoporose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INTRODUÇÃO: TECIDO ÓSSEO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1" name="Google Shape;291;p4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Formação do osso: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1- No embrião e no feto;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2- Crescimento durante a lactação, infância e adolescência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3- Remodelagem do osso e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4- Reparo de fraturas.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92" name="Google Shape;29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0200" y="3538728"/>
            <a:ext cx="29718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INTRODUÇÃO: TECIDO ÓSSEO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98" name="Google Shape;298;p46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99" name="Google Shape;29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7073" y="1826190"/>
            <a:ext cx="3117764" cy="269355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6"/>
          <p:cNvSpPr txBox="1"/>
          <p:nvPr/>
        </p:nvSpPr>
        <p:spPr>
          <a:xfrm>
            <a:off x="759170" y="1673352"/>
            <a:ext cx="7580709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Componentes: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Char char="-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Osteoblastos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Char char="-"/>
            </a:pPr>
            <a:r>
              <a:rPr lang="pt-BR" sz="2800" b="0" i="0" u="none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Osteoclastos</a:t>
            </a: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Char char="-"/>
            </a:pPr>
            <a:r>
              <a:rPr lang="pt-BR" sz="2800" b="0" i="0" u="none" strike="noStrike" cap="none" dirty="0" err="1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Osteócitos</a:t>
            </a:r>
            <a:endParaRPr lang="pt-BR" sz="28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pt-BR" sz="28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Minerais: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pt-BR" sz="2800" b="1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Cálcio 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Char char="-"/>
            </a:pPr>
            <a:r>
              <a:rPr lang="pt-BR" sz="28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Fósforo</a:t>
            </a: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>
            <a:spLocks noGrp="1"/>
          </p:cNvSpPr>
          <p:nvPr>
            <p:ph type="title"/>
          </p:nvPr>
        </p:nvSpPr>
        <p:spPr>
          <a:xfrm>
            <a:off x="828185" y="210542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DOENÇAS ÓSSEAS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6" name="Google Shape;306;p47"/>
          <p:cNvSpPr txBox="1">
            <a:spLocks noGrp="1"/>
          </p:cNvSpPr>
          <p:nvPr>
            <p:ph type="body" idx="1"/>
          </p:nvPr>
        </p:nvSpPr>
        <p:spPr>
          <a:xfrm>
            <a:off x="185057" y="182839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Osteoporose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07" name="Google Shape;30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9335" y="323851"/>
            <a:ext cx="3160023" cy="236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>
            <a:spLocks noGrp="1"/>
          </p:cNvSpPr>
          <p:nvPr>
            <p:ph type="title"/>
          </p:nvPr>
        </p:nvSpPr>
        <p:spPr>
          <a:xfrm>
            <a:off x="828185" y="210542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DOENÇAS ÓSSEAS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3" name="Google Shape;313;p48"/>
          <p:cNvSpPr txBox="1">
            <a:spLocks noGrp="1"/>
          </p:cNvSpPr>
          <p:nvPr>
            <p:ph type="body" idx="1"/>
          </p:nvPr>
        </p:nvSpPr>
        <p:spPr>
          <a:xfrm>
            <a:off x="185057" y="182839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Osteoporose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Raquitismo e osteomalacia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14" name="Google Shape;31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8829" y="3091542"/>
            <a:ext cx="2902349" cy="322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89335" y="323851"/>
            <a:ext cx="3160023" cy="236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 txBox="1">
            <a:spLocks noGrp="1"/>
          </p:cNvSpPr>
          <p:nvPr>
            <p:ph type="title"/>
          </p:nvPr>
        </p:nvSpPr>
        <p:spPr>
          <a:xfrm>
            <a:off x="828185" y="210542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DOENÇAS ÓSSEAS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1" name="Google Shape;321;p49"/>
          <p:cNvSpPr txBox="1">
            <a:spLocks noGrp="1"/>
          </p:cNvSpPr>
          <p:nvPr>
            <p:ph type="body" idx="1"/>
          </p:nvPr>
        </p:nvSpPr>
        <p:spPr>
          <a:xfrm>
            <a:off x="185057" y="182839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Osteoporose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Raquitismo e osteomalacia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▪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Doença de Paget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22" name="Google Shape;322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0167" y="2449285"/>
            <a:ext cx="2205664" cy="2450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3887" y="323851"/>
            <a:ext cx="2345471" cy="175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4452" y="2192480"/>
            <a:ext cx="5309435" cy="3992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"/>
          <p:cNvSpPr txBox="1">
            <a:spLocks noGrp="1"/>
          </p:cNvSpPr>
          <p:nvPr>
            <p:ph type="title"/>
          </p:nvPr>
        </p:nvSpPr>
        <p:spPr>
          <a:xfrm>
            <a:off x="762871" y="487244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FÁRMACOS UTILIZADOS NAS DOENÇAS ÓSSEAS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0" name="Google Shape;330;p50"/>
          <p:cNvSpPr txBox="1">
            <a:spLocks noGrp="1"/>
          </p:cNvSpPr>
          <p:nvPr>
            <p:ph type="body" idx="1"/>
          </p:nvPr>
        </p:nvSpPr>
        <p:spPr>
          <a:xfrm>
            <a:off x="903515" y="2335203"/>
            <a:ext cx="11451772" cy="445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14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pt-BR" sz="1800" b="1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Tratamento da osteoporose:</a:t>
            </a:r>
            <a:endParaRPr/>
          </a:p>
          <a:p>
            <a:pPr marL="91440" marR="0" lvl="0" indent="-10160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-"/>
            </a:pPr>
            <a:r>
              <a:rPr lang="pt-BR"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Fármacos antirreabsortivos;</a:t>
            </a:r>
            <a:endParaRPr/>
          </a:p>
          <a:p>
            <a:pPr marL="91440" marR="0" lvl="0" indent="-10160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-"/>
            </a:pPr>
            <a:r>
              <a:rPr lang="pt-BR"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Agentes anabólicos que aumentam a formação óssea.</a:t>
            </a:r>
            <a:endParaRPr/>
          </a:p>
          <a:p>
            <a:pPr marL="91440" marR="0" lvl="0" indent="-11430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pt-BR" sz="1800" b="1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Tratamento do raquitismo e osteomalacia: </a:t>
            </a:r>
            <a:endParaRPr/>
          </a:p>
          <a:p>
            <a:pPr marL="91440" marR="0" lvl="0" indent="-10160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-"/>
            </a:pPr>
            <a:r>
              <a:rPr lang="pt-BR"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Preparações de vitamina D.</a:t>
            </a:r>
            <a:endParaRPr/>
          </a:p>
          <a:p>
            <a:pPr marL="91440" marR="0" lvl="0" indent="-11430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➢"/>
            </a:pPr>
            <a:r>
              <a:rPr lang="pt-BR" sz="1800" b="1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Tratamento da Doença de Paget: </a:t>
            </a:r>
            <a:endParaRPr/>
          </a:p>
          <a:p>
            <a:pPr marL="91440" marR="0" lvl="0" indent="-10160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Questrial"/>
              <a:buChar char="-"/>
            </a:pPr>
            <a:r>
              <a:rPr lang="pt-BR"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Bifosfonatos.</a:t>
            </a:r>
            <a:endParaRPr sz="16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31" name="Google Shape;331;p50" descr="Resultado de imagem para gif farmac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7204" y="2100943"/>
            <a:ext cx="30289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TRATAMENTO OSTEOPOROSE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7" name="Google Shape;337;p5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Propósitos: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-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Reduzir a morbidade e mortalidade relacionadas à fraturas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-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Aumentar a formação óssea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-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Diminuir a incidência de fraturas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-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Recuperar a qualidade de vida dos pacientes fraturados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PRODUÇÃO HORMONAL</a:t>
            </a:r>
            <a:endParaRPr/>
          </a:p>
        </p:txBody>
      </p:sp>
      <p:pic>
        <p:nvPicPr>
          <p:cNvPr id="113" name="Google Shape;113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30271" y="1694212"/>
            <a:ext cx="6507786" cy="5163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 dirty="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FÁRMACOS ANTIRREABSORTIVOS	- BIFOSFONATOS</a:t>
            </a:r>
            <a:endParaRPr sz="5000" b="0" i="0" u="none" strike="noStrike" cap="none" dirty="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3" name="Google Shape;343;p5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São análogos do </a:t>
            </a:r>
            <a:r>
              <a:rPr lang="pt-BR" sz="2200" b="0" i="0" u="none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pirofosfato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resistentes a enzimas;</a:t>
            </a:r>
            <a:endParaRPr dirty="0"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Inibem a reabsorção óssea (</a:t>
            </a:r>
            <a:r>
              <a:rPr lang="pt-BR" sz="2200" b="0" i="0" u="none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osteoclastos</a:t>
            </a:r>
            <a:r>
              <a:rPr lang="pt-BR" sz="22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);</a:t>
            </a:r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dirty="0" smtClean="0"/>
              <a:t>- Principais: </a:t>
            </a:r>
            <a:r>
              <a:rPr lang="pt-BR" dirty="0" err="1" smtClean="0"/>
              <a:t>alendronato</a:t>
            </a:r>
            <a:r>
              <a:rPr lang="pt-BR" dirty="0" smtClean="0"/>
              <a:t> e </a:t>
            </a:r>
            <a:r>
              <a:rPr lang="pt-BR" dirty="0" err="1" smtClean="0"/>
              <a:t>risedronato</a:t>
            </a:r>
            <a:r>
              <a:rPr lang="pt-BR" dirty="0" smtClean="0"/>
              <a:t>.</a:t>
            </a:r>
            <a:endParaRPr lang="pt-BR" sz="2200" b="0" i="0" u="none" strike="noStrike" cap="none" dirty="0" smtClean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endParaRPr dirty="0"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44" name="Google Shape;34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0558" y="3538728"/>
            <a:ext cx="1743075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8375" y="4421641"/>
            <a:ext cx="177165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75347" y="1665514"/>
            <a:ext cx="177165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FÁRMACOS ANTIRREABSORTIVOS	- BIFOSFONATOS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2" name="Google Shape;352;p5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Primeira geração: promovem apoptose dos osteoclastos (ex.: </a:t>
            </a:r>
            <a:r>
              <a:rPr lang="pt-BR" sz="2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etidronato</a:t>
            </a: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endParaRPr/>
          </a:p>
          <a:p>
            <a:pPr marL="91440" marR="0" lvl="0" indent="-13970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Segunda geração: contém nitrogênio na cadeira lateral e são mais potentes (10 a 100x) que os de primeira geração (ex.: </a:t>
            </a:r>
            <a:r>
              <a:rPr lang="pt-BR" sz="2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alendronato</a:t>
            </a: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  <a:endParaRPr/>
          </a:p>
          <a:p>
            <a:pPr marL="91440" marR="0" lvl="0" indent="-13970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Terceira geração: possui um átomo de hidrogênio dentro de um anel, são mais potentes (10.000x) que os de primeira geração (ex.: </a:t>
            </a:r>
            <a:r>
              <a:rPr lang="pt-BR" sz="2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risedronato</a:t>
            </a: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 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MODOS DE ADMINISTRAÇÃO -BIFOSFONATOS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8" name="Google Shape;358;p54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59" name="Google Shape;359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1828" y="2192111"/>
            <a:ext cx="7229475" cy="383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EFEITOS COLATERAIS - BIFOSFONATOS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65" name="Google Shape;365;p55" descr="Resultado de imagem para efeitos colaterais bisfosfonato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76998" y="1981802"/>
            <a:ext cx="4092487" cy="23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5" descr="Resultado de imagem para foto dos ri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489" y="5189873"/>
            <a:ext cx="2617470" cy="1395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5800" y="4180795"/>
            <a:ext cx="2545816" cy="2405062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5"/>
          <p:cNvSpPr txBox="1"/>
          <p:nvPr/>
        </p:nvSpPr>
        <p:spPr>
          <a:xfrm>
            <a:off x="555170" y="2209800"/>
            <a:ext cx="6760029" cy="171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64EA9"/>
              </a:buClr>
              <a:buSzPts val="1800"/>
              <a:buFont typeface="Noto Sans Symbols"/>
              <a:buChar char="✓"/>
            </a:pPr>
            <a:r>
              <a:rPr lang="pt-BR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Principal: distúrbios gastrointestinais (em especial esofágicos)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64EA9"/>
              </a:buClr>
              <a:buSzPts val="1800"/>
              <a:buFont typeface="Noto Sans Symbols"/>
              <a:buChar char="✓"/>
            </a:pPr>
            <a:r>
              <a:rPr lang="pt-BR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Raro: osteonecrose da mandíbula (por administração IV)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64EA9"/>
              </a:buClr>
              <a:buSzPts val="1800"/>
              <a:buFont typeface="Noto Sans Symbols"/>
              <a:buChar char="✓"/>
            </a:pPr>
            <a:r>
              <a:rPr lang="pt-BR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Por administração endovenosa rápida: toxicidade renal</a:t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FÁRMACOS ANTIRREABSORTIVOS	- SERM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4" name="Google Shape;374;p56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</a:t>
            </a:r>
            <a:r>
              <a:rPr lang="pt-BR" sz="2200" b="0" i="1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Os </a:t>
            </a:r>
            <a:r>
              <a:rPr lang="pt-BR" sz="2200" b="0" i="0" u="none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SERMs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pt-BR" sz="2200" b="0" i="1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(moduladores seletivos de receptores de estrógenos)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pt-BR" sz="22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designam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moléculas que se ligam ao receptor estrogênico com ações agonistas e antagonistas, em tecidos específicos.</a:t>
            </a:r>
            <a:endParaRPr dirty="0"/>
          </a:p>
          <a:p>
            <a:pPr marL="91440" marR="0" lvl="0" indent="-1397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* Estrógeno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inibe a reabsorção óssea;</a:t>
            </a:r>
            <a:endParaRPr dirty="0"/>
          </a:p>
          <a:p>
            <a:pPr marL="91440" marR="0" lvl="0" indent="-1397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Exemplo: </a:t>
            </a:r>
            <a:r>
              <a:rPr lang="pt-BR" sz="2200" b="0" i="0" u="none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Raloxifeno</a:t>
            </a: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397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Raloxifeno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gera ↑ atividade dos osteoblastos e ↓ atividade dos </a:t>
            </a:r>
            <a:r>
              <a:rPr lang="pt-BR" sz="2200" b="0" i="0" u="none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osteoclastos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dirty="0"/>
          </a:p>
          <a:p>
            <a:pPr marL="91440" marR="0" lvl="0" indent="-1397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b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RALOXIFENO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0" name="Google Shape;380;p5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Ação agonista no osso e sistema cardiovascular;</a:t>
            </a:r>
            <a:endParaRPr dirty="0"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Ação antagonista na mama e útero;</a:t>
            </a:r>
            <a:endParaRPr dirty="0"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Bem absorvido por administração </a:t>
            </a:r>
            <a:r>
              <a:rPr lang="pt-BR" sz="22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oral;</a:t>
            </a:r>
            <a:endParaRPr dirty="0"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Meia-vida média de 32h;</a:t>
            </a:r>
            <a:endParaRPr dirty="0"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81" name="Google Shape;38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4343" y="3423285"/>
            <a:ext cx="1676400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RALOXIFENO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7" name="Google Shape;387;p58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Precauções: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não deve ser usado com estrogênio e progestinas, insuficiência renal grave, insuficiência hepática moderada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investigar sangramento útero vaginal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88" name="Google Shape;388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4343" y="3423285"/>
            <a:ext cx="1676400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RALOXIFENO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4" name="Google Shape;394;p5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Efeitos adversos: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ondas de calor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câimbras nas pernas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sintomas semelhantes aos da gripe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edema periférico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95" name="Google Shape;39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4343" y="3423285"/>
            <a:ext cx="1676400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estrial"/>
              <a:buNone/>
            </a:pPr>
            <a:r>
              <a:rPr lang="pt-BR" sz="44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PTH E TERIPARATIDA</a:t>
            </a:r>
            <a:endParaRPr sz="44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1" name="Google Shape;401;p60"/>
          <p:cNvSpPr txBox="1">
            <a:spLocks noGrp="1"/>
          </p:cNvSpPr>
          <p:nvPr>
            <p:ph type="body" idx="1"/>
          </p:nvPr>
        </p:nvSpPr>
        <p:spPr>
          <a:xfrm>
            <a:off x="326572" y="2084831"/>
            <a:ext cx="10265230" cy="451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409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Questrial"/>
              <a:buChar char=" "/>
            </a:pPr>
            <a:r>
              <a:rPr lang="pt-BR" sz="222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Agentes anabólicos que </a:t>
            </a:r>
            <a:r>
              <a:rPr lang="pt-BR" sz="222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↑ </a:t>
            </a:r>
            <a:r>
              <a:rPr lang="pt-BR" sz="222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formação óssea</a:t>
            </a:r>
            <a:endParaRPr dirty="0"/>
          </a:p>
          <a:p>
            <a:pPr marL="91440" marR="0" lvl="0" indent="-14097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Questrial"/>
              <a:buChar char=" "/>
            </a:pPr>
            <a:r>
              <a:rPr lang="pt-BR" sz="222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lang="pt-BR" sz="2220" b="0" i="1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Estimulam </a:t>
            </a:r>
            <a:r>
              <a:rPr lang="pt-BR" sz="222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atividade dos </a:t>
            </a:r>
            <a:r>
              <a:rPr lang="pt-BR" sz="222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osteoblastos</a:t>
            </a:r>
          </a:p>
          <a:p>
            <a:pPr marL="91440" marR="0" lvl="0" indent="-14097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Questrial"/>
              <a:buChar char=" "/>
            </a:pPr>
            <a:r>
              <a:rPr lang="pt-BR" sz="2220" dirty="0" smtClean="0"/>
              <a:t>- PTH: Medicação de segunda linha para osteoporose</a:t>
            </a:r>
            <a:endParaRPr dirty="0"/>
          </a:p>
          <a:p>
            <a:pPr marL="91440" marR="0" lvl="0" indent="-14097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Questrial"/>
              <a:buChar char=" "/>
            </a:pPr>
            <a:r>
              <a:rPr lang="pt-BR" sz="222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lang="pt-BR" sz="2220" b="0" i="0" u="none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Teriparatida</a:t>
            </a:r>
            <a:r>
              <a:rPr lang="pt-BR" sz="222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endParaRPr dirty="0"/>
          </a:p>
          <a:p>
            <a:pPr marL="91440" marR="0" lvl="0" indent="-129222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Noto Sans Symbols"/>
              <a:buChar char="❖"/>
            </a:pPr>
            <a:r>
              <a:rPr lang="pt-BR" sz="2035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Administração: subcutânea na dose de 20 </a:t>
            </a:r>
            <a:r>
              <a:rPr lang="pt-BR" sz="2035" b="0" i="0" u="none" strike="noStrike" cap="none" dirty="0" err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μg</a:t>
            </a:r>
            <a:r>
              <a:rPr lang="pt-BR" sz="2035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1 vez/dia na coxa ou abdome</a:t>
            </a:r>
            <a:endParaRPr sz="2035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29222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Noto Sans Symbols"/>
              <a:buChar char="❖"/>
            </a:pPr>
            <a:r>
              <a:rPr lang="pt-BR" sz="2035" dirty="0"/>
              <a:t>Eliminação rápida, sem se acumular no organismo</a:t>
            </a:r>
            <a:endParaRPr sz="2035" dirty="0"/>
          </a:p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None/>
            </a:pPr>
            <a:r>
              <a:rPr lang="pt-BR" sz="2035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pt-BR" sz="2035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035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estrial"/>
              <a:buNone/>
            </a:pPr>
            <a:r>
              <a:rPr lang="pt-BR" sz="44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TERIPARATIDA</a:t>
            </a:r>
            <a:endParaRPr sz="44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7" name="Google Shape;407;p61"/>
          <p:cNvSpPr txBox="1">
            <a:spLocks noGrp="1"/>
          </p:cNvSpPr>
          <p:nvPr>
            <p:ph type="body" idx="1"/>
          </p:nvPr>
        </p:nvSpPr>
        <p:spPr>
          <a:xfrm>
            <a:off x="326572" y="2084831"/>
            <a:ext cx="10265100" cy="4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4097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Questrial"/>
              <a:buChar char=" "/>
            </a:pPr>
            <a:r>
              <a:rPr lang="pt-BR" sz="2220" dirty="0"/>
              <a:t>Ações:</a:t>
            </a:r>
            <a:endParaRPr dirty="0"/>
          </a:p>
          <a:p>
            <a:pPr marL="91440" marR="0" lvl="0" indent="-129222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Noto Sans Symbols"/>
              <a:buChar char="❖"/>
            </a:pPr>
            <a:r>
              <a:rPr lang="pt-BR" sz="2035" dirty="0"/>
              <a:t>Aumenta a densidade mineral óssea</a:t>
            </a:r>
            <a:endParaRPr sz="2035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29222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Noto Sans Symbols"/>
              <a:buChar char="❖"/>
            </a:pPr>
            <a:r>
              <a:rPr lang="pt-BR" sz="2035" dirty="0"/>
              <a:t>Aumenta a força óssea</a:t>
            </a:r>
            <a:endParaRPr dirty="0"/>
          </a:p>
          <a:p>
            <a:pPr marL="91440" marR="0" lvl="0" indent="-129222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Noto Sans Symbols"/>
              <a:buChar char="❖"/>
            </a:pPr>
            <a:r>
              <a:rPr lang="pt-BR" sz="2035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Reduz a apoptose dos </a:t>
            </a:r>
            <a:r>
              <a:rPr lang="pt-BR" sz="2035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osteoblastos</a:t>
            </a:r>
          </a:p>
          <a:p>
            <a:pPr marL="91440" indent="-129222">
              <a:lnSpc>
                <a:spcPct val="150000"/>
              </a:lnSpc>
              <a:spcBef>
                <a:spcPts val="1400"/>
              </a:spcBef>
              <a:buSzPts val="2035"/>
              <a:buFont typeface="Noto Sans Symbols"/>
              <a:buChar char="❖"/>
            </a:pPr>
            <a:r>
              <a:rPr lang="pt-BR" sz="2035" dirty="0"/>
              <a:t>Reduz as fraturas vertebrais (67%) e não vertebrais (38%)</a:t>
            </a:r>
            <a:endParaRPr lang="pt-BR" sz="2000" dirty="0"/>
          </a:p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None/>
            </a:pPr>
            <a:r>
              <a:rPr lang="pt-BR" sz="2035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pt-BR" sz="2035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035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PRODUÇÃO HORMONAL</a:t>
            </a:r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A oxidação da tirosina e catalisada pela tireoperoxidase e tem o H2O2 como oxidante</a:t>
            </a:r>
            <a:endParaRPr/>
          </a:p>
          <a:p>
            <a:pPr marL="91440" marR="0" lvl="0" indent="-1397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-1º iodação  forma a monoiodotirosina MIT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-2º iodação forma a di-iodotirosina DIT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-Incorporados a tireoglobulina em pares</a:t>
            </a:r>
            <a:endParaRPr/>
          </a:p>
          <a:p>
            <a:pPr marL="91440" marR="0" lvl="0" indent="-1397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-MIT + DIT = T3</a:t>
            </a:r>
            <a:endParaRPr/>
          </a:p>
          <a:p>
            <a:pPr marL="91440" marR="0" lvl="0" indent="-1397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-DIT + DIT = T4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Questrial"/>
              <a:buNone/>
            </a:pPr>
            <a:r>
              <a:rPr lang="pt-BR" sz="44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TERIPARATIDA</a:t>
            </a:r>
            <a:endParaRPr sz="44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3" name="Google Shape;413;p6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estrial"/>
              <a:buChar char=" "/>
            </a:pPr>
            <a:r>
              <a:rPr lang="pt-B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Efeitos adversos: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náuseas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vertigens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cefaleia</a:t>
            </a:r>
            <a:endParaRPr/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artralgias 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3970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/>
              <a:t>- hipercalcemia (ocasionalmente)</a:t>
            </a: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/>
            </a:r>
            <a:b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PREPARAÇÕES DE VITAMINA D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9" name="Google Shape;419;p6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t-BR" dirty="0" smtClean="0"/>
              <a:t>Indica-se administração oral</a:t>
            </a: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t-BR" dirty="0" smtClean="0"/>
              <a:t>Apresenta meia-hora de vida plasmática de 22h</a:t>
            </a: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t-BR" dirty="0" smtClean="0"/>
              <a:t>Usos clínicos: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 panose="02070309020205020404" pitchFamily="49" charset="0"/>
              <a:buChar char="o"/>
            </a:pPr>
            <a:r>
              <a:rPr lang="pt-BR" dirty="0" smtClean="0"/>
              <a:t>Raquitismo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 panose="02070309020205020404" pitchFamily="49" charset="0"/>
              <a:buChar char="o"/>
            </a:pPr>
            <a:r>
              <a:rPr lang="pt-BR" dirty="0" err="1" smtClean="0"/>
              <a:t>Osteomalacia</a:t>
            </a:r>
            <a:endParaRPr lang="pt-BR" dirty="0" smtClean="0"/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 panose="02070309020205020404" pitchFamily="49" charset="0"/>
              <a:buChar char="o"/>
            </a:pPr>
            <a:r>
              <a:rPr lang="pt-BR" dirty="0" smtClean="0"/>
              <a:t>Deficiência de vitamina D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 panose="02070309020205020404" pitchFamily="49" charset="0"/>
              <a:buChar char="o"/>
            </a:pPr>
            <a:r>
              <a:rPr lang="pt-BR" dirty="0" smtClean="0"/>
              <a:t>Hipocalcemia, etc.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PREPARAÇÕES DE VITAMINA D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9" name="Google Shape;419;p63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t-BR" dirty="0"/>
              <a:t>A recomendação atual de tratamento é feita conforme a idade: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&gt; crianças menores de um mês devem receber 1.000 UI por dia,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&gt; crianças de 1 a 12 meses devem receber 1.000 a 5.000 UI por dia, e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&gt; crianças com mais de um ano devem receber 5.000 UI por dia</a:t>
            </a:r>
            <a:endParaRPr dirty="0"/>
          </a:p>
          <a:p>
            <a:pPr marL="457200" marR="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pt-BR" dirty="0"/>
              <a:t>Para adultos: 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&gt;  doses semanais de 50.000 UI por 6 a 12 meses, seguidas de dose de reposição de 2.000 UI por dia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07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26" name="Google Shape;426;p6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34818" y="267178"/>
            <a:ext cx="6604088" cy="6067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32" name="Google Shape;432;p6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54866"/>
          <a:stretch/>
        </p:blipFill>
        <p:spPr>
          <a:xfrm>
            <a:off x="6096000" y="403845"/>
            <a:ext cx="5882224" cy="427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65"/>
          <p:cNvPicPr preferRelativeResize="0"/>
          <p:nvPr/>
        </p:nvPicPr>
        <p:blipFill rotWithShape="1">
          <a:blip r:embed="rId4">
            <a:alphaModFix/>
          </a:blip>
          <a:srcRect b="43309"/>
          <a:stretch/>
        </p:blipFill>
        <p:spPr>
          <a:xfrm>
            <a:off x="665213" y="403845"/>
            <a:ext cx="5430787" cy="495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6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– Os fármacos antirreabsortivos são medicamentos muito úteis na fase de rápida remodelação óssea da osteoporose. Qual dos agentes abaixo cumpre essa ação?</a:t>
            </a:r>
            <a:endParaRPr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A) Vitamina D. </a:t>
            </a:r>
            <a:endParaRPr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B) Fósforo. </a:t>
            </a:r>
            <a:endParaRPr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C) Alendronato. </a:t>
            </a:r>
            <a:endParaRPr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D) Cálcio. </a:t>
            </a:r>
            <a:endParaRPr/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pt-BR"/>
              <a:t>E) Calcitonina.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6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6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00" cy="4023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/>
              <a:t>– Os fármacos antirreabsortivos são medicamentos muito úteis na fase de rápida remodelação óssea da osteoporose. Qual dos agentes abaixo cumpre essa ação?</a:t>
            </a:r>
            <a:endParaRPr dirty="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/>
              <a:t>A) Vitamina D. </a:t>
            </a:r>
            <a:endParaRPr dirty="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/>
              <a:t>B) Fósforo. </a:t>
            </a:r>
            <a:endParaRPr dirty="0"/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rgbClr val="FF0000"/>
                </a:solidFill>
              </a:rPr>
              <a:t>C) </a:t>
            </a:r>
            <a:r>
              <a:rPr lang="pt-BR" b="1" dirty="0" err="1">
                <a:solidFill>
                  <a:srgbClr val="FF0000"/>
                </a:solidFill>
              </a:rPr>
              <a:t>Alendronato</a:t>
            </a:r>
            <a:r>
              <a:rPr lang="pt-BR" b="1" dirty="0">
                <a:solidFill>
                  <a:srgbClr val="FF0000"/>
                </a:solidFill>
              </a:rPr>
              <a:t>. </a:t>
            </a:r>
            <a:endParaRPr b="1" dirty="0">
              <a:solidFill>
                <a:srgbClr val="FF0000"/>
              </a:solidFill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dirty="0"/>
              <a:t>D) Cálcio. </a:t>
            </a:r>
            <a:endParaRPr dirty="0"/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pt-BR" dirty="0"/>
              <a:t>E) Calcitonina.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0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1490" y="274320"/>
            <a:ext cx="11532870" cy="437769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BR" sz="2400" dirty="0"/>
              <a:t>A osteoporose, principal causa de quedas entre idosos, é resultado da perda gradual da densidade da matriz óssea, que é remodelada por osteoblastos e </a:t>
            </a:r>
            <a:r>
              <a:rPr lang="pt-BR" sz="2400" dirty="0" err="1"/>
              <a:t>osteoclastos</a:t>
            </a:r>
            <a:r>
              <a:rPr lang="pt-BR" sz="2400" dirty="0"/>
              <a:t>. Segundo os especialistas, a prevenção contra a osteoporose deve começar na infância, com  alimentação rica em cálcio e em vitamina D, exposição diária ao sol e exercícios físicos. Sobre os vários fatores envolvidos na formação do osso, é correto afirmar que:</a:t>
            </a:r>
          </a:p>
          <a:p>
            <a:pPr algn="just">
              <a:lnSpc>
                <a:spcPct val="100000"/>
              </a:lnSpc>
            </a:pPr>
            <a:r>
              <a:rPr lang="pt-BR" sz="2400" dirty="0" smtClean="0"/>
              <a:t>A) A </a:t>
            </a:r>
            <a:r>
              <a:rPr lang="pt-BR" sz="2400" dirty="0"/>
              <a:t>fixação do cálcio no tecido ósseo depende da presença de vitamina D, cuja síntese é diminuída em indivíduos que têm o hábito de tomar sol.</a:t>
            </a:r>
          </a:p>
          <a:p>
            <a:pPr algn="just">
              <a:lnSpc>
                <a:spcPct val="100000"/>
              </a:lnSpc>
            </a:pPr>
            <a:r>
              <a:rPr lang="pt-BR" sz="2400" dirty="0" smtClean="0"/>
              <a:t>B) O </a:t>
            </a:r>
            <a:r>
              <a:rPr lang="pt-BR" sz="2400" dirty="0"/>
              <a:t>excesso de vitamina C pode levar à diminuição da densidade óssea, pois essa vitamina causa degradação das moléculas de colágeno.</a:t>
            </a:r>
          </a:p>
          <a:p>
            <a:pPr algn="just">
              <a:lnSpc>
                <a:spcPct val="100000"/>
              </a:lnSpc>
            </a:pPr>
            <a:r>
              <a:rPr lang="pt-BR" sz="2400" dirty="0" smtClean="0"/>
              <a:t>C) Os </a:t>
            </a:r>
            <a:r>
              <a:rPr lang="pt-BR" sz="2400" dirty="0"/>
              <a:t>osteoblastos e os </a:t>
            </a:r>
            <a:r>
              <a:rPr lang="pt-BR" sz="2400" dirty="0" err="1"/>
              <a:t>osteoclastos</a:t>
            </a:r>
            <a:r>
              <a:rPr lang="pt-BR" sz="2400" dirty="0"/>
              <a:t> são células responsáveis, respectivamente, pela captura de cálcio e pela absorção de vitamina D.</a:t>
            </a:r>
          </a:p>
          <a:p>
            <a:pPr algn="just">
              <a:lnSpc>
                <a:spcPct val="100000"/>
              </a:lnSpc>
            </a:pPr>
            <a:r>
              <a:rPr lang="pt-BR" sz="2400" dirty="0" smtClean="0"/>
              <a:t>D) Os </a:t>
            </a:r>
            <a:r>
              <a:rPr lang="pt-BR" sz="2400" dirty="0"/>
              <a:t>osteoblastos e os </a:t>
            </a:r>
            <a:r>
              <a:rPr lang="pt-BR" sz="2400" dirty="0" err="1"/>
              <a:t>osteoclastos</a:t>
            </a:r>
            <a:r>
              <a:rPr lang="pt-BR" sz="2400" dirty="0"/>
              <a:t> são células responsáveis, respectivamente, pela produção e pela degradação de componentes da matriz óssea.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71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1490" y="274320"/>
            <a:ext cx="11532870" cy="437769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pt-BR" sz="2400" dirty="0"/>
              <a:t>A osteoporose, principal causa de quedas entre idosos, é resultado da perda gradual da densidade da matriz óssea, que é remodelada por osteoblastos e </a:t>
            </a:r>
            <a:r>
              <a:rPr lang="pt-BR" sz="2400" dirty="0" err="1"/>
              <a:t>osteoclastos</a:t>
            </a:r>
            <a:r>
              <a:rPr lang="pt-BR" sz="2400" dirty="0"/>
              <a:t>. Segundo os especialistas, a prevenção contra a osteoporose deve começar na infância, com  alimentação rica em cálcio e em vitamina D, exposição diária ao sol e exercícios físicos. Sobre os vários fatores envolvidos na formação do osso, é correto afirmar que:</a:t>
            </a:r>
          </a:p>
          <a:p>
            <a:pPr algn="just">
              <a:lnSpc>
                <a:spcPct val="100000"/>
              </a:lnSpc>
            </a:pPr>
            <a:r>
              <a:rPr lang="pt-BR" sz="2400" dirty="0" smtClean="0"/>
              <a:t>A) A </a:t>
            </a:r>
            <a:r>
              <a:rPr lang="pt-BR" sz="2400" dirty="0"/>
              <a:t>fixação do cálcio no tecido ósseo depende da presença de vitamina D, cuja síntese é diminuída em indivíduos que têm o hábito de tomar sol.</a:t>
            </a:r>
          </a:p>
          <a:p>
            <a:pPr algn="just">
              <a:lnSpc>
                <a:spcPct val="100000"/>
              </a:lnSpc>
            </a:pPr>
            <a:r>
              <a:rPr lang="pt-BR" sz="2400" dirty="0" smtClean="0"/>
              <a:t>B) O </a:t>
            </a:r>
            <a:r>
              <a:rPr lang="pt-BR" sz="2400" dirty="0"/>
              <a:t>excesso de vitamina C pode levar à diminuição da densidade óssea, pois essa vitamina causa degradação das moléculas de colágeno.</a:t>
            </a:r>
          </a:p>
          <a:p>
            <a:pPr algn="just">
              <a:lnSpc>
                <a:spcPct val="100000"/>
              </a:lnSpc>
            </a:pPr>
            <a:r>
              <a:rPr lang="pt-BR" sz="2400" dirty="0" smtClean="0"/>
              <a:t>C) Os </a:t>
            </a:r>
            <a:r>
              <a:rPr lang="pt-BR" sz="2400" dirty="0"/>
              <a:t>osteoblastos e os </a:t>
            </a:r>
            <a:r>
              <a:rPr lang="pt-BR" sz="2400" dirty="0" err="1"/>
              <a:t>osteoclastos</a:t>
            </a:r>
            <a:r>
              <a:rPr lang="pt-BR" sz="2400" dirty="0"/>
              <a:t> são células responsáveis, respectivamente, pela captura de cálcio e pela absorção de vitamina D.</a:t>
            </a:r>
          </a:p>
          <a:p>
            <a:pPr algn="just">
              <a:lnSpc>
                <a:spcPct val="100000"/>
              </a:lnSpc>
            </a:pPr>
            <a:r>
              <a:rPr lang="pt-BR" sz="2400" b="1" dirty="0" smtClean="0">
                <a:solidFill>
                  <a:srgbClr val="FF0000"/>
                </a:solidFill>
              </a:rPr>
              <a:t>D) Os </a:t>
            </a:r>
            <a:r>
              <a:rPr lang="pt-BR" sz="2400" b="1" dirty="0">
                <a:solidFill>
                  <a:srgbClr val="FF0000"/>
                </a:solidFill>
              </a:rPr>
              <a:t>osteoblastos e os </a:t>
            </a:r>
            <a:r>
              <a:rPr lang="pt-BR" sz="2400" b="1" dirty="0" err="1">
                <a:solidFill>
                  <a:srgbClr val="FF0000"/>
                </a:solidFill>
              </a:rPr>
              <a:t>osteoclastos</a:t>
            </a:r>
            <a:r>
              <a:rPr lang="pt-BR" sz="2400" b="1" dirty="0">
                <a:solidFill>
                  <a:srgbClr val="FF0000"/>
                </a:solidFill>
              </a:rPr>
              <a:t> são células responsáveis, respectivamente, pela produção e pela degradação de componentes da matriz óssea</a:t>
            </a:r>
            <a:r>
              <a:rPr lang="pt-BR" sz="24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96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endParaRPr sz="5000" b="0" i="0" u="none" strike="noStrike" cap="none" dirty="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5" name="Google Shape;445;p6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AutoNum type="arabicPeriod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Qual a primeira indicação para tratamento de hipotireoidismo e porque?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AutoNum type="arabicPeriod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Quais as indicações para uso dos tioureilenos?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SECREÇÃO 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Assim a tireoglobulina serve como um grande estoque de hormônios tireoidianos</a:t>
            </a:r>
            <a:endParaRPr/>
          </a:p>
          <a:p>
            <a:pPr marL="91440" marR="0" lvl="0" indent="-13970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Lisossomos separar T3 e T4 da tireoglobulina os liberando para a corrente sanguínea</a:t>
            </a:r>
            <a:endParaRPr/>
          </a:p>
          <a:p>
            <a:pPr marL="91440" marR="0" lvl="0" indent="-13970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Na corrente sanguínea são transportados principalmente ligados a globulina de ligação da tiroxina TBG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8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REFERÊNCIAS BIBLIOGRÁFICAS</a:t>
            </a:r>
            <a:endParaRPr sz="5000" b="0" i="0" u="none" strike="noStrike" cap="none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1" name="Google Shape;451;p68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Farmacologia – Rang &amp; Dale 8ª edição</a:t>
            </a:r>
            <a:endParaRPr/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TERIPARATIDA [HORMÔNIO DA PARATIREÓIDE RECOMBINANTE HUMANO (1-34)] PARA O TRATAMENTO DA OSTEOPOROSE EM MULHERES NA PÓS- MENOPAUSA 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Farmacologia básica e clínica – Bertram Katzung 13º edição 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CONTROLE 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just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Hipotálamo &gt; hormônio de liberação de tireotrofina (TRH)</a:t>
            </a:r>
            <a:endParaRPr/>
          </a:p>
          <a:p>
            <a:pPr marL="91440" marR="0" lvl="0" indent="-139700" algn="just" rtl="0">
              <a:lnSpc>
                <a:spcPct val="2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Hipofise anterior &gt; hormônio estimulante da tireoide:</a:t>
            </a:r>
            <a:endParaRPr/>
          </a:p>
          <a:p>
            <a:pPr marL="91440" marR="0" lvl="0" indent="-139700" algn="just" rtl="0">
              <a:lnSpc>
                <a:spcPct val="2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Tireotrofina/TSH ( semelhante a protirrelina )</a:t>
            </a:r>
            <a:endParaRPr/>
          </a:p>
          <a:p>
            <a:pPr marL="91440" marR="0" lvl="0" indent="-139700" algn="just" rtl="0">
              <a:lnSpc>
                <a:spcPct val="25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 FUNÇÕES DO TSH</a:t>
            </a:r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1º Captação de iodeto ( principal mecanismo de regulação da tireoide)</a:t>
            </a:r>
            <a:endParaRPr/>
          </a:p>
          <a:p>
            <a:pPr marL="91440" marR="0" lvl="0" indent="-139700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2º síntese tireoglobulina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39700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3º geração de H2O2 e iodação da tirosina</a:t>
            </a:r>
            <a:endParaRPr/>
          </a:p>
          <a:p>
            <a:pPr marL="91440" marR="0" lvl="0" indent="-139700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4º endocitose e proteólise de tireoglobulina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39700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5º  verdadeira secreção de T3 e T4</a:t>
            </a:r>
            <a:endParaRPr/>
          </a:p>
          <a:p>
            <a:pPr marL="91440" marR="0" lvl="0" indent="-139700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rgbClr val="864EA9"/>
                </a:solidFill>
                <a:latin typeface="Questrial"/>
                <a:ea typeface="Questrial"/>
                <a:cs typeface="Questrial"/>
                <a:sym typeface="Questrial"/>
              </a:rPr>
              <a:t>6º fluxo sanguíneo pela tireoide</a:t>
            </a:r>
            <a:endParaRPr/>
          </a:p>
          <a:p>
            <a:pPr marL="91440" marR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Questrial"/>
              <a:buNone/>
            </a:pPr>
            <a:r>
              <a:rPr lang="pt-BR" sz="5000" b="0" i="0" u="none" strike="noStrike" cap="none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 CORRELAÇÕES 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marR="0" lvl="0" indent="-1397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-TSH recebe feedback de T3 (principalmente) T4 e somatostatina</a:t>
            </a: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" marR="0" lvl="0" indent="-139700" algn="just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Baixa ingestão de iodo diminui a produção de T3 e T4 e aumenta a secreção de TSH</a:t>
            </a:r>
            <a:endParaRPr/>
          </a:p>
          <a:p>
            <a:pPr marL="91440" marR="0" lvl="0" indent="-139700" algn="just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Char char=" "/>
            </a:pPr>
            <a:r>
              <a:rPr lang="pt-BR"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Dietas ricas em iodo &gt; preparação para cirurgia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l">
  <a:themeElements>
    <a:clrScheme name="Violeta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1800</Words>
  <Application>Microsoft Office PowerPoint</Application>
  <PresentationFormat>Widescreen</PresentationFormat>
  <Paragraphs>302</Paragraphs>
  <Slides>60</Slides>
  <Notes>58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6" baseType="lpstr">
      <vt:lpstr>Arial</vt:lpstr>
      <vt:lpstr>Noto Sans Symbols</vt:lpstr>
      <vt:lpstr>Courier New</vt:lpstr>
      <vt:lpstr>Questrial</vt:lpstr>
      <vt:lpstr>Times New Roman</vt:lpstr>
      <vt:lpstr>Integral</vt:lpstr>
      <vt:lpstr>FÁRMACOS DO METABOLISMO ÓSSEO E TIREOIDE</vt:lpstr>
      <vt:lpstr>PRODUÇÃO HORMONAL</vt:lpstr>
      <vt:lpstr>PRODUÇÃO HORMONAL</vt:lpstr>
      <vt:lpstr>PRODUÇÃO HORMONAL</vt:lpstr>
      <vt:lpstr>PRODUÇÃO HORMONAL</vt:lpstr>
      <vt:lpstr>SECREÇÃO </vt:lpstr>
      <vt:lpstr>CONTROLE </vt:lpstr>
      <vt:lpstr> FUNÇÕES DO TSH</vt:lpstr>
      <vt:lpstr> CORRELAÇÕES </vt:lpstr>
      <vt:lpstr>EFEITOS DE T3 E T4 SOBRE O METABOLISMO</vt:lpstr>
      <vt:lpstr>EFEITOS SOBRE O CRESCIMENTO E DESENVOLVIMENTO </vt:lpstr>
      <vt:lpstr>TRANSPORTE E METABOLISMO</vt:lpstr>
      <vt:lpstr>HIPERTIREOIDISMO</vt:lpstr>
      <vt:lpstr>BÓCIO TOXICO DIFUSO </vt:lpstr>
      <vt:lpstr>OUTRAS ALTERAÇÕES</vt:lpstr>
      <vt:lpstr>BÓCIO SIMPLES OU NÃO TOXICO </vt:lpstr>
      <vt:lpstr>HIPOTIREOIDISMO</vt:lpstr>
      <vt:lpstr>HIPOTIREOIDISMO</vt:lpstr>
      <vt:lpstr>TIREOIDITE DE HASHIMOTO </vt:lpstr>
      <vt:lpstr>OUTRAS CAUSAS DE HIPOTIREOIDISMO</vt:lpstr>
      <vt:lpstr>TRATAMENTO HIPERTIREOIDISMO</vt:lpstr>
      <vt:lpstr>IODO RADIOATIVO </vt:lpstr>
      <vt:lpstr>TIOUREILENOS</vt:lpstr>
      <vt:lpstr>MECANISMO DE AÇÃO E UTILIZAÇÕES</vt:lpstr>
      <vt:lpstr>TIOUREILENOS - FARMACOCINÉTICA</vt:lpstr>
      <vt:lpstr>EFEITOS ADVERSOS -  TIOUREILENOS</vt:lpstr>
      <vt:lpstr>IODO/IODETO</vt:lpstr>
      <vt:lpstr>EFEITOS ADVERSOS </vt:lpstr>
      <vt:lpstr> ANTAGONISTAS BETA ADRENÉRGICOS (PROPRANOLOL) </vt:lpstr>
      <vt:lpstr>TRATAMENTO DA EXOFTALMIA</vt:lpstr>
      <vt:lpstr>TRATAMENTO HIPOTIREOIDISMO</vt:lpstr>
      <vt:lpstr>SUPERDOSES</vt:lpstr>
      <vt:lpstr>INTRODUÇÃO: TECIDO ÓSSEO</vt:lpstr>
      <vt:lpstr>INTRODUÇÃO: TECIDO ÓSSEO</vt:lpstr>
      <vt:lpstr> DOENÇAS ÓSSEAS</vt:lpstr>
      <vt:lpstr> DOENÇAS ÓSSEAS</vt:lpstr>
      <vt:lpstr> DOENÇAS ÓSSEAS</vt:lpstr>
      <vt:lpstr>FÁRMACOS UTILIZADOS NAS DOENÇAS ÓSSEAS</vt:lpstr>
      <vt:lpstr>TRATAMENTO OSTEOPOROSE</vt:lpstr>
      <vt:lpstr>FÁRMACOS ANTIRREABSORTIVOS - BIFOSFONATOS</vt:lpstr>
      <vt:lpstr>FÁRMACOS ANTIRREABSORTIVOS - BIFOSFONATOS</vt:lpstr>
      <vt:lpstr>MODOS DE ADMINISTRAÇÃO -BIFOSFONATOS</vt:lpstr>
      <vt:lpstr>EFEITOS COLATERAIS - BIFOSFONATOS</vt:lpstr>
      <vt:lpstr>FÁRMACOS ANTIRREABSORTIVOS - SERM</vt:lpstr>
      <vt:lpstr>RALOXIFENO</vt:lpstr>
      <vt:lpstr>RALOXIFENO</vt:lpstr>
      <vt:lpstr>RALOXIFENO</vt:lpstr>
      <vt:lpstr>PTH E TERIPARATIDA</vt:lpstr>
      <vt:lpstr>TERIPARATIDA</vt:lpstr>
      <vt:lpstr>TERIPARATIDA</vt:lpstr>
      <vt:lpstr>PREPARAÇÕES DE VITAMINA D</vt:lpstr>
      <vt:lpstr>PREPARAÇÕES DE VITAMINA 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 BIBLIOGRÁFICAS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FÁRMACOS DO METABOLISMO ÓSSEO E TIREOIDE</dc:title>
  <cp:lastModifiedBy>Mariana</cp:lastModifiedBy>
  <cp:revision>5</cp:revision>
  <dcterms:modified xsi:type="dcterms:W3CDTF">2018-08-07T14:51:57Z</dcterms:modified>
</cp:coreProperties>
</file>