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306" r:id="rId2"/>
    <p:sldId id="256" r:id="rId3"/>
    <p:sldId id="277" r:id="rId4"/>
    <p:sldId id="310" r:id="rId5"/>
    <p:sldId id="278" r:id="rId6"/>
    <p:sldId id="280" r:id="rId7"/>
    <p:sldId id="281" r:id="rId8"/>
    <p:sldId id="279" r:id="rId9"/>
    <p:sldId id="311" r:id="rId10"/>
    <p:sldId id="317" r:id="rId11"/>
    <p:sldId id="257" r:id="rId12"/>
    <p:sldId id="282" r:id="rId13"/>
    <p:sldId id="260" r:id="rId14"/>
    <p:sldId id="263" r:id="rId15"/>
    <p:sldId id="269" r:id="rId16"/>
    <p:sldId id="270" r:id="rId17"/>
    <p:sldId id="320" r:id="rId18"/>
    <p:sldId id="272" r:id="rId19"/>
    <p:sldId id="273" r:id="rId20"/>
    <p:sldId id="315" r:id="rId21"/>
    <p:sldId id="316" r:id="rId22"/>
    <p:sldId id="319" r:id="rId23"/>
    <p:sldId id="274" r:id="rId24"/>
    <p:sldId id="275" r:id="rId25"/>
    <p:sldId id="321" r:id="rId26"/>
    <p:sldId id="322" r:id="rId27"/>
    <p:sldId id="283" r:id="rId28"/>
    <p:sldId id="336" r:id="rId29"/>
    <p:sldId id="265" r:id="rId30"/>
    <p:sldId id="332" r:id="rId31"/>
    <p:sldId id="331" r:id="rId32"/>
    <p:sldId id="333" r:id="rId33"/>
    <p:sldId id="295" r:id="rId34"/>
    <p:sldId id="296" r:id="rId35"/>
    <p:sldId id="335" r:id="rId36"/>
    <p:sldId id="305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34" r:id="rId57"/>
    <p:sldId id="308" r:id="rId58"/>
    <p:sldId id="323" r:id="rId59"/>
    <p:sldId id="324" r:id="rId60"/>
    <p:sldId id="309" r:id="rId61"/>
    <p:sldId id="325" r:id="rId62"/>
    <p:sldId id="327" r:id="rId63"/>
    <p:sldId id="329" r:id="rId64"/>
    <p:sldId id="330" r:id="rId65"/>
    <p:sldId id="268" r:id="rId66"/>
    <p:sldId id="307" r:id="rId6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7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99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016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058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145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385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471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937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26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19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62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25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4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17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82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8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48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9DC5E6-18E6-4302-9502-9FEDF7EE5615}" type="datetimeFigureOut">
              <a:rPr lang="pt-BR" smtClean="0"/>
              <a:t>12/04/2016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E10FB-DA72-4DE2-9630-6AB1BC9DF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147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xibindo unirv2.png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065702" y="4291486"/>
            <a:ext cx="8946541" cy="41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 Alunas: </a:t>
            </a:r>
            <a:r>
              <a:rPr lang="pt-BR" dirty="0" err="1" smtClean="0"/>
              <a:t>Allini</a:t>
            </a:r>
            <a:r>
              <a:rPr lang="pt-BR" dirty="0" smtClean="0"/>
              <a:t> Fernandes Santos</a:t>
            </a:r>
          </a:p>
          <a:p>
            <a:pPr marL="0" indent="0">
              <a:buNone/>
            </a:pPr>
            <a:r>
              <a:rPr lang="pt-BR" dirty="0" smtClean="0"/>
              <a:t>                    Amanda Braga Munuera</a:t>
            </a:r>
          </a:p>
          <a:p>
            <a:r>
              <a:rPr lang="pt-BR" dirty="0" smtClean="0"/>
              <a:t>Professoras responsáveis: Carmen Weber </a:t>
            </a:r>
            <a:r>
              <a:rPr lang="pt-BR" dirty="0" err="1" smtClean="0"/>
              <a:t>Dalazen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                                              Thais Amorim Aquino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AutoShape 4" descr="Exibindo lafamed final.pn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676688" y="2511380"/>
            <a:ext cx="94043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FÁRMACOS ANTIPSICÓTICOS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232" y="203625"/>
            <a:ext cx="2307755" cy="230775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92" y="4584544"/>
            <a:ext cx="1316396" cy="18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1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081" y="452718"/>
            <a:ext cx="10208525" cy="1400530"/>
          </a:xfrm>
        </p:spPr>
        <p:txBody>
          <a:bodyPr/>
          <a:lstStyle/>
          <a:p>
            <a:r>
              <a:rPr lang="pt-BR" sz="4400" dirty="0"/>
              <a:t>C</a:t>
            </a:r>
            <a:r>
              <a:rPr lang="pt-BR" dirty="0"/>
              <a:t>LASSIFICAÇÃO DOS ANTIPSICÓTICOS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ANTAGONISTAS DA DOPAMINA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 smtClean="0"/>
              <a:t>ANTIPSICÓTICOS TÍPICOS</a:t>
            </a:r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ANTIPSICÓTICOS ATÍPICOS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3212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03608" cy="1400530"/>
          </a:xfrm>
        </p:spPr>
        <p:txBody>
          <a:bodyPr/>
          <a:lstStyle/>
          <a:p>
            <a:r>
              <a:rPr lang="pt-BR" sz="4000" dirty="0" smtClean="0"/>
              <a:t>CLASSIFICAÇÃO DOS ANTIPSICÓTICOS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9309930" cy="4195481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r>
              <a:rPr lang="pt-BR" sz="2200" dirty="0" smtClean="0"/>
              <a:t>ANTIPSICÓTICOS </a:t>
            </a:r>
            <a:r>
              <a:rPr lang="pt-BR" sz="2200" dirty="0"/>
              <a:t>DE PRIMEIRA GERAÇÃO/ TÍPICOS/ CLÁSSICOS/ </a:t>
            </a:r>
            <a:r>
              <a:rPr lang="pt-BR" sz="2200" dirty="0" smtClean="0"/>
              <a:t>CONVENCIONAIS</a:t>
            </a:r>
            <a:r>
              <a:rPr lang="pt-BR" sz="2200" dirty="0"/>
              <a:t> </a:t>
            </a:r>
            <a:r>
              <a:rPr lang="pt-BR" sz="2200" dirty="0" smtClean="0"/>
              <a:t>– ANTAGONISTAS DA DOPAMINA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200" dirty="0" smtClean="0"/>
              <a:t> - Primeiras drogas </a:t>
            </a:r>
            <a:r>
              <a:rPr lang="pt-BR" sz="2200" dirty="0"/>
              <a:t>usadas no tratamento da </a:t>
            </a:r>
            <a:r>
              <a:rPr lang="pt-BR" sz="2200" dirty="0" smtClean="0"/>
              <a:t>Esquizofrenia;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algn="just">
              <a:buFontTx/>
              <a:buChar char="-"/>
            </a:pPr>
            <a:r>
              <a:rPr lang="pt-BR" sz="2200" dirty="0" smtClean="0"/>
              <a:t>Sintomas positivos;</a:t>
            </a:r>
          </a:p>
          <a:p>
            <a:pPr algn="just">
              <a:buFontTx/>
              <a:buChar char="-"/>
            </a:pPr>
            <a:endParaRPr lang="pt-BR" sz="2200" dirty="0" smtClean="0"/>
          </a:p>
          <a:p>
            <a:pPr algn="just">
              <a:buFontTx/>
              <a:buChar char="-"/>
            </a:pPr>
            <a:r>
              <a:rPr lang="pt-BR" sz="2200" dirty="0"/>
              <a:t>G</a:t>
            </a:r>
            <a:r>
              <a:rPr lang="pt-BR" sz="2200" dirty="0" smtClean="0"/>
              <a:t>rande </a:t>
            </a:r>
            <a:r>
              <a:rPr lang="pt-BR" sz="2200" dirty="0"/>
              <a:t>incidência de efeitos </a:t>
            </a:r>
            <a:r>
              <a:rPr lang="pt-BR" sz="2200" dirty="0" smtClean="0"/>
              <a:t>colaterais - uso </a:t>
            </a:r>
            <a:r>
              <a:rPr lang="pt-BR" sz="2200" dirty="0"/>
              <a:t>bastante reduzido nos últimos tempos.</a:t>
            </a:r>
          </a:p>
        </p:txBody>
      </p:sp>
    </p:spTree>
    <p:extLst>
      <p:ext uri="{BB962C8B-B14F-4D97-AF65-F5344CB8AC3E}">
        <p14:creationId xmlns:p14="http://schemas.microsoft.com/office/powerpoint/2010/main" val="25859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329" y="365125"/>
            <a:ext cx="8168638" cy="61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 DE AÇÃO DOS ANTIPSICÓTICOS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2" t="13392" r="28754" b="6695"/>
          <a:stretch/>
        </p:blipFill>
        <p:spPr>
          <a:xfrm>
            <a:off x="2459866" y="1747419"/>
            <a:ext cx="7482626" cy="50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148" t="11459" r="21108" b="5209"/>
          <a:stretch/>
        </p:blipFill>
        <p:spPr>
          <a:xfrm>
            <a:off x="875763" y="206062"/>
            <a:ext cx="10478036" cy="64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41" t="13499" r="27027" b="5947"/>
          <a:stretch/>
        </p:blipFill>
        <p:spPr>
          <a:xfrm>
            <a:off x="605307" y="244699"/>
            <a:ext cx="10534917" cy="64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53" t="11081" r="22246" b="5197"/>
          <a:stretch/>
        </p:blipFill>
        <p:spPr>
          <a:xfrm>
            <a:off x="536622" y="352246"/>
            <a:ext cx="11015728" cy="624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54957" y="5250963"/>
            <a:ext cx="8825657" cy="566738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Distonias agudas</a:t>
            </a:r>
            <a:endParaRPr lang="pt-BR" sz="28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1154957" y="5817701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/>
              <a:t>Distonias tardias</a:t>
            </a:r>
            <a:endParaRPr lang="pt-BR" sz="2800" dirty="0"/>
          </a:p>
        </p:txBody>
      </p:sp>
      <p:pic>
        <p:nvPicPr>
          <p:cNvPr id="7" name="Espaço Reservado para Conteúdo 3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109" t="12973" r="26799" b="4243"/>
          <a:stretch/>
        </p:blipFill>
        <p:spPr>
          <a:xfrm>
            <a:off x="1719618" y="409242"/>
            <a:ext cx="8260995" cy="48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41" t="11414" r="22807" b="6197"/>
          <a:stretch/>
        </p:blipFill>
        <p:spPr>
          <a:xfrm>
            <a:off x="1117600" y="296214"/>
            <a:ext cx="9956800" cy="622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33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79" t="11414" r="21494" b="5196"/>
          <a:stretch/>
        </p:blipFill>
        <p:spPr>
          <a:xfrm>
            <a:off x="0" y="0"/>
            <a:ext cx="123625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8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17172" y="1455313"/>
            <a:ext cx="9160169" cy="4329447"/>
          </a:xfrm>
        </p:spPr>
        <p:txBody>
          <a:bodyPr>
            <a:noAutofit/>
          </a:bodyPr>
          <a:lstStyle/>
          <a:p>
            <a:pPr algn="just"/>
            <a:r>
              <a:rPr lang="pt-BR" sz="2400" dirty="0" err="1" smtClean="0"/>
              <a:t>Neurolépticos</a:t>
            </a:r>
            <a:r>
              <a:rPr lang="pt-BR" sz="2400" dirty="0" smtClean="0"/>
              <a:t>, </a:t>
            </a:r>
            <a:r>
              <a:rPr lang="pt-BR" sz="2400" dirty="0" err="1" smtClean="0"/>
              <a:t>anti-esquizofrênicos</a:t>
            </a:r>
            <a:r>
              <a:rPr lang="pt-BR" sz="2400" dirty="0" smtClean="0"/>
              <a:t> ou tranquilizantes maiores;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Tratamento de esquizofrenia;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Transtorno psicótico - prejuízo grosseiro do contato com a realidade, percepção inadequada e persistente do mundo externo.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Revolução no tratamento das psicoses há 50 anos  -  diminuição acentuadamente o números de hospitalizações em instituições mentais.</a:t>
            </a:r>
          </a:p>
          <a:p>
            <a:pPr marL="0" indent="0" algn="just">
              <a:buNone/>
            </a:pPr>
            <a:r>
              <a:rPr lang="pt-BR" sz="2400" dirty="0" smtClean="0"/>
              <a:t> 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992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520" y="248001"/>
            <a:ext cx="9404723" cy="1400530"/>
          </a:xfrm>
        </p:spPr>
        <p:txBody>
          <a:bodyPr/>
          <a:lstStyle/>
          <a:p>
            <a:r>
              <a:rPr lang="pt-BR" sz="4000" dirty="0"/>
              <a:t>2) ANTIPSICÓTICOS DE SEGUNDA GERAÇÃO OU ATÍPICOS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946"/>
          </a:xfrm>
        </p:spPr>
        <p:txBody>
          <a:bodyPr>
            <a:noAutofit/>
          </a:bodyPr>
          <a:lstStyle/>
          <a:p>
            <a:r>
              <a:rPr lang="pt-BR" sz="2200" dirty="0" smtClean="0"/>
              <a:t>Antagonista dos receptores de dopamina D2 e serotonina;</a:t>
            </a:r>
          </a:p>
          <a:p>
            <a:endParaRPr lang="pt-BR" sz="2200" dirty="0" smtClean="0"/>
          </a:p>
          <a:p>
            <a:r>
              <a:rPr lang="pt-BR" sz="2200" dirty="0" smtClean="0"/>
              <a:t>Sintomas </a:t>
            </a:r>
            <a:r>
              <a:rPr lang="pt-BR" sz="2200" dirty="0"/>
              <a:t>positivos </a:t>
            </a:r>
            <a:r>
              <a:rPr lang="pt-BR" sz="2200" dirty="0" smtClean="0"/>
              <a:t>e negativos</a:t>
            </a:r>
            <a:r>
              <a:rPr lang="pt-BR" sz="2200" dirty="0"/>
              <a:t>. </a:t>
            </a:r>
            <a:endParaRPr lang="pt-BR" sz="2200" dirty="0" smtClean="0"/>
          </a:p>
          <a:p>
            <a:endParaRPr lang="pt-BR" sz="2200" dirty="0"/>
          </a:p>
          <a:p>
            <a:r>
              <a:rPr lang="pt-BR" sz="2200" dirty="0"/>
              <a:t>M</a:t>
            </a:r>
            <a:r>
              <a:rPr lang="pt-BR" sz="2200" dirty="0" smtClean="0"/>
              <a:t>enores </a:t>
            </a:r>
            <a:r>
              <a:rPr lang="pt-BR" sz="2200" dirty="0"/>
              <a:t>efeitos colaterais motores ou o fazem em mínima escala</a:t>
            </a:r>
            <a:r>
              <a:rPr lang="pt-BR" sz="2200" dirty="0" smtClean="0"/>
              <a:t>,</a:t>
            </a:r>
            <a:r>
              <a:rPr lang="pt-PT" sz="2200" dirty="0" smtClean="0"/>
              <a:t> </a:t>
            </a:r>
            <a:r>
              <a:rPr lang="pt-PT" sz="2200" dirty="0"/>
              <a:t>baixo potencial para causar a elevação dos níveis séricos de prolactina e também atuam em outras dimensões dos sintomas de </a:t>
            </a:r>
            <a:r>
              <a:rPr lang="pt-BR" sz="2200" dirty="0"/>
              <a:t>esquizofrenia (cognitivo, agressivo e sintomas depressivos</a:t>
            </a:r>
            <a:r>
              <a:rPr lang="pt-BR" sz="2200" dirty="0" smtClean="0"/>
              <a:t>).</a:t>
            </a:r>
          </a:p>
          <a:p>
            <a:endParaRPr lang="pt-BR" sz="2200" dirty="0" smtClean="0"/>
          </a:p>
          <a:p>
            <a:r>
              <a:rPr lang="pt-BR" sz="2200" dirty="0" smtClean="0"/>
              <a:t> </a:t>
            </a:r>
            <a:r>
              <a:rPr lang="pt-BR" sz="2200" dirty="0"/>
              <a:t>Representantes: </a:t>
            </a:r>
            <a:r>
              <a:rPr lang="pt-BR" sz="2200" dirty="0" err="1"/>
              <a:t>Clozapina</a:t>
            </a:r>
            <a:r>
              <a:rPr lang="pt-BR" sz="2200" dirty="0"/>
              <a:t>, </a:t>
            </a:r>
            <a:r>
              <a:rPr lang="pt-BR" sz="2200" dirty="0" err="1"/>
              <a:t>Risperidona</a:t>
            </a:r>
            <a:r>
              <a:rPr lang="pt-BR" sz="2200" dirty="0"/>
              <a:t>, </a:t>
            </a:r>
            <a:r>
              <a:rPr lang="pt-BR" sz="2200" dirty="0" err="1"/>
              <a:t>Quetiapina</a:t>
            </a:r>
            <a:r>
              <a:rPr lang="pt-BR" sz="2200" dirty="0"/>
              <a:t>, </a:t>
            </a:r>
            <a:r>
              <a:rPr lang="pt-BR" sz="2200" dirty="0" err="1"/>
              <a:t>Olanzapina</a:t>
            </a:r>
            <a:r>
              <a:rPr lang="pt-BR" sz="2200" dirty="0"/>
              <a:t>, </a:t>
            </a:r>
            <a:r>
              <a:rPr lang="pt-BR" sz="2200" dirty="0" err="1"/>
              <a:t>Setindol</a:t>
            </a:r>
            <a:r>
              <a:rPr lang="pt-BR" sz="2200" dirty="0"/>
              <a:t>, </a:t>
            </a:r>
            <a:r>
              <a:rPr lang="pt-BR" sz="2200" dirty="0" err="1"/>
              <a:t>Ziprasidona</a:t>
            </a:r>
            <a:r>
              <a:rPr lang="pt-BR" sz="2200" dirty="0"/>
              <a:t>, </a:t>
            </a:r>
            <a:r>
              <a:rPr lang="pt-BR" sz="2200" dirty="0" err="1"/>
              <a:t>Aripiprazol</a:t>
            </a:r>
            <a:r>
              <a:rPr lang="pt-BR" sz="2200" dirty="0"/>
              <a:t> e </a:t>
            </a:r>
            <a:r>
              <a:rPr lang="pt-BR" sz="2200" dirty="0" err="1"/>
              <a:t>Amisulprida</a:t>
            </a:r>
            <a:r>
              <a:rPr lang="pt-BR" sz="2200" dirty="0"/>
              <a:t>.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9307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2) ANTIPSICÓTICOS DE SEGUNDA GERAÇÃO OU ATÍPICOS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293" y="2298578"/>
            <a:ext cx="8946541" cy="4195481"/>
          </a:xfrm>
        </p:spPr>
        <p:txBody>
          <a:bodyPr>
            <a:noAutofit/>
          </a:bodyPr>
          <a:lstStyle/>
          <a:p>
            <a:pPr algn="just"/>
            <a:r>
              <a:rPr lang="pt-PT" sz="2200" dirty="0"/>
              <a:t>Aumento do risco de de efeitos metabólicos (ganho de peso, hiperglicemia e desregulação dos lípidos), eventos cerebrovasculares adversos (acidente vascular cerebral, em particular), e eventos adversos cardiovasculares (particularmente prolongamento da freqüência cardíaca intervalo QT corrigido do eletrocardiograma).</a:t>
            </a:r>
          </a:p>
          <a:p>
            <a:pPr algn="just"/>
            <a:endParaRPr lang="pt-PT" sz="2200" dirty="0"/>
          </a:p>
          <a:p>
            <a:pPr algn="just"/>
            <a:r>
              <a:rPr lang="pt-PT" sz="2200" dirty="0"/>
              <a:t> </a:t>
            </a:r>
            <a:r>
              <a:rPr lang="pt-BR" sz="2200" dirty="0"/>
              <a:t>Efeitos adversos metabólicos maiores com </a:t>
            </a:r>
            <a:r>
              <a:rPr lang="pt-BR" sz="2200" dirty="0" err="1" smtClean="0"/>
              <a:t>clozapina</a:t>
            </a:r>
            <a:r>
              <a:rPr lang="pt-BR" sz="2200" dirty="0" smtClean="0"/>
              <a:t> (AGRANULOCITOSE) </a:t>
            </a:r>
            <a:r>
              <a:rPr lang="pt-BR" sz="2200" dirty="0"/>
              <a:t>e </a:t>
            </a:r>
            <a:r>
              <a:rPr lang="pt-BR" sz="2200" dirty="0" err="1" smtClean="0"/>
              <a:t>olanazapinA</a:t>
            </a:r>
            <a:r>
              <a:rPr lang="pt-BR" sz="2200" dirty="0" smtClean="0"/>
              <a:t> (GANHO DE PESO E SEDAÇÃO), </a:t>
            </a:r>
            <a:r>
              <a:rPr lang="pt-BR" sz="2200" dirty="0"/>
              <a:t>intermediário com </a:t>
            </a:r>
            <a:r>
              <a:rPr lang="pt-BR" sz="2200" dirty="0" err="1" smtClean="0"/>
              <a:t>risperidona</a:t>
            </a:r>
            <a:r>
              <a:rPr lang="pt-BR" sz="2200" dirty="0" smtClean="0"/>
              <a:t> </a:t>
            </a:r>
            <a:r>
              <a:rPr lang="pt-BR" sz="2200" dirty="0"/>
              <a:t>e </a:t>
            </a:r>
            <a:r>
              <a:rPr lang="pt-BR" sz="2200" dirty="0" err="1" smtClean="0"/>
              <a:t>quetiapina</a:t>
            </a:r>
            <a:r>
              <a:rPr lang="pt-BR" sz="2200" dirty="0" smtClean="0"/>
              <a:t> (GANHO </a:t>
            </a:r>
            <a:r>
              <a:rPr lang="pt-BR" sz="2200" dirty="0"/>
              <a:t>DE PESO E </a:t>
            </a:r>
            <a:r>
              <a:rPr lang="pt-BR" sz="2200" dirty="0" smtClean="0"/>
              <a:t>SEDAÇÃO), </a:t>
            </a:r>
            <a:r>
              <a:rPr lang="pt-BR" sz="2200" dirty="0"/>
              <a:t>e relativamente mínima com </a:t>
            </a:r>
            <a:r>
              <a:rPr lang="pt-BR" sz="2200" dirty="0" err="1"/>
              <a:t>ziprasidona</a:t>
            </a:r>
            <a:r>
              <a:rPr lang="pt-BR" sz="2200" dirty="0"/>
              <a:t> e </a:t>
            </a:r>
            <a:r>
              <a:rPr lang="pt-BR" sz="2200" dirty="0" err="1" smtClean="0"/>
              <a:t>aripiprazol</a:t>
            </a:r>
            <a:r>
              <a:rPr lang="pt-BR" sz="2200" dirty="0" smtClean="0"/>
              <a:t>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949121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48" y="201532"/>
            <a:ext cx="11913503" cy="65400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71" y="1846668"/>
            <a:ext cx="1372209" cy="1374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72" y="4452264"/>
            <a:ext cx="1307060" cy="188511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049" y="1450084"/>
            <a:ext cx="1600891" cy="21378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3012" y="4166275"/>
            <a:ext cx="2458988" cy="13702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5202" y="5620647"/>
            <a:ext cx="1664798" cy="114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17" t="11456" r="22433" b="5155"/>
          <a:stretch/>
        </p:blipFill>
        <p:spPr>
          <a:xfrm>
            <a:off x="549498" y="138806"/>
            <a:ext cx="11049000" cy="65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41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656229"/>
            <a:ext cx="10515600" cy="796018"/>
          </a:xfrm>
        </p:spPr>
        <p:txBody>
          <a:bodyPr/>
          <a:lstStyle/>
          <a:p>
            <a:r>
              <a:rPr lang="pt-BR" dirty="0" smtClean="0"/>
              <a:t>ESCOLHA DA MEDICAÇÃO X POTÊNCIA</a:t>
            </a:r>
            <a:endParaRPr lang="pt-BR" dirty="0"/>
          </a:p>
        </p:txBody>
      </p:sp>
      <p:pic>
        <p:nvPicPr>
          <p:cNvPr id="5" name="Picture 5" descr="D:\imagens\antipsicóticos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6" b="8734"/>
          <a:stretch/>
        </p:blipFill>
        <p:spPr bwMode="auto">
          <a:xfrm>
            <a:off x="1509485" y="1865189"/>
            <a:ext cx="9173028" cy="46881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959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ESCOLHA DA MEDICAÇÃO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200" dirty="0" smtClean="0"/>
              <a:t>Não existe superioridade de uma droga em relação à outra;</a:t>
            </a:r>
          </a:p>
          <a:p>
            <a:pPr algn="just"/>
            <a:r>
              <a:rPr lang="pt-BR" sz="2200" dirty="0" err="1" smtClean="0"/>
              <a:t>Clozapina</a:t>
            </a:r>
            <a:r>
              <a:rPr lang="pt-BR" sz="2200" dirty="0" smtClean="0"/>
              <a:t> e </a:t>
            </a:r>
            <a:r>
              <a:rPr lang="pt-BR" sz="2200" dirty="0" err="1" smtClean="0"/>
              <a:t>Olanzapina</a:t>
            </a:r>
            <a:r>
              <a:rPr lang="pt-BR" sz="2200" dirty="0" smtClean="0"/>
              <a:t> melhores que </a:t>
            </a:r>
            <a:r>
              <a:rPr lang="pt-BR" sz="2200" dirty="0" err="1" smtClean="0"/>
              <a:t>Haloperidol</a:t>
            </a:r>
            <a:r>
              <a:rPr lang="pt-BR" sz="2200" dirty="0" smtClean="0"/>
              <a:t>;</a:t>
            </a:r>
          </a:p>
          <a:p>
            <a:pPr algn="just"/>
            <a:r>
              <a:rPr lang="pt-BR" sz="2200" dirty="0" err="1" smtClean="0"/>
              <a:t>Rispiridona</a:t>
            </a:r>
            <a:r>
              <a:rPr lang="pt-BR" sz="2200" dirty="0" smtClean="0"/>
              <a:t> e </a:t>
            </a:r>
            <a:r>
              <a:rPr lang="pt-BR" sz="2200" dirty="0" err="1" smtClean="0"/>
              <a:t>Olanzapina</a:t>
            </a:r>
            <a:r>
              <a:rPr lang="pt-BR" sz="2200" dirty="0" smtClean="0"/>
              <a:t> – largamente usadas;</a:t>
            </a:r>
          </a:p>
          <a:p>
            <a:pPr algn="just"/>
            <a:r>
              <a:rPr lang="pt-BR" sz="2200" dirty="0" smtClean="0"/>
              <a:t>Atípicas – primeira escolha devido menores efeitos colaterais e não gera </a:t>
            </a:r>
            <a:r>
              <a:rPr lang="pt-BR" sz="2200" dirty="0" err="1" smtClean="0"/>
              <a:t>discinesias</a:t>
            </a:r>
            <a:r>
              <a:rPr lang="pt-BR" sz="2200" dirty="0" smtClean="0"/>
              <a:t> tardias;</a:t>
            </a:r>
          </a:p>
          <a:p>
            <a:pPr algn="just"/>
            <a:r>
              <a:rPr lang="pt-BR" sz="2200" dirty="0" smtClean="0"/>
              <a:t>Doses amplas: início com pequenas doses e fracionadas;</a:t>
            </a:r>
          </a:p>
          <a:p>
            <a:pPr algn="just"/>
            <a:r>
              <a:rPr lang="pt-BR" sz="2200" dirty="0" smtClean="0"/>
              <a:t>Resistentes à duas ou três drogas – candidato à </a:t>
            </a:r>
            <a:r>
              <a:rPr lang="pt-BR" sz="2200" dirty="0" err="1" smtClean="0"/>
              <a:t>Clozapina</a:t>
            </a:r>
            <a:r>
              <a:rPr lang="pt-BR" sz="2200" dirty="0" smtClean="0"/>
              <a:t>;</a:t>
            </a:r>
          </a:p>
          <a:p>
            <a:pPr algn="just"/>
            <a:r>
              <a:rPr lang="pt-BR" sz="2200" dirty="0" smtClean="0"/>
              <a:t>Geralmente não é feita associação de drogas.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7188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36" t="21988" r="31096" b="26944"/>
          <a:stretch/>
        </p:blipFill>
        <p:spPr>
          <a:xfrm>
            <a:off x="1097194" y="452718"/>
            <a:ext cx="8502555" cy="612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80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77" y="257577"/>
            <a:ext cx="11603865" cy="64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75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83" y="452718"/>
            <a:ext cx="11694016" cy="60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17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NOVAS PERSPECTIVAS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200" dirty="0" smtClean="0"/>
              <a:t>65 </a:t>
            </a:r>
            <a:r>
              <a:rPr lang="pt-BR" sz="2200" dirty="0"/>
              <a:t>drogas disponíveis atualmente para tratamento da Esquizofrenia pela FDA</a:t>
            </a:r>
            <a:r>
              <a:rPr lang="pt-BR" sz="2200" dirty="0" smtClean="0"/>
              <a:t>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err="1" smtClean="0"/>
              <a:t>Lurasidona</a:t>
            </a:r>
            <a:r>
              <a:rPr lang="pt-BR" sz="2200" dirty="0"/>
              <a:t>:</a:t>
            </a:r>
            <a:r>
              <a:rPr lang="pt-BR" sz="2200" dirty="0" smtClean="0"/>
              <a:t> </a:t>
            </a:r>
            <a:r>
              <a:rPr lang="pt-BR" sz="2200" dirty="0"/>
              <a:t>antagonista de alta afinidade dos receptores D</a:t>
            </a:r>
            <a:r>
              <a:rPr lang="pt-BR" sz="2200" baseline="-25000" dirty="0"/>
              <a:t>2</a:t>
            </a:r>
            <a:r>
              <a:rPr lang="pt-BR" sz="2200" dirty="0"/>
              <a:t>, 5-HT</a:t>
            </a:r>
            <a:r>
              <a:rPr lang="pt-BR" sz="2200" baseline="-25000" dirty="0"/>
              <a:t>2A</a:t>
            </a:r>
            <a:r>
              <a:rPr lang="pt-BR" sz="2200" dirty="0"/>
              <a:t> e 5-HT</a:t>
            </a:r>
            <a:r>
              <a:rPr lang="pt-BR" sz="2200" baseline="-25000" dirty="0"/>
              <a:t>7</a:t>
            </a:r>
            <a:r>
              <a:rPr lang="pt-BR" sz="2200" dirty="0"/>
              <a:t>, de afinidade intermediária do receptor α</a:t>
            </a:r>
            <a:r>
              <a:rPr lang="pt-BR" sz="2200" baseline="-25000" dirty="0"/>
              <a:t>2C</a:t>
            </a:r>
            <a:r>
              <a:rPr lang="pt-BR" sz="2200" dirty="0"/>
              <a:t> adrenérgico e de baixa afinidade do receptor α</a:t>
            </a:r>
            <a:r>
              <a:rPr lang="pt-BR" sz="2200" baseline="-25000" dirty="0"/>
              <a:t>2A </a:t>
            </a:r>
            <a:r>
              <a:rPr lang="pt-BR" sz="2200" dirty="0"/>
              <a:t>adrenérgico. O fármaco também age como agonista parcial do receptor 5-HT</a:t>
            </a:r>
            <a:r>
              <a:rPr lang="pt-BR" sz="2200" baseline="-25000" dirty="0"/>
              <a:t>1A</a:t>
            </a:r>
            <a:r>
              <a:rPr lang="pt-BR" sz="2200" dirty="0"/>
              <a:t> e, notavelmente, não tem ação nos receptores H</a:t>
            </a:r>
            <a:r>
              <a:rPr lang="pt-BR" sz="2200" baseline="-25000" dirty="0"/>
              <a:t>1</a:t>
            </a:r>
            <a:r>
              <a:rPr lang="pt-BR" sz="2200" dirty="0"/>
              <a:t> de histamina e M</a:t>
            </a:r>
            <a:r>
              <a:rPr lang="pt-BR" sz="2200" baseline="-25000" dirty="0"/>
              <a:t>1</a:t>
            </a:r>
            <a:r>
              <a:rPr lang="pt-BR" sz="2200" dirty="0"/>
              <a:t>muscarínico, o que explica em parte a promessa de reduzir efeitos como sonolência e sedação.</a:t>
            </a:r>
          </a:p>
        </p:txBody>
      </p:sp>
    </p:spTree>
    <p:extLst>
      <p:ext uri="{BB962C8B-B14F-4D97-AF65-F5344CB8AC3E}">
        <p14:creationId xmlns:p14="http://schemas.microsoft.com/office/powerpoint/2010/main" val="345509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285853"/>
            <a:ext cx="9404723" cy="1400530"/>
          </a:xfrm>
        </p:spPr>
        <p:txBody>
          <a:bodyPr/>
          <a:lstStyle/>
          <a:p>
            <a:r>
              <a:rPr lang="pt-BR" dirty="0" smtClean="0"/>
              <a:t>ESPECTRO DA ESQUIZOFRENIA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683" y="1341718"/>
            <a:ext cx="9547577" cy="4412276"/>
          </a:xfrm>
        </p:spPr>
        <p:txBody>
          <a:bodyPr>
            <a:no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SÍNDROME HETEROGÊNEA – ausência de sinal </a:t>
            </a:r>
            <a:r>
              <a:rPr lang="pt-BR" sz="2400" dirty="0" err="1" smtClean="0"/>
              <a:t>patognomônico</a:t>
            </a:r>
            <a:r>
              <a:rPr lang="pt-BR" sz="2400" dirty="0" smtClean="0"/>
              <a:t>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Epidemiologia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1% população mundial, todas sociedades;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Homem: precoce, sintomas negativos, 10-25 anos;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 Mulher: tardio, sintomas positivos, 25 – 35 anos e depois &gt; 40-45 anos;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Densidade populacional &gt; 1 milhão habitantes</a:t>
            </a:r>
            <a:r>
              <a:rPr lang="pt-BR" sz="2400" dirty="0"/>
              <a:t>.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6981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CASO CLÍNICO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532586"/>
            <a:ext cx="8946541" cy="471581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A.F.C., feminino, 56 anos, branca, casada, procedente de MG, reside em Rio Verde há 20 anos, cursou até 4ª serie.</a:t>
            </a:r>
          </a:p>
          <a:p>
            <a:pPr algn="just"/>
            <a:r>
              <a:rPr lang="pt-BR" dirty="0" smtClean="0"/>
              <a:t>QUEIXA PRINCIPAL : acompanhante refere agitação</a:t>
            </a:r>
            <a:r>
              <a:rPr lang="pt-BR" dirty="0"/>
              <a:t>, fala muito, sai de casa sem </a:t>
            </a:r>
            <a:r>
              <a:rPr lang="pt-BR" dirty="0" smtClean="0"/>
              <a:t>motivo </a:t>
            </a:r>
            <a:r>
              <a:rPr lang="pt-BR" dirty="0"/>
              <a:t>e comprando muito sem necessidade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HMA: A </a:t>
            </a:r>
            <a:r>
              <a:rPr lang="pt-BR" dirty="0"/>
              <a:t>paciente </a:t>
            </a:r>
            <a:r>
              <a:rPr lang="pt-BR" dirty="0" smtClean="0"/>
              <a:t>A.F.C. </a:t>
            </a:r>
            <a:r>
              <a:rPr lang="pt-BR" dirty="0"/>
              <a:t>veio acompanhada de suas filhas, pois a mesma não concordava em ser consultada, alegando que nunca esteve em um estado tão favorável. As filhas relatam que a paciente já fazia tratamento, e que apresentava períodos depressivos, de extrema apatia, não saindo de seu quarto nem querendo tomar banho e fazer higiene pessoal, mas com o uso de AD (antidepressivo) melhorava demais, ficando agitada, falando muito e comprando, em que necessitava nesse período de vigilância constante, pois acumulava dívidas. Descreveu que nesses cinco anos teve cinco episódios de depressão e dois episódios de </a:t>
            </a:r>
            <a:r>
              <a:rPr lang="pt-BR" dirty="0" smtClean="0"/>
              <a:t>euforia. Relatam </a:t>
            </a:r>
            <a:r>
              <a:rPr lang="pt-BR" dirty="0"/>
              <a:t>que tinha entre os episódios “períodos de calmaria”. Refere que após a euforia a paciente tinha muita culpa pelos transtornos que trazia aos familiares. Diagnóstico de transtorno bipolar I episódio recente maníaco.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50430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682580"/>
            <a:ext cx="8946541" cy="5565819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/>
              <a:t>HF: nega antecedentes psiquiátricos na família.</a:t>
            </a:r>
          </a:p>
          <a:p>
            <a:r>
              <a:rPr lang="pt-BR" dirty="0"/>
              <a:t>HPP: Hipotireoidismo e alto colesterol, faz uso de </a:t>
            </a:r>
            <a:r>
              <a:rPr lang="pt-BR" dirty="0" err="1"/>
              <a:t>Puran</a:t>
            </a:r>
            <a:r>
              <a:rPr lang="pt-BR" dirty="0"/>
              <a:t> T4 100 mg/dia e sinvastatina</a:t>
            </a:r>
          </a:p>
          <a:p>
            <a:r>
              <a:rPr lang="pt-BR" dirty="0"/>
              <a:t>Tratamentos psiquiátricos anteriores:</a:t>
            </a:r>
            <a:br>
              <a:rPr lang="pt-BR" dirty="0"/>
            </a:br>
            <a:r>
              <a:rPr lang="pt-BR" dirty="0"/>
              <a:t>Há cinco anos tratamento de depressão e ansiedade, fez uso de </a:t>
            </a:r>
            <a:r>
              <a:rPr lang="pt-BR" dirty="0" err="1"/>
              <a:t>imipramina</a:t>
            </a:r>
            <a:r>
              <a:rPr lang="pt-BR" dirty="0"/>
              <a:t> 75 mg ao dia, </a:t>
            </a:r>
            <a:r>
              <a:rPr lang="pt-BR" dirty="0" err="1"/>
              <a:t>bromazepam</a:t>
            </a:r>
            <a:r>
              <a:rPr lang="pt-BR" dirty="0"/>
              <a:t> 9 mg ao dia, fluoxetina 40 mg ao dia, </a:t>
            </a:r>
            <a:r>
              <a:rPr lang="pt-BR" dirty="0" err="1"/>
              <a:t>Hyperecum</a:t>
            </a:r>
            <a:r>
              <a:rPr lang="pt-BR" dirty="0"/>
              <a:t> </a:t>
            </a:r>
            <a:r>
              <a:rPr lang="pt-BR" dirty="0" err="1"/>
              <a:t>perfuratum</a:t>
            </a:r>
            <a:r>
              <a:rPr lang="pt-BR" dirty="0"/>
              <a:t> (erva de São João) 300 </a:t>
            </a:r>
            <a:r>
              <a:rPr lang="pt-BR" dirty="0" smtClean="0"/>
              <a:t>mg/dia.</a:t>
            </a:r>
          </a:p>
          <a:p>
            <a:r>
              <a:rPr lang="pt-BR" dirty="0" smtClean="0"/>
              <a:t>Exame </a:t>
            </a:r>
            <a:r>
              <a:rPr lang="pt-BR" dirty="0"/>
              <a:t>físico e </a:t>
            </a:r>
            <a:r>
              <a:rPr lang="pt-BR" dirty="0" smtClean="0"/>
              <a:t>laboratorial: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Exame físico e exames de química do sangue, hemograma, tomografia computadorizada do encéfalo e testes cognitivos não apresentaram alteração.</a:t>
            </a:r>
            <a:br>
              <a:rPr lang="pt-BR" dirty="0"/>
            </a:br>
            <a:r>
              <a:rPr lang="pt-BR" dirty="0"/>
              <a:t>Teste de função da </a:t>
            </a:r>
            <a:r>
              <a:rPr lang="pt-BR" dirty="0" err="1"/>
              <a:t>tireóide</a:t>
            </a:r>
            <a:r>
              <a:rPr lang="pt-BR" dirty="0"/>
              <a:t>, alguma evidência de </a:t>
            </a:r>
            <a:r>
              <a:rPr lang="pt-BR" dirty="0" err="1"/>
              <a:t>hipofunção</a:t>
            </a:r>
            <a:r>
              <a:rPr lang="pt-BR" dirty="0"/>
              <a:t>, sem sinais clínicos.</a:t>
            </a:r>
          </a:p>
        </p:txBody>
      </p:sp>
    </p:spTree>
    <p:extLst>
      <p:ext uri="{BB962C8B-B14F-4D97-AF65-F5344CB8AC3E}">
        <p14:creationId xmlns:p14="http://schemas.microsoft.com/office/powerpoint/2010/main" val="797563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8011" y="443059"/>
            <a:ext cx="8946541" cy="3394845"/>
          </a:xfrm>
        </p:spPr>
        <p:txBody>
          <a:bodyPr/>
          <a:lstStyle/>
          <a:p>
            <a:pPr algn="just"/>
            <a:r>
              <a:rPr lang="pt-BR" dirty="0" smtClean="0"/>
              <a:t>Estado </a:t>
            </a:r>
            <a:r>
              <a:rPr lang="pt-BR" dirty="0"/>
              <a:t>mental </a:t>
            </a:r>
            <a:r>
              <a:rPr lang="pt-BR" dirty="0" smtClean="0"/>
              <a:t>atual: Apresenta-se </a:t>
            </a:r>
            <a:r>
              <a:rPr lang="pt-BR" dirty="0"/>
              <a:t>com maquiagem em excesso, orientada, agitação motora, verborreica, linguagem em progressão acelerada, irritada, dificuldade de permanecer sentada na consulta, loquacidade, diminuição da necessidade de sono, </a:t>
            </a:r>
            <a:r>
              <a:rPr lang="pt-BR" dirty="0" smtClean="0"/>
              <a:t>envolvimento </a:t>
            </a:r>
            <a:r>
              <a:rPr lang="pt-BR" dirty="0"/>
              <a:t>acentuado em atividades prazerosas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QUAL A HIPÓTESE DIAGNÓSTICA NESSE CASO?</a:t>
            </a:r>
          </a:p>
          <a:p>
            <a:pPr algn="just"/>
            <a:r>
              <a:rPr lang="pt-BR" dirty="0" smtClean="0"/>
              <a:t>QUAL A MELHOR CONDUTA?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626" y="3464417"/>
            <a:ext cx="5460642" cy="29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53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519018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Afeta </a:t>
            </a:r>
            <a:r>
              <a:rPr lang="pt-BR" dirty="0"/>
              <a:t>o humor e as funções vegetativas, </a:t>
            </a:r>
            <a:r>
              <a:rPr lang="pt-BR" dirty="0" smtClean="0"/>
              <a:t>como sono</a:t>
            </a:r>
            <a:r>
              <a:rPr lang="pt-BR" dirty="0"/>
              <a:t>, cognição, psicomotricidade e nível de energia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Em um episódio maníaco clássico, o humor é expansivo ou eufórico, diminui a necessidade de sono, </a:t>
            </a:r>
            <a:r>
              <a:rPr lang="pt-BR" dirty="0" smtClean="0"/>
              <a:t>ocorre aumento </a:t>
            </a:r>
            <a:r>
              <a:rPr lang="pt-BR" dirty="0"/>
              <a:t>da energia, de atividades dirigidas a </a:t>
            </a:r>
            <a:r>
              <a:rPr lang="pt-BR" dirty="0" smtClean="0"/>
              <a:t>objetivos(por </a:t>
            </a:r>
            <a:r>
              <a:rPr lang="pt-BR" dirty="0"/>
              <a:t>exemplo, o paciente inicia vários projetos ao mesmo tempo), de atividades prazerosas, da libido, </a:t>
            </a:r>
            <a:r>
              <a:rPr lang="pt-BR" dirty="0" smtClean="0"/>
              <a:t>além de </a:t>
            </a:r>
            <a:r>
              <a:rPr lang="pt-BR" dirty="0"/>
              <a:t>inquietação e até mesmo agitação psicomotora. </a:t>
            </a:r>
          </a:p>
          <a:p>
            <a:pPr algn="just"/>
            <a:r>
              <a:rPr lang="pt-BR" dirty="0" smtClean="0"/>
              <a:t>O pensamento </a:t>
            </a:r>
            <a:r>
              <a:rPr lang="pt-BR" dirty="0"/>
              <a:t>torna-se mais rápido, podendo evoluir </a:t>
            </a:r>
            <a:r>
              <a:rPr lang="pt-BR" dirty="0" smtClean="0"/>
              <a:t>para a </a:t>
            </a:r>
            <a:r>
              <a:rPr lang="pt-BR" dirty="0"/>
              <a:t>fuga de </a:t>
            </a:r>
            <a:r>
              <a:rPr lang="pt-BR" dirty="0" err="1"/>
              <a:t>idéias</a:t>
            </a:r>
            <a:r>
              <a:rPr lang="pt-BR" dirty="0"/>
              <a:t>. O </a:t>
            </a:r>
            <a:r>
              <a:rPr lang="pt-BR" dirty="0" smtClean="0"/>
              <a:t>discurso é prolixo, </a:t>
            </a:r>
            <a:r>
              <a:rPr lang="pt-BR" dirty="0"/>
              <a:t>pressão para falar e </a:t>
            </a:r>
            <a:r>
              <a:rPr lang="pt-BR" dirty="0" err="1"/>
              <a:t>tangencialidade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r>
              <a:rPr lang="pt-BR" dirty="0" smtClean="0"/>
              <a:t>As </a:t>
            </a:r>
            <a:r>
              <a:rPr lang="pt-BR" dirty="0" err="1" smtClean="0"/>
              <a:t>idéias</a:t>
            </a:r>
            <a:r>
              <a:rPr lang="pt-BR" dirty="0"/>
              <a:t> </a:t>
            </a:r>
            <a:r>
              <a:rPr lang="pt-BR" dirty="0" smtClean="0"/>
              <a:t>costumam </a:t>
            </a:r>
            <a:r>
              <a:rPr lang="pt-BR" dirty="0"/>
              <a:t>ser de grandeza, podendo ser delirantes.</a:t>
            </a:r>
          </a:p>
          <a:p>
            <a:pPr algn="just"/>
            <a:r>
              <a:rPr lang="pt-BR" dirty="0"/>
              <a:t>Geralmente a crítica está prejudicada e os ajuizamentos emitidos se afastam da realidade do paciente.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6288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6683" y="1054525"/>
            <a:ext cx="10515600" cy="5803475"/>
          </a:xfrm>
        </p:spPr>
        <p:txBody>
          <a:bodyPr>
            <a:normAutofit/>
          </a:bodyPr>
          <a:lstStyle/>
          <a:p>
            <a:r>
              <a:rPr lang="pt-BR" sz="2200" dirty="0" smtClean="0"/>
              <a:t>PELO DSM V o </a:t>
            </a:r>
            <a:r>
              <a:rPr lang="pt-BR" sz="2200" b="1" dirty="0" smtClean="0"/>
              <a:t>episódio maníaco</a:t>
            </a:r>
            <a:r>
              <a:rPr lang="pt-BR" sz="2200" dirty="0" smtClean="0"/>
              <a:t> se constitui por:</a:t>
            </a:r>
          </a:p>
          <a:p>
            <a:pPr marL="0" indent="0">
              <a:buNone/>
            </a:pPr>
            <a:endParaRPr lang="pt-BR" sz="2200" dirty="0" smtClean="0"/>
          </a:p>
          <a:p>
            <a:r>
              <a:rPr lang="pt-BR" sz="2200" dirty="0" smtClean="0"/>
              <a:t>Um </a:t>
            </a:r>
            <a:r>
              <a:rPr lang="pt-BR" sz="2200" dirty="0"/>
              <a:t>período distinto de humor anormal e persistentemente elevado, expansivo ou irritável e aumento anormal e persistente da atividade ou energia, com duração </a:t>
            </a:r>
            <a:r>
              <a:rPr lang="pt-BR" sz="2200" b="1" dirty="0"/>
              <a:t>mínima de quatro dias consecutivos </a:t>
            </a:r>
            <a:r>
              <a:rPr lang="pt-BR" sz="2200" dirty="0"/>
              <a:t>e </a:t>
            </a:r>
            <a:r>
              <a:rPr lang="pt-BR" sz="2200" b="1" dirty="0"/>
              <a:t>presente na maior parte do dia, quase todos os dias</a:t>
            </a:r>
            <a:r>
              <a:rPr lang="pt-BR" sz="2200" b="1" dirty="0" smtClean="0"/>
              <a:t>.</a:t>
            </a:r>
          </a:p>
          <a:p>
            <a:pPr marL="0" indent="0">
              <a:buNone/>
            </a:pPr>
            <a:endParaRPr lang="pt-BR" sz="2200" b="1" dirty="0" smtClean="0"/>
          </a:p>
          <a:p>
            <a:r>
              <a:rPr lang="pt-BR" sz="2200" dirty="0"/>
              <a:t>Durante o período de perturbação do humor e aumento de energia e atividade, </a:t>
            </a:r>
            <a:r>
              <a:rPr lang="pt-BR" sz="2200" b="1" dirty="0"/>
              <a:t>três (ou mais</a:t>
            </a:r>
            <a:r>
              <a:rPr lang="pt-BR" sz="2200" b="1" dirty="0" smtClean="0"/>
              <a:t>) de sintomas </a:t>
            </a:r>
            <a:r>
              <a:rPr lang="pt-BR" sz="2200" dirty="0" smtClean="0"/>
              <a:t>como: </a:t>
            </a:r>
            <a:r>
              <a:rPr lang="pt-BR" sz="2200" dirty="0"/>
              <a:t>a</a:t>
            </a:r>
            <a:r>
              <a:rPr lang="pt-BR" sz="2200" dirty="0" smtClean="0"/>
              <a:t>utoestima </a:t>
            </a:r>
            <a:r>
              <a:rPr lang="pt-BR" sz="2200" dirty="0"/>
              <a:t>inflada ou </a:t>
            </a:r>
            <a:r>
              <a:rPr lang="pt-BR" sz="2200" dirty="0" smtClean="0"/>
              <a:t>grandiosidade; redução </a:t>
            </a:r>
            <a:r>
              <a:rPr lang="pt-BR" sz="2200" dirty="0"/>
              <a:t>da necessidade de </a:t>
            </a:r>
            <a:r>
              <a:rPr lang="pt-BR" sz="2200" dirty="0" smtClean="0"/>
              <a:t>sono;</a:t>
            </a:r>
            <a:r>
              <a:rPr lang="pt-BR" sz="2200" dirty="0"/>
              <a:t> m</a:t>
            </a:r>
            <a:r>
              <a:rPr lang="pt-BR" sz="2200" dirty="0" smtClean="0"/>
              <a:t>ais </a:t>
            </a:r>
            <a:r>
              <a:rPr lang="pt-BR" sz="2200" dirty="0"/>
              <a:t>loquaz que o habitual ou pressão para continuar </a:t>
            </a:r>
            <a:r>
              <a:rPr lang="pt-BR" sz="2200" dirty="0" smtClean="0"/>
              <a:t>falando; fuga </a:t>
            </a:r>
            <a:r>
              <a:rPr lang="pt-BR" sz="2200" dirty="0"/>
              <a:t>de </a:t>
            </a:r>
            <a:r>
              <a:rPr lang="pt-BR" sz="2200" dirty="0" smtClean="0"/>
              <a:t>ideias; </a:t>
            </a:r>
            <a:r>
              <a:rPr lang="pt-BR" sz="2200" dirty="0" err="1" smtClean="0"/>
              <a:t>distratibilidade</a:t>
            </a:r>
            <a:r>
              <a:rPr lang="pt-BR" sz="2200" dirty="0" smtClean="0"/>
              <a:t>; aumento </a:t>
            </a:r>
            <a:r>
              <a:rPr lang="pt-BR" sz="2200" dirty="0"/>
              <a:t>da atividade dirigida a objetivos </a:t>
            </a:r>
            <a:r>
              <a:rPr lang="pt-BR" sz="2200" dirty="0" smtClean="0"/>
              <a:t>ou </a:t>
            </a:r>
            <a:r>
              <a:rPr lang="pt-BR" sz="2200" dirty="0"/>
              <a:t>agitação </a:t>
            </a:r>
            <a:r>
              <a:rPr lang="pt-BR" sz="2200" dirty="0" smtClean="0"/>
              <a:t>psicomotora</a:t>
            </a:r>
            <a:r>
              <a:rPr lang="pt-BR" sz="2200" dirty="0"/>
              <a:t>;</a:t>
            </a:r>
            <a:r>
              <a:rPr lang="pt-BR" sz="2200" dirty="0" smtClean="0"/>
              <a:t> </a:t>
            </a:r>
            <a:r>
              <a:rPr lang="pt-BR" sz="2200" dirty="0"/>
              <a:t>e</a:t>
            </a:r>
            <a:r>
              <a:rPr lang="pt-BR" sz="2200" dirty="0" smtClean="0"/>
              <a:t>nvolvimento </a:t>
            </a:r>
            <a:r>
              <a:rPr lang="pt-BR" sz="2200" dirty="0"/>
              <a:t>excessivo em atividades com elevado potencial para consequências </a:t>
            </a:r>
            <a:r>
              <a:rPr lang="pt-BR" sz="2200" dirty="0" smtClean="0"/>
              <a:t>dolorosas.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154887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EPISÓDIO DEPRESSIVO MAIOR	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159099"/>
            <a:ext cx="8946541" cy="5293215"/>
          </a:xfrm>
        </p:spPr>
        <p:txBody>
          <a:bodyPr>
            <a:normAutofit/>
          </a:bodyPr>
          <a:lstStyle/>
          <a:p>
            <a:r>
              <a:rPr lang="pt-BR" dirty="0"/>
              <a:t>A. Cinco (ou mais) dos seguintes sintomas estiveram presentes durante o mesmo período de </a:t>
            </a:r>
            <a:r>
              <a:rPr lang="pt-BR" b="1" dirty="0" smtClean="0"/>
              <a:t>duas semanas</a:t>
            </a:r>
            <a:r>
              <a:rPr lang="pt-BR" dirty="0" smtClean="0"/>
              <a:t> </a:t>
            </a:r>
            <a:r>
              <a:rPr lang="pt-BR" dirty="0"/>
              <a:t>e representam uma mudança em relação ao funcionamento anterior; pelo menos </a:t>
            </a:r>
            <a:r>
              <a:rPr lang="pt-BR" dirty="0" smtClean="0"/>
              <a:t>um dos </a:t>
            </a:r>
            <a:r>
              <a:rPr lang="pt-BR" dirty="0"/>
              <a:t>sintomas é (</a:t>
            </a:r>
            <a:r>
              <a:rPr lang="pt-BR" b="1" dirty="0"/>
              <a:t>1) humor deprimido ou (2) perda de interesse ou prazer.</a:t>
            </a:r>
          </a:p>
          <a:p>
            <a:r>
              <a:rPr lang="pt-BR" dirty="0" smtClean="0"/>
              <a:t>1. Humor deprimido na maior parte do dia, quase todos os dias; 2. Acentuada diminuição de interesse ou prazer em todas ou quase todas as ações; 3. Perda ou ganho significativo de peso sem estar fazendo dieta (ou redução ou aumento no apetite quase todos os dias; 4. Insônia ou </a:t>
            </a:r>
            <a:r>
              <a:rPr lang="pt-BR" dirty="0" err="1" smtClean="0"/>
              <a:t>hipersonia</a:t>
            </a:r>
            <a:r>
              <a:rPr lang="pt-BR" dirty="0" smtClean="0"/>
              <a:t> quase diária; 5. Agitação ou retardo psicomotor quase todos os dias; 6. Fadiga ou perda de energia quase todos os dias; 7. Sentimentos de inutilidade ou culpa excessiva ou inapropriada; 8. Capacidade diminuída para pensar ou se concentrar, ou indecisão quase todos os dias; 9. Pensamentos recorrentes de morte, ideação suicida recorrente, tentativa de suicídio ou plano específico para cometer suicídio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4101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TRANSTORNO BIPOLAR TIPO 1 E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200" dirty="0"/>
              <a:t>Para diagnosticar transtorno bipolar tipo I, é necessário </a:t>
            </a:r>
            <a:r>
              <a:rPr lang="pt-BR" sz="2200" dirty="0" smtClean="0"/>
              <a:t>o preenchimento </a:t>
            </a:r>
            <a:r>
              <a:rPr lang="pt-BR" sz="2200" dirty="0"/>
              <a:t>dos </a:t>
            </a:r>
            <a:r>
              <a:rPr lang="pt-BR" sz="2200" dirty="0" smtClean="0"/>
              <a:t>critérios para um </a:t>
            </a:r>
            <a:r>
              <a:rPr lang="pt-BR" sz="2200" dirty="0"/>
              <a:t>episódio maníaco</a:t>
            </a:r>
            <a:r>
              <a:rPr lang="pt-BR" sz="2200" b="1" dirty="0"/>
              <a:t>. O episódio maníaco pode ter sido antecedido ou seguido por episódios hipomaníacos ou depressivos </a:t>
            </a:r>
            <a:r>
              <a:rPr lang="pt-BR" sz="2200" b="1" dirty="0" smtClean="0"/>
              <a:t>maiores</a:t>
            </a:r>
            <a:r>
              <a:rPr lang="pt-BR" sz="2200" dirty="0" smtClean="0"/>
              <a:t> (critérios do DSM V)</a:t>
            </a:r>
          </a:p>
          <a:p>
            <a:pPr lvl="1" algn="just"/>
            <a:r>
              <a:rPr lang="pt-BR" dirty="0" smtClean="0"/>
              <a:t>HIPOMANIACO: a diferença do maníaco é que este não chega a causar prejuízos no funcionamento social ou profissional.</a:t>
            </a:r>
          </a:p>
          <a:p>
            <a:pPr algn="just"/>
            <a:r>
              <a:rPr lang="pt-BR" sz="2200" dirty="0"/>
              <a:t>Para diagnosticar transtorno bipolar tipo II, é necessário o preenchimento dos critérios para um episódio </a:t>
            </a:r>
            <a:r>
              <a:rPr lang="pt-BR" sz="2200" b="1" dirty="0"/>
              <a:t>hipomaníaco atual ou anterior </a:t>
            </a:r>
            <a:r>
              <a:rPr lang="pt-BR" sz="2200" b="1" i="1" dirty="0"/>
              <a:t>E </a:t>
            </a:r>
            <a:r>
              <a:rPr lang="pt-BR" sz="2200" b="1" dirty="0"/>
              <a:t>os critérios para um episódio depressivo maior </a:t>
            </a:r>
            <a:r>
              <a:rPr lang="pt-BR" sz="2200" dirty="0"/>
              <a:t>atual ou anterior (DSM V)</a:t>
            </a:r>
            <a:br>
              <a:rPr lang="pt-BR" sz="2200" dirty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/>
            </a:r>
            <a:br>
              <a:rPr lang="pt-BR" sz="2200" dirty="0"/>
            </a:br>
            <a:endParaRPr lang="pt-BR" sz="2200" dirty="0"/>
          </a:p>
          <a:p>
            <a:pPr algn="just"/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1849321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7988" y="334850"/>
            <a:ext cx="9496023" cy="708338"/>
          </a:xfrm>
        </p:spPr>
        <p:txBody>
          <a:bodyPr>
            <a:noAutofit/>
          </a:bodyPr>
          <a:lstStyle/>
          <a:p>
            <a:r>
              <a:rPr lang="pt-BR" sz="4400" dirty="0" smtClean="0"/>
              <a:t>LÍTIO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1477024"/>
            <a:ext cx="9144000" cy="4794987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cap="none" dirty="0" smtClean="0"/>
              <a:t>Droga estabilizadora do humor.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cap="none" dirty="0" smtClean="0"/>
              <a:t>Século XIX: usado em pacientes com GOTA.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cap="none" dirty="0" smtClean="0"/>
              <a:t>Em 1940: usado em pacientes hipertensos;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cap="none" dirty="0" smtClean="0"/>
              <a:t>Em 1949: descoberto como tratamento efetivo em transtorno bipolar.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cap="none" dirty="0" smtClean="0"/>
              <a:t>É um cátion monovalente que substitui o sódio, potássio, magnésio e cálcio.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cap="none" dirty="0" smtClean="0"/>
              <a:t>Número atômico 3 e peso atômico 6,939.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cap="none" dirty="0" smtClean="0"/>
              <a:t>Íon inorgânico, administrado na forma de carbonato de lítio geralmente.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cap="none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83995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/>
          <a:lstStyle/>
          <a:p>
            <a:r>
              <a:rPr lang="pt-BR" dirty="0" smtClean="0"/>
              <a:t>FARMACOCINÉTICA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00544"/>
            <a:ext cx="10515600" cy="5499277"/>
          </a:xfrm>
        </p:spPr>
        <p:txBody>
          <a:bodyPr/>
          <a:lstStyle/>
          <a:p>
            <a:r>
              <a:rPr lang="pt-BR" dirty="0" smtClean="0"/>
              <a:t>Quase completamente absorvido por VO. </a:t>
            </a:r>
          </a:p>
          <a:p>
            <a:r>
              <a:rPr lang="pt-BR" dirty="0" smtClean="0"/>
              <a:t>Absorção completa em 8 horas.</a:t>
            </a:r>
          </a:p>
          <a:p>
            <a:r>
              <a:rPr lang="pt-BR" dirty="0" smtClean="0"/>
              <a:t>Concentração sanguínea máxima é observada 2 a 4 horas após a ingestão.</a:t>
            </a:r>
          </a:p>
          <a:p>
            <a:r>
              <a:rPr lang="pt-BR" dirty="0" smtClean="0"/>
              <a:t>Livre não sangue, não ligada a proteínas plasmáticas. </a:t>
            </a:r>
          </a:p>
          <a:p>
            <a:r>
              <a:rPr lang="pt-BR" dirty="0" smtClean="0"/>
              <a:t>Lenta passagem pela BHE.</a:t>
            </a:r>
          </a:p>
          <a:p>
            <a:r>
              <a:rPr lang="pt-BR" dirty="0" smtClean="0"/>
              <a:t>Excretado quase exclusivamente pelos rins.</a:t>
            </a:r>
          </a:p>
          <a:p>
            <a:r>
              <a:rPr lang="pt-BR" dirty="0" smtClean="0"/>
              <a:t>Excreção rápida nas primeiras 6-12 horas após o pico de concentração e posteriormente eliminação lenta por 10 a 14 dias. </a:t>
            </a:r>
          </a:p>
          <a:p>
            <a:r>
              <a:rPr lang="pt-BR" dirty="0" smtClean="0"/>
              <a:t>T ½ 24-28 horas.</a:t>
            </a:r>
          </a:p>
          <a:p>
            <a:r>
              <a:rPr lang="pt-BR" dirty="0" smtClean="0"/>
              <a:t>Concentração plasmática alvo: 0,6 a 1,4 </a:t>
            </a:r>
            <a:r>
              <a:rPr lang="pt-BR" dirty="0" err="1" smtClean="0"/>
              <a:t>mEq</a:t>
            </a:r>
            <a:r>
              <a:rPr lang="pt-BR" dirty="0" smtClean="0"/>
              <a:t>/L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08912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888" y="734095"/>
            <a:ext cx="9775064" cy="52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5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ESPECTRO DA ESQUIZOFRENIA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5201" y="1749883"/>
            <a:ext cx="8946541" cy="4195481"/>
          </a:xfrm>
        </p:spPr>
        <p:txBody>
          <a:bodyPr>
            <a:noAutofit/>
          </a:bodyPr>
          <a:lstStyle/>
          <a:p>
            <a:pPr algn="just"/>
            <a:r>
              <a:rPr lang="pt-BR" sz="2200" dirty="0"/>
              <a:t>Anormalidades em um ou mais dos 05 domínios: 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200" dirty="0"/>
              <a:t>1. Delírios (persecutório, grandeza, de referência, eteromaníacos, niilistas, somáticos);</a:t>
            </a:r>
          </a:p>
          <a:p>
            <a:pPr marL="0" indent="0" algn="just">
              <a:buNone/>
            </a:pPr>
            <a:r>
              <a:rPr lang="pt-BR" sz="2200" dirty="0"/>
              <a:t>2. Alucinações: principalmente </a:t>
            </a:r>
            <a:r>
              <a:rPr lang="pt-BR" sz="2200" dirty="0" smtClean="0"/>
              <a:t>auditivas</a:t>
            </a:r>
            <a:r>
              <a:rPr lang="pt-BR" sz="2200" dirty="0"/>
              <a:t>, seguida de visuais;</a:t>
            </a:r>
          </a:p>
          <a:p>
            <a:pPr marL="0" indent="0" algn="just">
              <a:buNone/>
            </a:pPr>
            <a:r>
              <a:rPr lang="pt-BR" sz="2200" dirty="0"/>
              <a:t>3. Pensamento ou discurso desorganizado;</a:t>
            </a:r>
          </a:p>
          <a:p>
            <a:pPr marL="0" indent="0" algn="just">
              <a:buNone/>
            </a:pPr>
            <a:r>
              <a:rPr lang="pt-BR" sz="2200" dirty="0"/>
              <a:t>4. Comportamento motor grosseiramente desorganizado ou anormal;</a:t>
            </a:r>
          </a:p>
          <a:p>
            <a:pPr marL="0" indent="0" algn="just">
              <a:buNone/>
            </a:pPr>
            <a:r>
              <a:rPr lang="pt-BR" sz="2200" dirty="0"/>
              <a:t>5. Sintomas negativos (expressões emocionais diminuídas e </a:t>
            </a:r>
            <a:r>
              <a:rPr lang="pt-BR" sz="2200" dirty="0" err="1"/>
              <a:t>avolia</a:t>
            </a:r>
            <a:r>
              <a:rPr lang="pt-BR" sz="2200" dirty="0"/>
              <a:t>).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167271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FARMACODINÂMICA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4552" y="2136833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Inibe diretamente duas vias de transdução de sinais</a:t>
            </a:r>
          </a:p>
          <a:p>
            <a:pPr lvl="1" algn="just"/>
            <a:r>
              <a:rPr lang="pt-BR" sz="2000" dirty="0" smtClean="0"/>
              <a:t>Suprime a sinalização do INOSITOL pela depleção de </a:t>
            </a:r>
            <a:r>
              <a:rPr lang="pt-BR" sz="2000" dirty="0" err="1" smtClean="0"/>
              <a:t>inositol</a:t>
            </a:r>
            <a:r>
              <a:rPr lang="pt-BR" sz="2000" dirty="0" smtClean="0"/>
              <a:t> intracelular;</a:t>
            </a:r>
          </a:p>
          <a:p>
            <a:pPr lvl="1" algn="just"/>
            <a:r>
              <a:rPr lang="pt-BR" sz="2000" dirty="0" smtClean="0"/>
              <a:t>inibe o glicogênio </a:t>
            </a:r>
            <a:r>
              <a:rPr lang="pt-BR" sz="2000" dirty="0" err="1" smtClean="0"/>
              <a:t>sintase</a:t>
            </a:r>
            <a:r>
              <a:rPr lang="pt-BR" sz="2000" dirty="0" smtClean="0"/>
              <a:t> cinase-3 (GSK-3), que é um componente de diversas vias de sinalização intracelulares (via de sinalização da insulina/fator de crescimento </a:t>
            </a:r>
            <a:r>
              <a:rPr lang="pt-BR" sz="2000" dirty="0" err="1" smtClean="0"/>
              <a:t>insulino</a:t>
            </a:r>
            <a:r>
              <a:rPr lang="pt-BR" sz="2000" dirty="0" smtClean="0"/>
              <a:t>-símile; fator </a:t>
            </a:r>
            <a:r>
              <a:rPr lang="pt-BR" sz="2000" dirty="0" err="1" smtClean="0"/>
              <a:t>neurotrofico</a:t>
            </a:r>
            <a:r>
              <a:rPr lang="pt-BR" sz="2000" dirty="0" smtClean="0"/>
              <a:t> derivado do cérebro –BDNF-; e via </a:t>
            </a:r>
            <a:r>
              <a:rPr lang="pt-BR" sz="2000" dirty="0" err="1" smtClean="0"/>
              <a:t>Wnt</a:t>
            </a:r>
            <a:r>
              <a:rPr lang="pt-BR" sz="2000" dirty="0" smtClean="0"/>
              <a:t>).</a:t>
            </a:r>
          </a:p>
          <a:p>
            <a:pPr lvl="2" algn="just"/>
            <a:r>
              <a:rPr lang="pt-BR" dirty="0" smtClean="0"/>
              <a:t>Todas levam a inibição da GSK-3; a GSK-3 </a:t>
            </a:r>
            <a:r>
              <a:rPr lang="pt-BR" dirty="0" err="1" smtClean="0"/>
              <a:t>fosforila</a:t>
            </a:r>
            <a:r>
              <a:rPr lang="pt-BR" dirty="0" smtClean="0"/>
              <a:t> a </a:t>
            </a:r>
            <a:r>
              <a:rPr lang="pt-BR" dirty="0" err="1" smtClean="0"/>
              <a:t>beta-catenina</a:t>
            </a:r>
            <a:r>
              <a:rPr lang="pt-BR" dirty="0" err="1" smtClean="0">
                <a:sym typeface="Wingdings" panose="05000000000000000000" pitchFamily="2" charset="2"/>
              </a:rPr>
              <a:t>interação</a:t>
            </a:r>
            <a:r>
              <a:rPr lang="pt-BR" dirty="0" smtClean="0">
                <a:sym typeface="Wingdings" panose="05000000000000000000" pitchFamily="2" charset="2"/>
              </a:rPr>
              <a:t> com fatores de transcrição. </a:t>
            </a:r>
          </a:p>
          <a:p>
            <a:pPr lvl="1" algn="just"/>
            <a:r>
              <a:rPr lang="pt-BR" sz="2000" dirty="0" smtClean="0">
                <a:sym typeface="Wingdings" panose="05000000000000000000" pitchFamily="2" charset="2"/>
              </a:rPr>
              <a:t>As vias que são facilitadas dessa maneira modulam o metabolismo energético, proporcionam </a:t>
            </a:r>
            <a:r>
              <a:rPr lang="pt-BR" sz="2000" dirty="0" err="1" smtClean="0">
                <a:sym typeface="Wingdings" panose="05000000000000000000" pitchFamily="2" charset="2"/>
              </a:rPr>
              <a:t>neuroproteção</a:t>
            </a:r>
            <a:r>
              <a:rPr lang="pt-BR" sz="2000" dirty="0" smtClean="0">
                <a:sym typeface="Wingdings" panose="05000000000000000000" pitchFamily="2" charset="2"/>
              </a:rPr>
              <a:t> e aumentam a </a:t>
            </a:r>
            <a:r>
              <a:rPr lang="pt-BR" sz="2000" dirty="0" err="1" smtClean="0">
                <a:sym typeface="Wingdings" panose="05000000000000000000" pitchFamily="2" charset="2"/>
              </a:rPr>
              <a:t>neuroplasticidade</a:t>
            </a:r>
            <a:r>
              <a:rPr lang="pt-BR" sz="2000" dirty="0" smtClean="0">
                <a:sym typeface="Wingdings" panose="05000000000000000000" pitchFamily="2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1336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2290" y="582814"/>
            <a:ext cx="10515600" cy="627518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Efeitos sobre os eletrólitos e transporte de íons: </a:t>
            </a:r>
          </a:p>
          <a:p>
            <a:pPr lvl="1" algn="just"/>
            <a:r>
              <a:rPr lang="pt-BR" sz="2000" dirty="0" smtClean="0"/>
              <a:t>substitui o sódio na geração de potenciais de ação e na troca de Na</a:t>
            </a:r>
            <a:r>
              <a:rPr lang="pt-BR" sz="2000" baseline="30000" dirty="0" smtClean="0"/>
              <a:t>+ </a:t>
            </a:r>
            <a:r>
              <a:rPr lang="pt-BR" sz="2000" dirty="0" smtClean="0"/>
              <a:t>- Na</a:t>
            </a:r>
            <a:r>
              <a:rPr lang="pt-BR" sz="2000" baseline="30000" dirty="0" smtClean="0"/>
              <a:t>+ </a:t>
            </a:r>
            <a:r>
              <a:rPr lang="pt-BR" sz="2000" dirty="0" smtClean="0"/>
              <a:t> através da membrana inibindo este processo. </a:t>
            </a:r>
          </a:p>
          <a:p>
            <a:pPr lvl="1" algn="just"/>
            <a:r>
              <a:rPr lang="pt-BR" sz="2000" dirty="0" smtClean="0"/>
              <a:t>A troca </a:t>
            </a:r>
            <a:r>
              <a:rPr lang="pt-BR" sz="2000" dirty="0"/>
              <a:t>Li</a:t>
            </a:r>
            <a:r>
              <a:rPr lang="pt-BR" sz="2000" baseline="30000" dirty="0" smtClean="0"/>
              <a:t>+</a:t>
            </a:r>
            <a:r>
              <a:rPr lang="pt-BR" sz="2000" dirty="0" smtClean="0"/>
              <a:t> - </a:t>
            </a:r>
            <a:r>
              <a:rPr lang="pt-BR" sz="2000" dirty="0"/>
              <a:t>Na</a:t>
            </a:r>
            <a:r>
              <a:rPr lang="pt-BR" sz="2000" baseline="30000" dirty="0"/>
              <a:t>+  </a:t>
            </a:r>
            <a:r>
              <a:rPr lang="pt-BR" sz="2000" dirty="0" smtClean="0"/>
              <a:t> é gradualmente retardada após a introdução de  lítio no corpo. </a:t>
            </a:r>
          </a:p>
          <a:p>
            <a:pPr lvl="1" algn="just"/>
            <a:r>
              <a:rPr lang="pt-BR" sz="2000" dirty="0" smtClean="0"/>
              <a:t>Em concentrações terapêuticas (cerca de 1 </a:t>
            </a:r>
            <a:r>
              <a:rPr lang="pt-BR" sz="2000" dirty="0" err="1" smtClean="0"/>
              <a:t>mmol</a:t>
            </a:r>
            <a:r>
              <a:rPr lang="pt-BR" sz="2000" dirty="0" smtClean="0"/>
              <a:t>/L), o lítio não afeta significativamente a troca de </a:t>
            </a:r>
            <a:r>
              <a:rPr lang="pt-BR" sz="2000" dirty="0"/>
              <a:t>Na</a:t>
            </a:r>
            <a:r>
              <a:rPr lang="pt-BR" sz="2000" baseline="30000" dirty="0" smtClean="0"/>
              <a:t>+ </a:t>
            </a:r>
            <a:r>
              <a:rPr lang="pt-BR" sz="2000" dirty="0" smtClean="0"/>
              <a:t> - </a:t>
            </a:r>
            <a:r>
              <a:rPr lang="pt-BR" sz="2000" dirty="0"/>
              <a:t>Ca</a:t>
            </a:r>
            <a:r>
              <a:rPr lang="pt-BR" sz="2000" baseline="30000" dirty="0"/>
              <a:t>2</a:t>
            </a:r>
            <a:r>
              <a:rPr lang="pt-BR" sz="2000" baseline="30000" dirty="0" smtClean="0"/>
              <a:t>+ </a:t>
            </a:r>
            <a:r>
              <a:rPr lang="pt-BR" sz="2000" dirty="0" smtClean="0"/>
              <a:t> ou a bomba </a:t>
            </a:r>
            <a:r>
              <a:rPr lang="pt-BR" sz="2000" dirty="0"/>
              <a:t>Na</a:t>
            </a:r>
            <a:r>
              <a:rPr lang="pt-BR" sz="2000" baseline="30000" dirty="0" smtClean="0"/>
              <a:t>+</a:t>
            </a:r>
            <a:r>
              <a:rPr lang="pt-BR" sz="2000" dirty="0" smtClean="0"/>
              <a:t> / </a:t>
            </a:r>
            <a:r>
              <a:rPr lang="pt-BR" sz="2000" dirty="0"/>
              <a:t>K</a:t>
            </a:r>
            <a:r>
              <a:rPr lang="pt-BR" sz="2000" baseline="30000" dirty="0" smtClean="0"/>
              <a:t>+</a:t>
            </a:r>
            <a:r>
              <a:rPr lang="pt-BR" sz="2000" dirty="0" smtClean="0"/>
              <a:t> -</a:t>
            </a:r>
            <a:r>
              <a:rPr lang="pt-BR" sz="2000" dirty="0" err="1" smtClean="0"/>
              <a:t>ATPase</a:t>
            </a:r>
            <a:r>
              <a:rPr lang="pt-BR" sz="2000" dirty="0" smtClean="0"/>
              <a:t>.</a:t>
            </a:r>
          </a:p>
          <a:p>
            <a:pPr algn="just"/>
            <a:r>
              <a:rPr lang="pt-BR" dirty="0" smtClean="0"/>
              <a:t>Efeitos sobre segundo mensageiros: </a:t>
            </a:r>
          </a:p>
          <a:p>
            <a:pPr lvl="1" algn="just"/>
            <a:r>
              <a:rPr lang="pt-BR" sz="2000" dirty="0" smtClean="0"/>
              <a:t>Inibe o </a:t>
            </a:r>
            <a:r>
              <a:rPr lang="pt-BR" sz="2000" dirty="0" err="1" smtClean="0"/>
              <a:t>inositol</a:t>
            </a:r>
            <a:r>
              <a:rPr lang="pt-BR" sz="2000" dirty="0" smtClean="0"/>
              <a:t> </a:t>
            </a:r>
            <a:r>
              <a:rPr lang="pt-BR" sz="2000" dirty="0" err="1" smtClean="0"/>
              <a:t>monofosfatase</a:t>
            </a:r>
            <a:r>
              <a:rPr lang="pt-BR" sz="2000" dirty="0" smtClean="0"/>
              <a:t> (</a:t>
            </a:r>
            <a:r>
              <a:rPr lang="pt-BR" sz="2000" dirty="0" err="1" smtClean="0"/>
              <a:t>IMPase</a:t>
            </a:r>
            <a:r>
              <a:rPr lang="pt-BR" sz="2000" dirty="0" smtClean="0"/>
              <a:t>) e outras enzimas importante na reciclagem dos </a:t>
            </a:r>
            <a:r>
              <a:rPr lang="pt-BR" sz="2000" dirty="0" err="1" smtClean="0"/>
              <a:t>fosfoinositideos</a:t>
            </a:r>
            <a:r>
              <a:rPr lang="pt-BR" sz="2000" dirty="0" smtClean="0"/>
              <a:t> da membrana, incluindo a conversão do IP2 em IP1 e a conversão do IP1 em INOSITOL </a:t>
            </a:r>
            <a:r>
              <a:rPr lang="pt-BR" sz="2000" dirty="0" smtClean="0">
                <a:sym typeface="Wingdings" panose="05000000000000000000" pitchFamily="2" charset="2"/>
              </a:rPr>
              <a:t>depleção do </a:t>
            </a:r>
            <a:r>
              <a:rPr lang="pt-BR" sz="2000" dirty="0" err="1" smtClean="0">
                <a:sym typeface="Wingdings" panose="05000000000000000000" pitchFamily="2" charset="2"/>
              </a:rPr>
              <a:t>inositol</a:t>
            </a:r>
            <a:r>
              <a:rPr lang="pt-BR" sz="2000" dirty="0" smtClean="0">
                <a:sym typeface="Wingdings" panose="05000000000000000000" pitchFamily="2" charset="2"/>
              </a:rPr>
              <a:t> livre e do PIP2 que é o precursor do IP3 e do DAG.</a:t>
            </a:r>
          </a:p>
          <a:p>
            <a:pPr lvl="1" algn="just"/>
            <a:r>
              <a:rPr lang="pt-BR" sz="2000" dirty="0" smtClean="0">
                <a:sym typeface="Wingdings" panose="05000000000000000000" pitchFamily="2" charset="2"/>
              </a:rPr>
              <a:t>O IP3 e o DAG são importantes para a transmissão alfa adrenérgica e </a:t>
            </a:r>
            <a:r>
              <a:rPr lang="pt-BR" sz="2000" dirty="0" err="1" smtClean="0">
                <a:sym typeface="Wingdings" panose="05000000000000000000" pitchFamily="2" charset="2"/>
              </a:rPr>
              <a:t>muscarinica</a:t>
            </a:r>
            <a:r>
              <a:rPr lang="pt-BR" sz="2000" dirty="0" smtClean="0">
                <a:sym typeface="Wingdings" panose="05000000000000000000" pitchFamily="2" charset="2"/>
              </a:rPr>
              <a:t>.</a:t>
            </a:r>
          </a:p>
          <a:p>
            <a:pPr lvl="2" algn="just"/>
            <a:r>
              <a:rPr lang="pt-BR" sz="2000" b="1" dirty="0" smtClean="0">
                <a:sym typeface="Wingdings" panose="05000000000000000000" pitchFamily="2" charset="2"/>
              </a:rPr>
              <a:t>Atividade dessas vias está aumentada durante um episódio de mania, sendo que o tratamento com lítio diminui a atividade desses circuitos.</a:t>
            </a:r>
            <a:endParaRPr lang="pt-BR" sz="2000" b="1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92954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2442" y="817808"/>
            <a:ext cx="10515600" cy="619473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Além disso, o lítio pode inibir a ADENILILCICLASE sensível a </a:t>
            </a:r>
            <a:r>
              <a:rPr lang="pt-BR" dirty="0" err="1" smtClean="0"/>
              <a:t>norepinefrina</a:t>
            </a:r>
            <a:r>
              <a:rPr lang="pt-BR" dirty="0" smtClean="0">
                <a:sym typeface="Wingdings" panose="05000000000000000000" pitchFamily="2" charset="2"/>
              </a:rPr>
              <a:t> efeitos antidepressivos e </a:t>
            </a:r>
            <a:r>
              <a:rPr lang="pt-BR" dirty="0" err="1" smtClean="0">
                <a:sym typeface="Wingdings" panose="05000000000000000000" pitchFamily="2" charset="2"/>
              </a:rPr>
              <a:t>antimaníacos</a:t>
            </a:r>
            <a:endParaRPr lang="pt-BR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dirty="0" smtClean="0">
              <a:sym typeface="Wingdings" panose="05000000000000000000" pitchFamily="2" charset="2"/>
            </a:endParaRPr>
          </a:p>
          <a:p>
            <a:pPr lvl="1" algn="just"/>
            <a:r>
              <a:rPr lang="pt-BR" dirty="0">
                <a:sym typeface="Wingdings" panose="05000000000000000000" pitchFamily="2" charset="2"/>
              </a:rPr>
              <a:t>A síntese de serotonina (5-HT) é influenciada pelo aumento na captação do </a:t>
            </a:r>
            <a:r>
              <a:rPr lang="pt-BR" dirty="0" err="1">
                <a:sym typeface="Wingdings" panose="05000000000000000000" pitchFamily="2" charset="2"/>
              </a:rPr>
              <a:t>triptofano</a:t>
            </a:r>
            <a:r>
              <a:rPr lang="pt-BR" dirty="0">
                <a:sym typeface="Wingdings" panose="05000000000000000000" pitchFamily="2" charset="2"/>
              </a:rPr>
              <a:t>, precursor da 5-HT, pelos neurônios</a:t>
            </a:r>
            <a:r>
              <a:rPr lang="pt-BR" dirty="0" smtClean="0">
                <a:sym typeface="Wingdings" panose="05000000000000000000" pitchFamily="2" charset="2"/>
              </a:rPr>
              <a:t>. A </a:t>
            </a:r>
            <a:r>
              <a:rPr lang="pt-BR" dirty="0">
                <a:sym typeface="Wingdings" panose="05000000000000000000" pitchFamily="2" charset="2"/>
              </a:rPr>
              <a:t>maior disponibilidade do substrato proporcionada pelo lítio pode tornar sua síntese mais estável. </a:t>
            </a:r>
            <a:endParaRPr lang="pt-BR" dirty="0" smtClean="0">
              <a:sym typeface="Wingdings" panose="05000000000000000000" pitchFamily="2" charset="2"/>
            </a:endParaRPr>
          </a:p>
          <a:p>
            <a:pPr lvl="1" algn="just"/>
            <a:endParaRPr lang="pt-BR" dirty="0" smtClean="0">
              <a:sym typeface="Wingdings" panose="05000000000000000000" pitchFamily="2" charset="2"/>
            </a:endParaRPr>
          </a:p>
          <a:p>
            <a:pPr algn="just"/>
            <a:r>
              <a:rPr lang="pt-BR" dirty="0" smtClean="0">
                <a:sym typeface="Wingdings" panose="05000000000000000000" pitchFamily="2" charset="2"/>
              </a:rPr>
              <a:t>Também pode desacoplar os receptores de suas </a:t>
            </a:r>
            <a:r>
              <a:rPr lang="pt-BR" dirty="0" err="1" smtClean="0">
                <a:sym typeface="Wingdings" panose="05000000000000000000" pitchFamily="2" charset="2"/>
              </a:rPr>
              <a:t>proteinas</a:t>
            </a:r>
            <a:r>
              <a:rPr lang="pt-BR" dirty="0" smtClean="0">
                <a:sym typeface="Wingdings" panose="05000000000000000000" pitchFamily="2" charset="2"/>
              </a:rPr>
              <a:t> G  efeitos colaterais  </a:t>
            </a:r>
            <a:r>
              <a:rPr lang="pt-BR" dirty="0" err="1" smtClean="0">
                <a:sym typeface="Wingdings" panose="05000000000000000000" pitchFamily="2" charset="2"/>
              </a:rPr>
              <a:t>poliuria</a:t>
            </a:r>
            <a:r>
              <a:rPr lang="pt-BR" dirty="0" smtClean="0">
                <a:sym typeface="Wingdings" panose="05000000000000000000" pitchFamily="2" charset="2"/>
              </a:rPr>
              <a:t> e hipotireoidismo </a:t>
            </a:r>
            <a:r>
              <a:rPr lang="pt-BR" dirty="0" err="1" smtClean="0">
                <a:sym typeface="Wingdings" panose="05000000000000000000" pitchFamily="2" charset="2"/>
              </a:rPr>
              <a:t>subclinico</a:t>
            </a:r>
            <a:r>
              <a:rPr lang="pt-BR" dirty="0" smtClean="0">
                <a:sym typeface="Wingdings" panose="05000000000000000000" pitchFamily="2" charset="2"/>
              </a:rPr>
              <a:t>  podem decorrer de desacoplamentos da vasopressina e dos receptores de TSH de suas </a:t>
            </a:r>
            <a:r>
              <a:rPr lang="pt-BR" dirty="0" err="1" smtClean="0">
                <a:sym typeface="Wingdings" panose="05000000000000000000" pitchFamily="2" charset="2"/>
              </a:rPr>
              <a:t>proteinas</a:t>
            </a:r>
            <a:r>
              <a:rPr lang="pt-BR" dirty="0" smtClean="0">
                <a:sym typeface="Wingdings" panose="05000000000000000000" pitchFamily="2" charset="2"/>
              </a:rPr>
              <a:t> G.</a:t>
            </a:r>
          </a:p>
          <a:p>
            <a:pPr algn="just"/>
            <a:endParaRPr lang="pt-BR" dirty="0" smtClean="0">
              <a:sym typeface="Wingdings" panose="05000000000000000000" pitchFamily="2" charset="2"/>
            </a:endParaRPr>
          </a:p>
          <a:p>
            <a:pPr algn="just"/>
            <a:r>
              <a:rPr lang="pt-BR" dirty="0" smtClean="0">
                <a:sym typeface="Wingdings" panose="05000000000000000000" pitchFamily="2" charset="2"/>
              </a:rPr>
              <a:t>Efeitos do lítio sobre a renovação do </a:t>
            </a:r>
            <a:r>
              <a:rPr lang="pt-BR" dirty="0" err="1" smtClean="0">
                <a:sym typeface="Wingdings" panose="05000000000000000000" pitchFamily="2" charset="2"/>
              </a:rPr>
              <a:t>fosfoinositol</a:t>
            </a:r>
            <a:r>
              <a:rPr lang="pt-BR" dirty="0" smtClean="0">
                <a:sym typeface="Wingdings" panose="05000000000000000000" pitchFamily="2" charset="2"/>
              </a:rPr>
              <a:t>  redução relativa inicial de </a:t>
            </a:r>
            <a:r>
              <a:rPr lang="pt-BR" dirty="0" err="1" smtClean="0">
                <a:sym typeface="Wingdings" panose="05000000000000000000" pitchFamily="2" charset="2"/>
              </a:rPr>
              <a:t>mioinositol</a:t>
            </a:r>
            <a:r>
              <a:rPr lang="pt-BR" dirty="0" smtClean="0">
                <a:sym typeface="Wingdings" panose="05000000000000000000" pitchFamily="2" charset="2"/>
              </a:rPr>
              <a:t> no cérebro humano  ativa uma cascata de iniciação de alterações intracelulares  alterações na sinalização mediada pela </a:t>
            </a:r>
            <a:r>
              <a:rPr lang="pt-BR" dirty="0" err="1" smtClean="0">
                <a:sym typeface="Wingdings" panose="05000000000000000000" pitchFamily="2" charset="2"/>
              </a:rPr>
              <a:t>proteinocinase</a:t>
            </a:r>
            <a:r>
              <a:rPr lang="pt-BR" dirty="0" smtClean="0">
                <a:sym typeface="Wingdings" panose="05000000000000000000" pitchFamily="2" charset="2"/>
              </a:rPr>
              <a:t> C  altera expressão gênica e produção de </a:t>
            </a:r>
            <a:r>
              <a:rPr lang="pt-BR" dirty="0" err="1" smtClean="0">
                <a:sym typeface="Wingdings" panose="05000000000000000000" pitchFamily="2" charset="2"/>
              </a:rPr>
              <a:t>proteinas</a:t>
            </a:r>
            <a:r>
              <a:rPr lang="pt-BR" dirty="0" smtClean="0">
                <a:sym typeface="Wingdings" panose="05000000000000000000" pitchFamily="2" charset="2"/>
              </a:rPr>
              <a:t> implicadas em eventos </a:t>
            </a:r>
            <a:r>
              <a:rPr lang="pt-BR" dirty="0" err="1" smtClean="0">
                <a:sym typeface="Wingdings" panose="05000000000000000000" pitchFamily="2" charset="2"/>
              </a:rPr>
              <a:t>neuroplasticos</a:t>
            </a:r>
            <a:r>
              <a:rPr lang="pt-BR" dirty="0" smtClean="0">
                <a:sym typeface="Wingdings" panose="05000000000000000000" pitchFamily="2" charset="2"/>
              </a:rPr>
              <a:t> de longo prazo estabilização a longo prazo.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6563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33" y="0"/>
            <a:ext cx="10174310" cy="64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28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924" y="592427"/>
            <a:ext cx="7559898" cy="59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88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CLÍNICA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Mania: eficaz no tratamento de 70-80% dos casos de mania. Inicio da melhora em 7-14 dias, e a remissão completa da sintomatologia pode necessitar de 30 dias ou mais. </a:t>
            </a:r>
            <a:r>
              <a:rPr lang="pt-BR" b="1" dirty="0" smtClean="0"/>
              <a:t>Síndrome maníaca não intensa usa-se o lítio isolado, já na grave associa com antipsicóticos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Depressão maior: menos eficaz que antidepressivos, não deve ser usado isoladamente em depressão maior. Adição de lítio pode potencializar a ação dos antidepressivos.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Episódio de depressão no transtorno de humor bipolar: usado em associação com antidepressivos no intuito de prevenir ocorrência de mania secundaria ao uso de antidepressivos.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8867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3784" y="1079035"/>
            <a:ext cx="10515600" cy="5592606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/>
              <a:t>Profilaxia do transtorno de humor bipolar: diminui a intensidade e/ou frequência dos episódios de mania. Efeito profilático requer 6 meses a 1 ano de uso contínuo. Pouco eficaz nos </a:t>
            </a:r>
            <a:r>
              <a:rPr lang="pt-BR" sz="2200" dirty="0" err="1" smtClean="0"/>
              <a:t>cicladores</a:t>
            </a:r>
            <a:r>
              <a:rPr lang="pt-BR" sz="2200" dirty="0" smtClean="0"/>
              <a:t> rápidos (</a:t>
            </a:r>
            <a:r>
              <a:rPr lang="pt-BR" sz="2200" dirty="0" err="1" smtClean="0"/>
              <a:t>carbamazepina</a:t>
            </a:r>
            <a:r>
              <a:rPr lang="pt-BR" sz="2200" dirty="0" smtClean="0"/>
              <a:t> mais indicado);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Profilaxia da depressão maior recorrente;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Transtorno </a:t>
            </a:r>
            <a:r>
              <a:rPr lang="pt-BR" sz="2200" dirty="0" err="1" smtClean="0"/>
              <a:t>esquizoafetivo</a:t>
            </a:r>
            <a:r>
              <a:rPr lang="pt-BR" sz="2200" dirty="0" smtClean="0"/>
              <a:t>;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Transtornos de personalidade: </a:t>
            </a:r>
            <a:r>
              <a:rPr lang="pt-BR" sz="2200" dirty="0" err="1" smtClean="0"/>
              <a:t>borderline</a:t>
            </a:r>
            <a:r>
              <a:rPr lang="pt-BR" sz="2200" dirty="0" smtClean="0"/>
              <a:t>;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Impulsividade e agressividade.</a:t>
            </a:r>
          </a:p>
          <a:p>
            <a:pPr algn="just"/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2886275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44" y="669702"/>
            <a:ext cx="5705341" cy="51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241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03608" cy="1400530"/>
          </a:xfrm>
        </p:spPr>
        <p:txBody>
          <a:bodyPr/>
          <a:lstStyle/>
          <a:p>
            <a:r>
              <a:rPr lang="pt-BR" dirty="0" smtClean="0"/>
              <a:t>Princípios da utilização clínica do lítio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0460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/>
              <a:t>Exames prévios:</a:t>
            </a:r>
          </a:p>
          <a:p>
            <a:pPr lvl="1" algn="just"/>
            <a:r>
              <a:rPr lang="pt-BR" sz="2200" dirty="0" smtClean="0"/>
              <a:t>HPP detalhada</a:t>
            </a:r>
          </a:p>
          <a:p>
            <a:pPr lvl="1" algn="just"/>
            <a:r>
              <a:rPr lang="pt-BR" sz="2200" dirty="0" smtClean="0"/>
              <a:t>Laboratoriais: dosagem de </a:t>
            </a:r>
            <a:r>
              <a:rPr lang="pt-BR" sz="2200" b="1" dirty="0" smtClean="0"/>
              <a:t>creatinina </a:t>
            </a:r>
            <a:r>
              <a:rPr lang="pt-BR" sz="2200" b="1" dirty="0" err="1" smtClean="0"/>
              <a:t>serica</a:t>
            </a:r>
            <a:r>
              <a:rPr lang="pt-BR" sz="2200" b="1" dirty="0" smtClean="0"/>
              <a:t> </a:t>
            </a:r>
            <a:r>
              <a:rPr lang="pt-BR" sz="2200" dirty="0" smtClean="0"/>
              <a:t>e exame qualitativo da urina, </a:t>
            </a:r>
            <a:r>
              <a:rPr lang="pt-BR" sz="2200" b="1" dirty="0" smtClean="0"/>
              <a:t>TSH, T3, T4</a:t>
            </a:r>
            <a:r>
              <a:rPr lang="pt-BR" sz="2200" dirty="0" smtClean="0"/>
              <a:t>, e </a:t>
            </a:r>
            <a:r>
              <a:rPr lang="pt-BR" sz="2200" b="1" dirty="0" smtClean="0"/>
              <a:t>ECG, B-HCG</a:t>
            </a:r>
            <a:r>
              <a:rPr lang="pt-BR" sz="2200" dirty="0" smtClean="0"/>
              <a:t> (pois não deve ser administrado durante a gravidez).</a:t>
            </a:r>
            <a:endParaRPr lang="pt-BR" sz="2200" dirty="0"/>
          </a:p>
          <a:p>
            <a:pPr lvl="1" algn="just"/>
            <a:endParaRPr lang="pt-BR" sz="22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838200" y="3953815"/>
            <a:ext cx="105993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Introdução e posologia: dose inicial de 150 a 300 mg 2x/dia.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Cinco dias após atinge a fase de equilíbrio (</a:t>
            </a:r>
            <a:r>
              <a:rPr lang="pt-BR" sz="2800" dirty="0" err="1" smtClean="0"/>
              <a:t>steady-state</a:t>
            </a:r>
            <a:r>
              <a:rPr lang="pt-BR" sz="2800" dirty="0" smtClean="0"/>
              <a:t>): dosagem plasmática e ajustar.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80910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5321" y="1273466"/>
            <a:ext cx="10515600" cy="5713323"/>
          </a:xfrm>
        </p:spPr>
        <p:txBody>
          <a:bodyPr>
            <a:normAutofit/>
          </a:bodyPr>
          <a:lstStyle/>
          <a:p>
            <a:pPr algn="just"/>
            <a:r>
              <a:rPr lang="pt-BR" sz="2200" b="1" dirty="0" smtClean="0"/>
              <a:t>MONITORAMENTO</a:t>
            </a:r>
            <a:r>
              <a:rPr lang="pt-BR" sz="2200" dirty="0" smtClean="0"/>
              <a:t>: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algn="just"/>
            <a:r>
              <a:rPr lang="pt-BR" sz="2200" dirty="0" smtClean="0"/>
              <a:t>Determinar concentrações séricas de lítio para avaliar a dose necessária ao tratamento da mania aguda quanto a de manutenção profilática. </a:t>
            </a:r>
          </a:p>
          <a:p>
            <a:pPr algn="just"/>
            <a:r>
              <a:rPr lang="pt-BR" sz="2200" dirty="0" smtClean="0"/>
              <a:t>Efetuadas 10-12 horas após a ultima dose</a:t>
            </a:r>
          </a:p>
          <a:p>
            <a:pPr algn="just"/>
            <a:r>
              <a:rPr lang="pt-BR" sz="2200" dirty="0" smtClean="0"/>
              <a:t>Determinar concentração 5 dias após o inicio do tratamento </a:t>
            </a:r>
            <a:r>
              <a:rPr lang="pt-BR" sz="2200" dirty="0" smtClean="0">
                <a:sym typeface="Wingdings" panose="05000000000000000000" pitchFamily="2" charset="2"/>
              </a:rPr>
              <a:t> ajuste de dose se necessário. </a:t>
            </a:r>
          </a:p>
          <a:p>
            <a:pPr algn="just"/>
            <a:r>
              <a:rPr lang="pt-BR" sz="2200" b="1" dirty="0" smtClean="0"/>
              <a:t>TRATAMENTO DE MANUTENÇÃO</a:t>
            </a:r>
            <a:r>
              <a:rPr lang="pt-BR" sz="2200" dirty="0" smtClean="0"/>
              <a:t>:</a:t>
            </a:r>
          </a:p>
          <a:p>
            <a:pPr algn="just"/>
            <a:r>
              <a:rPr lang="pt-BR" sz="2200" dirty="0" smtClean="0"/>
              <a:t>Se crise atual for a primeira do paciente, ou se ele não for confiável: concluir tratamento após resolução do episodio. </a:t>
            </a:r>
          </a:p>
          <a:p>
            <a:pPr algn="just"/>
            <a:r>
              <a:rPr lang="pt-BR" sz="2200" dirty="0" smtClean="0"/>
              <a:t>Um ou mais episódios por ano </a:t>
            </a:r>
            <a:r>
              <a:rPr lang="pt-BR" sz="2200" dirty="0" smtClean="0">
                <a:sym typeface="Wingdings" panose="05000000000000000000" pitchFamily="2" charset="2"/>
              </a:rPr>
              <a:t> tratamento de manutenção.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75121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DELÍRIOS  X ALUCINAÇÕES</a:t>
            </a:r>
            <a:endParaRPr lang="pt-BR" dirty="0"/>
          </a:p>
        </p:txBody>
      </p:sp>
      <p:pic>
        <p:nvPicPr>
          <p:cNvPr id="1026" name="Picture 2" descr="http://static4.depsicologia.com/wp-content/uploads/delirio-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11" y="2379663"/>
            <a:ext cx="4381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argetdel.com.br/assets/Uploads/_resampled/ResizedImage368373-alucinaco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0" y="2366392"/>
            <a:ext cx="4013199" cy="329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Amanda\Downloads\20160409_23124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855" y="2890066"/>
            <a:ext cx="5608460" cy="31699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275008" y="450761"/>
            <a:ext cx="95046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INTERAÇÕES MEDICAMENTOSAS: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Depuração renal do lítio é reduzida em 25% pelos </a:t>
            </a:r>
            <a:r>
              <a:rPr lang="pt-BR" sz="2800" b="1" dirty="0" smtClean="0"/>
              <a:t>diuréticos (</a:t>
            </a:r>
            <a:r>
              <a:rPr lang="pt-BR" sz="2800" b="1" dirty="0" err="1" smtClean="0"/>
              <a:t>tiazidicos</a:t>
            </a:r>
            <a:r>
              <a:rPr lang="pt-BR" sz="2800" b="1" dirty="0" smtClean="0"/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Redução da depuração também com </a:t>
            </a:r>
            <a:r>
              <a:rPr lang="pt-BR" sz="2800" b="1" dirty="0" err="1" smtClean="0"/>
              <a:t>AINEs</a:t>
            </a:r>
            <a:r>
              <a:rPr lang="pt-BR" sz="2800" b="1" dirty="0" smtClean="0"/>
              <a:t>.</a:t>
            </a:r>
            <a:endParaRPr lang="pt-BR" sz="28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351" y="3174864"/>
            <a:ext cx="48101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164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 COLATERAIS: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52282"/>
            <a:ext cx="10515600" cy="4824681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/>
              <a:t>Neurológicos e psiquiátricos: tremor, </a:t>
            </a:r>
            <a:r>
              <a:rPr lang="pt-BR" sz="2200" dirty="0" err="1" smtClean="0"/>
              <a:t>coreoatetose</a:t>
            </a:r>
            <a:r>
              <a:rPr lang="pt-BR" sz="2200" dirty="0" smtClean="0"/>
              <a:t>, hiperatividade motora, ataxia, </a:t>
            </a:r>
            <a:r>
              <a:rPr lang="pt-BR" sz="2200" dirty="0" err="1" smtClean="0"/>
              <a:t>disartria</a:t>
            </a:r>
            <a:r>
              <a:rPr lang="pt-BR" sz="2200" dirty="0" smtClean="0"/>
              <a:t> e afasia. </a:t>
            </a:r>
          </a:p>
          <a:p>
            <a:pPr algn="just"/>
            <a:r>
              <a:rPr lang="pt-BR" sz="2200" u="sng" dirty="0" smtClean="0"/>
              <a:t>Diminuição da função da tireoide: </a:t>
            </a:r>
            <a:r>
              <a:rPr lang="pt-BR" sz="2200" dirty="0" smtClean="0"/>
              <a:t>obter dosagem a cada 6 a 12 meses</a:t>
            </a:r>
          </a:p>
          <a:p>
            <a:pPr algn="just"/>
            <a:r>
              <a:rPr lang="pt-BR" sz="2200" u="sng" dirty="0" smtClean="0"/>
              <a:t>Diabetes insipido </a:t>
            </a:r>
            <a:r>
              <a:rPr lang="pt-BR" sz="2200" u="sng" dirty="0" err="1" smtClean="0"/>
              <a:t>nefrogênico</a:t>
            </a:r>
            <a:r>
              <a:rPr lang="pt-BR" sz="2200" u="sng" dirty="0"/>
              <a:t> </a:t>
            </a:r>
            <a:r>
              <a:rPr lang="pt-BR" sz="2200" dirty="0" smtClean="0"/>
              <a:t>e efeitos colaterais renais: </a:t>
            </a:r>
            <a:r>
              <a:rPr lang="pt-BR" sz="2200" dirty="0" err="1" smtClean="0"/>
              <a:t>polidipsia</a:t>
            </a:r>
            <a:r>
              <a:rPr lang="pt-BR" sz="2200" dirty="0" smtClean="0"/>
              <a:t> e poliúria, perda de </a:t>
            </a:r>
            <a:r>
              <a:rPr lang="pt-BR" sz="2200" dirty="0" err="1" smtClean="0"/>
              <a:t>responsividade</a:t>
            </a:r>
            <a:r>
              <a:rPr lang="pt-BR" sz="2200" dirty="0" smtClean="0"/>
              <a:t> ao ADH, nefrite intersticial crônica, </a:t>
            </a:r>
            <a:r>
              <a:rPr lang="pt-BR" sz="2200" dirty="0" err="1" smtClean="0"/>
              <a:t>glomerulopatia</a:t>
            </a:r>
            <a:r>
              <a:rPr lang="pt-BR" sz="2200" dirty="0" smtClean="0"/>
              <a:t> por lesão mínima com síndrome </a:t>
            </a:r>
            <a:r>
              <a:rPr lang="pt-BR" sz="2200" dirty="0" err="1" smtClean="0"/>
              <a:t>nefrótica</a:t>
            </a:r>
            <a:r>
              <a:rPr lang="pt-BR" sz="2200" dirty="0" smtClean="0"/>
              <a:t>. </a:t>
            </a:r>
          </a:p>
          <a:p>
            <a:pPr algn="just"/>
            <a:r>
              <a:rPr lang="pt-BR" sz="2200" dirty="0" smtClean="0"/>
              <a:t>Edema</a:t>
            </a:r>
          </a:p>
          <a:p>
            <a:pPr algn="just"/>
            <a:r>
              <a:rPr lang="pt-BR" sz="2200" dirty="0" smtClean="0"/>
              <a:t>Efeitos colaterais </a:t>
            </a:r>
            <a:r>
              <a:rPr lang="pt-BR" sz="2200" dirty="0" err="1" smtClean="0"/>
              <a:t>cardiacos</a:t>
            </a:r>
            <a:r>
              <a:rPr lang="pt-BR" sz="2200" dirty="0" smtClean="0"/>
              <a:t>: </a:t>
            </a:r>
            <a:r>
              <a:rPr lang="pt-BR" sz="2200" dirty="0" err="1" smtClean="0"/>
              <a:t>ion</a:t>
            </a:r>
            <a:r>
              <a:rPr lang="pt-BR" sz="2200" dirty="0" smtClean="0"/>
              <a:t> deprime ainda mais o nodo sinusal. </a:t>
            </a:r>
            <a:r>
              <a:rPr lang="pt-BR" sz="2200" u="sng" dirty="0" smtClean="0"/>
              <a:t>Achatamento de onda T</a:t>
            </a:r>
            <a:r>
              <a:rPr lang="pt-BR" sz="2200" u="sng" dirty="0"/>
              <a:t> </a:t>
            </a:r>
            <a:r>
              <a:rPr lang="pt-BR" sz="2200" u="sng" dirty="0" smtClean="0"/>
              <a:t>ao ECG.</a:t>
            </a:r>
          </a:p>
          <a:p>
            <a:pPr algn="just"/>
            <a:r>
              <a:rPr lang="pt-BR" sz="2200" u="sng" dirty="0" smtClean="0"/>
              <a:t>Gravidez: níveis tóxicos no pós parto, pode ser transferido pelo leite materno </a:t>
            </a:r>
            <a:r>
              <a:rPr lang="pt-BR" sz="2200" u="sng" dirty="0" smtClean="0">
                <a:sym typeface="Wingdings" panose="05000000000000000000" pitchFamily="2" charset="2"/>
              </a:rPr>
              <a:t> intoxicação do RN.</a:t>
            </a:r>
          </a:p>
          <a:p>
            <a:pPr algn="just"/>
            <a:r>
              <a:rPr lang="pt-BR" sz="2200" dirty="0" smtClean="0">
                <a:sym typeface="Wingdings" panose="05000000000000000000" pitchFamily="2" charset="2"/>
              </a:rPr>
              <a:t>Erupções </a:t>
            </a:r>
            <a:r>
              <a:rPr lang="pt-BR" sz="2200" dirty="0" err="1" smtClean="0">
                <a:sym typeface="Wingdings" panose="05000000000000000000" pitchFamily="2" charset="2"/>
              </a:rPr>
              <a:t>acneiformes</a:t>
            </a:r>
            <a:r>
              <a:rPr lang="pt-BR" sz="2200" dirty="0" smtClean="0">
                <a:sym typeface="Wingdings" panose="05000000000000000000" pitchFamily="2" charset="2"/>
              </a:rPr>
              <a:t> transitórias, </a:t>
            </a:r>
            <a:r>
              <a:rPr lang="pt-BR" sz="2200" dirty="0" err="1" smtClean="0">
                <a:sym typeface="Wingdings" panose="05000000000000000000" pitchFamily="2" charset="2"/>
              </a:rPr>
              <a:t>foliculite</a:t>
            </a:r>
            <a:r>
              <a:rPr lang="pt-BR" sz="2200" b="1" dirty="0" smtClean="0">
                <a:sym typeface="Wingdings" panose="05000000000000000000" pitchFamily="2" charset="2"/>
              </a:rPr>
              <a:t>, leucocitose.</a:t>
            </a:r>
            <a:endParaRPr lang="pt-BR" sz="2200" b="1" dirty="0" smtClean="0"/>
          </a:p>
          <a:p>
            <a:pPr algn="just"/>
            <a:endParaRPr lang="pt-BR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7584651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851" y="846372"/>
            <a:ext cx="4819650" cy="49362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707" y="846373"/>
            <a:ext cx="4301543" cy="49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948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Novos agentes estabilizadores de humor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7257" y="2115018"/>
            <a:ext cx="10515600" cy="5339837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/>
              <a:t>Ácido </a:t>
            </a:r>
            <a:r>
              <a:rPr lang="pt-BR" sz="2200" dirty="0" err="1" smtClean="0"/>
              <a:t>Valproico</a:t>
            </a:r>
            <a:r>
              <a:rPr lang="pt-BR" sz="2200" dirty="0" smtClean="0"/>
              <a:t>: eficiente em pacientes que não responderam ao lítio</a:t>
            </a:r>
          </a:p>
          <a:p>
            <a:pPr algn="just"/>
            <a:r>
              <a:rPr lang="pt-BR" sz="2200" dirty="0" err="1" smtClean="0"/>
              <a:t>Carbamazepina</a:t>
            </a:r>
            <a:r>
              <a:rPr lang="pt-BR" sz="2200" dirty="0" smtClean="0"/>
              <a:t>: alternativa para quando o lítio não tem ótima </a:t>
            </a:r>
            <a:r>
              <a:rPr lang="pt-BR" sz="2200" dirty="0" err="1" smtClean="0"/>
              <a:t>eficacia</a:t>
            </a:r>
            <a:r>
              <a:rPr lang="pt-BR" sz="2200" dirty="0" smtClean="0"/>
              <a:t>. Usado no tratamento e terapia profilática. </a:t>
            </a:r>
          </a:p>
          <a:p>
            <a:pPr algn="just"/>
            <a:r>
              <a:rPr lang="pt-BR" sz="2200" dirty="0" err="1" smtClean="0"/>
              <a:t>Lamotrigina</a:t>
            </a:r>
            <a:r>
              <a:rPr lang="pt-BR" sz="2200" dirty="0" smtClean="0"/>
              <a:t>: prevenção da depressão que acompanha a fase maníaca do transtorno bipolar.</a:t>
            </a:r>
          </a:p>
          <a:p>
            <a:pPr algn="just"/>
            <a:r>
              <a:rPr lang="pt-BR" sz="2200" dirty="0" err="1" smtClean="0"/>
              <a:t>Topiramato</a:t>
            </a:r>
            <a:r>
              <a:rPr lang="pt-BR" sz="2200" dirty="0" smtClean="0"/>
              <a:t>: profilaxia de transtorno de humor bipolar, mesmo em </a:t>
            </a:r>
            <a:r>
              <a:rPr lang="pt-BR" sz="2200" dirty="0" err="1" smtClean="0"/>
              <a:t>cicladores</a:t>
            </a:r>
            <a:r>
              <a:rPr lang="pt-BR" sz="2200" dirty="0" smtClean="0"/>
              <a:t> rápidos, tratamento da mania, de estados mistos, da depressão, bulimia, TEPT.</a:t>
            </a:r>
          </a:p>
          <a:p>
            <a:pPr algn="just"/>
            <a:r>
              <a:rPr lang="pt-BR" sz="2200" dirty="0" smtClean="0"/>
              <a:t>Bloqueadores dos canais de cálcio: </a:t>
            </a:r>
            <a:r>
              <a:rPr lang="pt-BR" sz="2200" dirty="0" err="1" smtClean="0"/>
              <a:t>verapamil</a:t>
            </a:r>
            <a:r>
              <a:rPr lang="pt-BR" sz="2200" dirty="0" smtClean="0"/>
              <a:t>, </a:t>
            </a:r>
            <a:r>
              <a:rPr lang="pt-BR" sz="2200" dirty="0" err="1" smtClean="0"/>
              <a:t>diltiazem</a:t>
            </a:r>
            <a:r>
              <a:rPr lang="pt-BR" sz="2200" dirty="0" smtClean="0"/>
              <a:t>, </a:t>
            </a:r>
            <a:r>
              <a:rPr lang="pt-BR" sz="2200" dirty="0" err="1" smtClean="0"/>
              <a:t>nimodipino</a:t>
            </a:r>
            <a:r>
              <a:rPr lang="pt-BR" sz="2200" dirty="0"/>
              <a:t> </a:t>
            </a:r>
            <a:r>
              <a:rPr lang="pt-BR" sz="2200" dirty="0" smtClean="0"/>
              <a:t>no tratamento do episodio de mania e na profilaxia do t.de humor bipolar.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4237279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161" y="365125"/>
            <a:ext cx="10985678" cy="25326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3598204"/>
            <a:ext cx="1098567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701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648" y="131028"/>
            <a:ext cx="8873544" cy="22773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40913" y="2408350"/>
            <a:ext cx="112690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Terapêutica fundamental no tratamento de Transtorno afetivo bipolar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O lítio apresenta </a:t>
            </a:r>
            <a:r>
              <a:rPr lang="pt-BR" sz="2800" dirty="0" smtClean="0"/>
              <a:t>também efeito </a:t>
            </a:r>
            <a:r>
              <a:rPr lang="pt-BR" sz="2800" dirty="0" err="1"/>
              <a:t>neuroprotetor</a:t>
            </a:r>
            <a:r>
              <a:rPr lang="pt-BR" sz="2800" dirty="0"/>
              <a:t>, diminuindo o potencial de </a:t>
            </a:r>
            <a:r>
              <a:rPr lang="pt-BR" sz="2800" dirty="0" smtClean="0"/>
              <a:t>morte neuronal </a:t>
            </a:r>
            <a:r>
              <a:rPr lang="pt-BR" sz="2800" dirty="0"/>
              <a:t>e aumentando a capacidade de </a:t>
            </a:r>
            <a:r>
              <a:rPr lang="pt-BR" sz="2800" dirty="0" smtClean="0"/>
              <a:t>conexões neuronais </a:t>
            </a:r>
            <a:r>
              <a:rPr lang="pt-BR" sz="2800" dirty="0"/>
              <a:t>em várias áreas </a:t>
            </a:r>
            <a:r>
              <a:rPr lang="pt-BR" sz="2800" dirty="0" smtClean="0"/>
              <a:t>cerebrais.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Inibição da GSK-3 responsável pela síntese de glicogênio e fosforilação da proteína TAU (emaranhados-DA)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Aumenta a expressão de fatores </a:t>
            </a:r>
            <a:r>
              <a:rPr lang="pt-BR" sz="2800" dirty="0" err="1" smtClean="0"/>
              <a:t>neurotroficos</a:t>
            </a:r>
            <a:r>
              <a:rPr lang="pt-BR" sz="2800" dirty="0" smtClean="0"/>
              <a:t> e </a:t>
            </a:r>
            <a:r>
              <a:rPr lang="pt-BR" sz="2800" dirty="0" err="1" smtClean="0"/>
              <a:t>neuroprotetores</a:t>
            </a:r>
            <a:r>
              <a:rPr lang="pt-BR" sz="2800" dirty="0"/>
              <a:t> </a:t>
            </a:r>
            <a:r>
              <a:rPr lang="pt-BR" sz="2800" dirty="0" smtClean="0"/>
              <a:t>(CREB, blc-2, MAP-</a:t>
            </a:r>
            <a:r>
              <a:rPr lang="pt-BR" sz="2800" dirty="0" err="1" smtClean="0"/>
              <a:t>quinase</a:t>
            </a:r>
            <a:r>
              <a:rPr lang="pt-BR" sz="2800" dirty="0" smtClean="0"/>
              <a:t> e BDNF)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Aumento substancia cinzenta em </a:t>
            </a:r>
            <a:r>
              <a:rPr lang="pt-BR" sz="2800" dirty="0" err="1" smtClean="0"/>
              <a:t>pcts</a:t>
            </a:r>
            <a:r>
              <a:rPr lang="pt-BR" sz="2800" dirty="0" smtClean="0"/>
              <a:t> em uso de </a:t>
            </a:r>
            <a:r>
              <a:rPr lang="pt-BR" sz="2800" dirty="0" err="1" smtClean="0"/>
              <a:t>litio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893210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VOLTANDO AO CASO CLÍNICO...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Hipótese: transtorno bipolar.</a:t>
            </a:r>
          </a:p>
          <a:p>
            <a:pPr marL="0" indent="0"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Conduta</a:t>
            </a:r>
            <a:r>
              <a:rPr lang="pt-BR" dirty="0"/>
              <a:t/>
            </a:r>
            <a:br>
              <a:rPr lang="pt-BR" dirty="0"/>
            </a:br>
            <a:r>
              <a:rPr lang="pt-BR" dirty="0" err="1"/>
              <a:t>Risperidona</a:t>
            </a:r>
            <a:r>
              <a:rPr lang="pt-BR" dirty="0"/>
              <a:t> </a:t>
            </a:r>
            <a:r>
              <a:rPr lang="pt-BR" dirty="0" smtClean="0"/>
              <a:t>(</a:t>
            </a:r>
            <a:r>
              <a:rPr lang="pt-BR" dirty="0" err="1" smtClean="0"/>
              <a:t>neuroléptico</a:t>
            </a:r>
            <a:r>
              <a:rPr lang="pt-BR" dirty="0" smtClean="0"/>
              <a:t> – sedação) 2,0 </a:t>
            </a:r>
            <a:r>
              <a:rPr lang="pt-BR" dirty="0"/>
              <a:t>mg dia e carbonato de </a:t>
            </a:r>
            <a:r>
              <a:rPr lang="pt-BR" dirty="0" smtClean="0"/>
              <a:t>lítio (</a:t>
            </a:r>
            <a:r>
              <a:rPr lang="pt-BR" dirty="0" err="1" smtClean="0"/>
              <a:t>antimaníaco</a:t>
            </a:r>
            <a:r>
              <a:rPr lang="pt-BR" dirty="0" smtClean="0"/>
              <a:t> de primeira escolha) </a:t>
            </a:r>
            <a:r>
              <a:rPr lang="pt-BR" dirty="0"/>
              <a:t>900 mg/dia, titulando e monitorando pela </a:t>
            </a:r>
            <a:r>
              <a:rPr lang="pt-BR" dirty="0" err="1"/>
              <a:t>litemia</a:t>
            </a:r>
            <a:r>
              <a:rPr lang="pt-BR" dirty="0"/>
              <a:t> em três semanas.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Evolução</a:t>
            </a:r>
            <a:br>
              <a:rPr lang="pt-BR" dirty="0"/>
            </a:br>
            <a:r>
              <a:rPr lang="pt-BR" dirty="0"/>
              <a:t>Após 30 dias a paciente se apresenta melhor, com discurso fluente e lógico, melhora o relacionamento interpessoal e intrafamiliar, motricidade adequada, permanecendo sentada e atenta durante toda a consulta.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23372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QUESTÕES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 1. Acatisia </a:t>
            </a:r>
            <a:r>
              <a:rPr lang="pt-BR" sz="2400" dirty="0"/>
              <a:t>e distonia aguda são efeitos colaterais de: </a:t>
            </a:r>
            <a:endParaRPr lang="pt-BR" sz="2400" dirty="0" smtClean="0"/>
          </a:p>
          <a:p>
            <a:pPr marL="457200" indent="-457200">
              <a:buAutoNum type="alphaLcParenR"/>
            </a:pPr>
            <a:r>
              <a:rPr lang="pt-BR" sz="2400" dirty="0" smtClean="0"/>
              <a:t>antidepressivos </a:t>
            </a:r>
            <a:r>
              <a:rPr lang="pt-BR" sz="2400" dirty="0"/>
              <a:t>tricíclicos</a:t>
            </a:r>
            <a:r>
              <a:rPr lang="pt-BR" sz="2400" b="1" dirty="0"/>
              <a:t> </a:t>
            </a:r>
            <a:endParaRPr lang="pt-BR" sz="2400" b="1" dirty="0" smtClean="0"/>
          </a:p>
          <a:p>
            <a:pPr marL="457200" indent="-457200">
              <a:buAutoNum type="alphaLcParenR"/>
            </a:pPr>
            <a:r>
              <a:rPr lang="pt-BR" sz="2400" dirty="0" err="1" smtClean="0"/>
              <a:t>neurolépticos</a:t>
            </a:r>
            <a:r>
              <a:rPr lang="pt-BR" sz="2400" dirty="0" smtClean="0"/>
              <a:t> </a:t>
            </a:r>
          </a:p>
          <a:p>
            <a:pPr marL="457200" indent="-457200">
              <a:buAutoNum type="alphaLcParenR"/>
            </a:pPr>
            <a:r>
              <a:rPr lang="pt-BR" sz="2400" dirty="0" smtClean="0"/>
              <a:t>sais </a:t>
            </a:r>
            <a:r>
              <a:rPr lang="pt-BR" sz="2400" dirty="0"/>
              <a:t>de lítio </a:t>
            </a:r>
            <a:endParaRPr lang="pt-BR" sz="2400" dirty="0" smtClean="0"/>
          </a:p>
          <a:p>
            <a:pPr marL="457200" indent="-457200">
              <a:buAutoNum type="alphaLcParenR"/>
            </a:pPr>
            <a:r>
              <a:rPr lang="pt-BR" sz="2400" dirty="0" smtClean="0"/>
              <a:t>benzodiazepínicos </a:t>
            </a:r>
          </a:p>
          <a:p>
            <a:pPr marL="457200" indent="-457200">
              <a:buAutoNum type="alphaLcParenR"/>
            </a:pPr>
            <a:r>
              <a:rPr lang="pt-BR" sz="2400" dirty="0" smtClean="0"/>
              <a:t>antidepressivos </a:t>
            </a:r>
            <a:r>
              <a:rPr lang="pt-BR" sz="2400" dirty="0"/>
              <a:t>bloqueadores de receptores de serotonina</a:t>
            </a: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6953355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4419" y="715437"/>
            <a:ext cx="8946541" cy="4195481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/>
              <a:t>A acatisia é caracterizada por sensações subjetivas de inquietação que podem provocar incapacidade de </a:t>
            </a:r>
            <a:r>
              <a:rPr lang="pt-BR" sz="2200" dirty="0" err="1" smtClean="0"/>
              <a:t>permancer</a:t>
            </a:r>
            <a:r>
              <a:rPr lang="pt-BR" sz="2200" dirty="0" smtClean="0"/>
              <a:t> sentado, agitação motora, movimentos de balançar o corpo e as pernas, e oscilar de um pé para o outro quando está de pé, como se estivesse “marchando”. A acatisia pode aparecer a qualquer momento da terapia com </a:t>
            </a:r>
            <a:r>
              <a:rPr lang="pt-BR" sz="2200" dirty="0" err="1" smtClean="0"/>
              <a:t>neurolépticos</a:t>
            </a:r>
            <a:r>
              <a:rPr lang="pt-BR" sz="2200" dirty="0" smtClean="0"/>
              <a:t> e o tratamento desta condição inclui inicialmente a redução da dosagem ao mínimo eficaz. As distonias são contrações breves ou prolongadas dos músculos geralmente resultando em movimentos ou posturas </a:t>
            </a:r>
            <a:r>
              <a:rPr lang="pt-BR" sz="2200" dirty="0" err="1" smtClean="0"/>
              <a:t>visivelmante</a:t>
            </a:r>
            <a:r>
              <a:rPr lang="pt-BR" sz="2200" dirty="0" smtClean="0"/>
              <a:t> anormais, como </a:t>
            </a:r>
            <a:r>
              <a:rPr lang="pt-BR" sz="2200" dirty="0" err="1" smtClean="0"/>
              <a:t>protusão</a:t>
            </a:r>
            <a:r>
              <a:rPr lang="pt-BR" sz="2200" dirty="0" smtClean="0"/>
              <a:t> da língua, torcicolo, </a:t>
            </a:r>
            <a:r>
              <a:rPr lang="pt-BR" sz="2200" dirty="0" err="1" smtClean="0"/>
              <a:t>blefaroespasmo</a:t>
            </a:r>
            <a:r>
              <a:rPr lang="pt-BR" sz="2200" dirty="0" smtClean="0"/>
              <a:t> e posturas </a:t>
            </a:r>
            <a:r>
              <a:rPr lang="pt-BR" sz="2200" dirty="0" err="1" smtClean="0"/>
              <a:t>distônicas</a:t>
            </a:r>
            <a:r>
              <a:rPr lang="pt-BR" sz="2200" dirty="0" smtClean="0"/>
              <a:t> de membros e tronco. O desenvolvimento deste quadro é caracterizado por seu início precoce durante o tratamento com </a:t>
            </a:r>
            <a:r>
              <a:rPr lang="pt-BR" sz="2200" dirty="0" err="1" smtClean="0"/>
              <a:t>neurolépticos</a:t>
            </a:r>
            <a:r>
              <a:rPr lang="pt-BR" sz="2200" dirty="0" smtClean="0"/>
              <a:t> e sua alta incidência em homens jovens, em uso de altas doses de </a:t>
            </a:r>
            <a:r>
              <a:rPr lang="pt-BR" sz="2200" dirty="0" err="1" smtClean="0"/>
              <a:t>antipsicóticos</a:t>
            </a:r>
            <a:r>
              <a:rPr lang="pt-BR" sz="2200" dirty="0" smtClean="0"/>
              <a:t> de alta potência (por exemplo, </a:t>
            </a:r>
            <a:r>
              <a:rPr lang="pt-BR" sz="2200" dirty="0" err="1" smtClean="0"/>
              <a:t>haloperidol</a:t>
            </a:r>
            <a:r>
              <a:rPr lang="pt-BR" sz="2200" dirty="0" smtClean="0"/>
              <a:t>).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1546449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pt-BR" dirty="0"/>
              <a:t>2</a:t>
            </a:r>
            <a:r>
              <a:rPr lang="pt-BR" dirty="0" smtClean="0"/>
              <a:t>. </a:t>
            </a:r>
            <a:r>
              <a:rPr lang="pt-BR" b="1" dirty="0"/>
              <a:t>Assinale a correta:</a:t>
            </a:r>
            <a:endParaRPr lang="pt-BR" dirty="0"/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 smtClean="0"/>
              <a:t>a) Os </a:t>
            </a:r>
            <a:r>
              <a:rPr lang="pt-BR" b="1" dirty="0" err="1"/>
              <a:t>antipsicóticos</a:t>
            </a:r>
            <a:r>
              <a:rPr lang="pt-BR" b="1" dirty="0"/>
              <a:t> típicos e atípicos tem o mesmo espectro de ação diferindo apenas nas doses e nos efeitos colaterais.</a:t>
            </a:r>
            <a:endParaRPr lang="pt-BR" dirty="0"/>
          </a:p>
          <a:p>
            <a:pPr marL="0" lvl="0" indent="0" algn="just">
              <a:buNone/>
            </a:pPr>
            <a:r>
              <a:rPr lang="pt-BR" b="1" dirty="0" smtClean="0"/>
              <a:t>b) </a:t>
            </a:r>
            <a:r>
              <a:rPr lang="pt-BR" b="1" dirty="0"/>
              <a:t>A </a:t>
            </a:r>
            <a:r>
              <a:rPr lang="pt-BR" b="1" dirty="0" err="1"/>
              <a:t>clozapina</a:t>
            </a:r>
            <a:r>
              <a:rPr lang="pt-BR" b="1" dirty="0"/>
              <a:t> não provoca efeitos </a:t>
            </a:r>
            <a:r>
              <a:rPr lang="pt-BR" b="1" dirty="0" err="1"/>
              <a:t>extra-piramidais</a:t>
            </a:r>
            <a:r>
              <a:rPr lang="pt-BR" b="1" dirty="0"/>
              <a:t>.</a:t>
            </a:r>
            <a:endParaRPr lang="pt-BR" dirty="0"/>
          </a:p>
          <a:p>
            <a:pPr marL="0" lvl="0" indent="0" algn="just">
              <a:buNone/>
            </a:pPr>
            <a:r>
              <a:rPr lang="pt-BR" b="1" dirty="0" smtClean="0"/>
              <a:t>c) O </a:t>
            </a:r>
            <a:r>
              <a:rPr lang="pt-BR" b="1" dirty="0"/>
              <a:t>resultado terapêutico dos </a:t>
            </a:r>
            <a:r>
              <a:rPr lang="pt-BR" b="1" dirty="0" err="1"/>
              <a:t>antipsicóticos</a:t>
            </a:r>
            <a:r>
              <a:rPr lang="pt-BR" b="1" dirty="0"/>
              <a:t> é rápido, caso o paciente não melhore na primeira semana devemos trocar a medicação.</a:t>
            </a:r>
            <a:endParaRPr lang="pt-BR" dirty="0"/>
          </a:p>
          <a:p>
            <a:pPr marL="0" lvl="0" indent="0" algn="just">
              <a:buNone/>
            </a:pPr>
            <a:r>
              <a:rPr lang="pt-BR" b="1" dirty="0" smtClean="0"/>
              <a:t>d) Nas </a:t>
            </a:r>
            <a:r>
              <a:rPr lang="pt-BR" b="1" dirty="0"/>
              <a:t>depressões psicóticas não deve associar </a:t>
            </a:r>
            <a:r>
              <a:rPr lang="pt-BR" b="1" dirty="0" err="1"/>
              <a:t>antipsicóticos</a:t>
            </a:r>
            <a:r>
              <a:rPr lang="pt-BR" b="1" dirty="0"/>
              <a:t> e antidepressivos.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330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 smtClean="0"/>
              <a:t>ABORDAGEM NEUROANATÔMICA</a:t>
            </a:r>
            <a:r>
              <a:rPr lang="pt-BR" altLang="pt-BR" dirty="0" smtClean="0">
                <a:latin typeface="Arial" panose="020B0604020202020204" pitchFamily="34" charset="0"/>
              </a:rPr>
              <a:t/>
            </a:r>
            <a:br>
              <a:rPr lang="pt-BR" altLang="pt-BR" dirty="0" smtClean="0"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pt-BR" altLang="pt-BR" dirty="0">
              <a:latin typeface="Arial" panose="020B0604020202020204" pitchFamily="34" charset="0"/>
            </a:endParaRPr>
          </a:p>
          <a:p>
            <a:pPr lvl="1" algn="just"/>
            <a:r>
              <a:rPr lang="pt-BR" altLang="pt-BR" sz="2200" dirty="0" smtClean="0"/>
              <a:t>Aumento do tamanho ventricular;</a:t>
            </a:r>
          </a:p>
          <a:p>
            <a:pPr lvl="1" algn="just"/>
            <a:endParaRPr lang="pt-BR" altLang="pt-BR" sz="2200" dirty="0" smtClean="0"/>
          </a:p>
          <a:p>
            <a:pPr lvl="1" algn="just"/>
            <a:r>
              <a:rPr lang="pt-BR" altLang="pt-BR" sz="2200" dirty="0" smtClean="0"/>
              <a:t>Diminuição do córtex pré-frontal e hipocampo - diminuição do tamanho do neurônio;</a:t>
            </a:r>
          </a:p>
          <a:p>
            <a:pPr lvl="1" algn="just"/>
            <a:endParaRPr lang="pt-BR" altLang="pt-BR" sz="2200" dirty="0" smtClean="0"/>
          </a:p>
          <a:p>
            <a:pPr lvl="1" algn="just"/>
            <a:r>
              <a:rPr lang="pt-BR" altLang="pt-BR" sz="2200" dirty="0" smtClean="0"/>
              <a:t>Cérebros de esquizofrênicos - 30 - 50% de diminuição na expressão de mielina no córtex pré-frontal e hipocampo .</a:t>
            </a:r>
            <a:endParaRPr lang="pt-BR" altLang="pt-BR" sz="2200" dirty="0"/>
          </a:p>
        </p:txBody>
      </p:sp>
    </p:spTree>
    <p:extLst>
      <p:ext uri="{BB962C8B-B14F-4D97-AF65-F5344CB8AC3E}">
        <p14:creationId xmlns:p14="http://schemas.microsoft.com/office/powerpoint/2010/main" val="23151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9070" y="1473369"/>
            <a:ext cx="8946541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pt-BR" i="1" dirty="0"/>
              <a:t>3</a:t>
            </a:r>
            <a:r>
              <a:rPr lang="pt-BR" i="1" dirty="0" smtClean="0"/>
              <a:t>. A </a:t>
            </a:r>
            <a:r>
              <a:rPr lang="pt-BR" i="1" dirty="0" err="1"/>
              <a:t>clozapina</a:t>
            </a:r>
            <a:r>
              <a:rPr lang="pt-BR" i="1" dirty="0"/>
              <a:t> é um </a:t>
            </a:r>
            <a:r>
              <a:rPr lang="pt-BR" i="1" dirty="0" err="1" smtClean="0"/>
              <a:t>antipsicótico</a:t>
            </a:r>
            <a:r>
              <a:rPr lang="pt-BR" i="1" dirty="0"/>
              <a:t> </a:t>
            </a:r>
            <a:r>
              <a:rPr lang="pt-BR" i="1" dirty="0" smtClean="0"/>
              <a:t>que </a:t>
            </a:r>
            <a:r>
              <a:rPr lang="pt-BR" i="1" dirty="0"/>
              <a:t>apresenta superioridade terapêutica </a:t>
            </a:r>
            <a:r>
              <a:rPr lang="pt-BR" i="1" dirty="0" smtClean="0"/>
              <a:t>nos sintomas </a:t>
            </a:r>
            <a:r>
              <a:rPr lang="pt-BR" i="1" dirty="0"/>
              <a:t>positivos e negativos em </a:t>
            </a:r>
            <a:r>
              <a:rPr lang="pt-BR" i="1" dirty="0" smtClean="0"/>
              <a:t>pacientes refratários </a:t>
            </a:r>
            <a:r>
              <a:rPr lang="pt-BR" i="1" dirty="0"/>
              <a:t>com diagnóstico de Esquizofrenia.</a:t>
            </a:r>
            <a:br>
              <a:rPr lang="pt-BR" i="1" dirty="0"/>
            </a:br>
            <a:r>
              <a:rPr lang="pt-BR" i="1" dirty="0"/>
              <a:t>No entanto, não é usada como primeira </a:t>
            </a:r>
            <a:r>
              <a:rPr lang="pt-BR" i="1" dirty="0" smtClean="0"/>
              <a:t>linha de </a:t>
            </a:r>
            <a:r>
              <a:rPr lang="pt-BR" i="1" dirty="0"/>
              <a:t>tratamento devido ao risco de um </a:t>
            </a:r>
            <a:r>
              <a:rPr lang="pt-BR" i="1" dirty="0" smtClean="0"/>
              <a:t>efeito adverso </a:t>
            </a:r>
            <a:r>
              <a:rPr lang="pt-BR" i="1" dirty="0"/>
              <a:t>potencialmente fatal, qual seja</a:t>
            </a:r>
            <a:r>
              <a:rPr lang="pt-BR" i="1" dirty="0" smtClean="0"/>
              <a:t>: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A) Síndrome de Stevens-Johnson.</a:t>
            </a:r>
            <a:br>
              <a:rPr lang="pt-BR" dirty="0"/>
            </a:br>
            <a:r>
              <a:rPr lang="pt-BR" dirty="0"/>
              <a:t>B) </a:t>
            </a:r>
            <a:r>
              <a:rPr lang="pt-BR" dirty="0" err="1"/>
              <a:t>Agranulocitose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C) </a:t>
            </a:r>
            <a:r>
              <a:rPr lang="pt-BR" dirty="0" err="1"/>
              <a:t>Hiponatremia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D) Anemia hemolítica.</a:t>
            </a:r>
            <a:br>
              <a:rPr lang="pt-BR" dirty="0"/>
            </a:br>
            <a:r>
              <a:rPr lang="pt-BR" dirty="0"/>
              <a:t>E) Edema agudo de pulmão.</a:t>
            </a:r>
          </a:p>
        </p:txBody>
      </p:sp>
    </p:spTree>
    <p:extLst>
      <p:ext uri="{BB962C8B-B14F-4D97-AF65-F5344CB8AC3E}">
        <p14:creationId xmlns:p14="http://schemas.microsoft.com/office/powerpoint/2010/main" val="18486758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4676" y="1687133"/>
            <a:ext cx="8946541" cy="5424151"/>
          </a:xfrm>
        </p:spPr>
        <p:txBody>
          <a:bodyPr/>
          <a:lstStyle/>
          <a:p>
            <a:pPr marL="0" lvl="0" indent="0">
              <a:buNone/>
            </a:pPr>
            <a:r>
              <a:rPr lang="pt-BR" b="1" dirty="0" smtClean="0"/>
              <a:t>4. Hipotireoidismo </a:t>
            </a:r>
            <a:r>
              <a:rPr lang="pt-BR" b="1" dirty="0"/>
              <a:t>é uma complicação que pode ser observada após tratamento prolongado com: 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pPr marL="0" lvl="0" indent="0">
              <a:buNone/>
            </a:pPr>
            <a:r>
              <a:rPr lang="pt-BR" b="1" dirty="0" smtClean="0"/>
              <a:t>A)</a:t>
            </a:r>
            <a:r>
              <a:rPr lang="pt-BR" b="1" dirty="0" err="1" smtClean="0"/>
              <a:t>Diazepam</a:t>
            </a:r>
            <a:r>
              <a:rPr lang="pt-BR" b="1" dirty="0"/>
              <a:t>.</a:t>
            </a:r>
            <a:endParaRPr lang="pt-BR" dirty="0"/>
          </a:p>
          <a:p>
            <a:pPr marL="0" lvl="0" indent="0">
              <a:buNone/>
            </a:pPr>
            <a:r>
              <a:rPr lang="pt-BR" b="1" dirty="0" smtClean="0"/>
              <a:t>B) </a:t>
            </a:r>
            <a:r>
              <a:rPr lang="pt-BR" b="1" dirty="0" err="1" smtClean="0"/>
              <a:t>Haloperidol</a:t>
            </a:r>
            <a:r>
              <a:rPr lang="pt-BR" b="1" dirty="0"/>
              <a:t>.</a:t>
            </a:r>
            <a:endParaRPr lang="pt-BR" dirty="0"/>
          </a:p>
          <a:p>
            <a:pPr marL="0" lvl="0" indent="0">
              <a:buNone/>
            </a:pPr>
            <a:r>
              <a:rPr lang="pt-BR" b="1" dirty="0" smtClean="0"/>
              <a:t>C) </a:t>
            </a:r>
            <a:r>
              <a:rPr lang="pt-BR" b="1" dirty="0" err="1" smtClean="0"/>
              <a:t>Imipramina</a:t>
            </a:r>
            <a:r>
              <a:rPr lang="pt-BR" b="1" dirty="0"/>
              <a:t>.</a:t>
            </a:r>
            <a:endParaRPr lang="pt-BR" dirty="0"/>
          </a:p>
          <a:p>
            <a:pPr marL="0" lvl="0" indent="0">
              <a:buNone/>
            </a:pPr>
            <a:r>
              <a:rPr lang="pt-BR" b="1" dirty="0" smtClean="0"/>
              <a:t>D) Lítio</a:t>
            </a:r>
            <a:r>
              <a:rPr lang="pt-BR" b="1" dirty="0"/>
              <a:t>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92405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t-BR" b="1" dirty="0" smtClean="0"/>
              <a:t>5. O </a:t>
            </a:r>
            <a:r>
              <a:rPr lang="pt-BR" b="1" dirty="0"/>
              <a:t>Medicamento de primeira escolha para o tratamento de manutenção do transtorno bipolar é: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pPr marL="0" lvl="0" indent="0">
              <a:buNone/>
            </a:pPr>
            <a:r>
              <a:rPr lang="pt-BR" b="1" dirty="0" smtClean="0"/>
              <a:t>A)Ácido </a:t>
            </a:r>
            <a:r>
              <a:rPr lang="pt-BR" b="1" dirty="0" err="1"/>
              <a:t>valpróico</a:t>
            </a:r>
            <a:r>
              <a:rPr lang="pt-BR" b="1" dirty="0"/>
              <a:t>.</a:t>
            </a:r>
            <a:endParaRPr lang="pt-BR" dirty="0"/>
          </a:p>
          <a:p>
            <a:pPr marL="0" lvl="0" indent="0">
              <a:buNone/>
            </a:pPr>
            <a:r>
              <a:rPr lang="pt-BR" b="1" dirty="0" smtClean="0"/>
              <a:t>B) </a:t>
            </a:r>
            <a:r>
              <a:rPr lang="pt-BR" b="1" dirty="0" err="1" smtClean="0"/>
              <a:t>Carbamazepina</a:t>
            </a:r>
            <a:endParaRPr lang="pt-BR" dirty="0"/>
          </a:p>
          <a:p>
            <a:pPr marL="0" lvl="0" indent="0">
              <a:buNone/>
            </a:pPr>
            <a:r>
              <a:rPr lang="pt-BR" b="1" dirty="0" smtClean="0"/>
              <a:t>C)</a:t>
            </a:r>
            <a:r>
              <a:rPr lang="pt-BR" b="1" dirty="0" err="1" smtClean="0"/>
              <a:t>Lamotrigina</a:t>
            </a:r>
            <a:endParaRPr lang="pt-BR" dirty="0"/>
          </a:p>
          <a:p>
            <a:pPr marL="0" lvl="0" indent="0">
              <a:buNone/>
            </a:pPr>
            <a:r>
              <a:rPr lang="pt-BR" b="1" dirty="0" smtClean="0"/>
              <a:t>D) Lítio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4142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6. Uma </a:t>
            </a:r>
            <a:r>
              <a:rPr lang="pt-BR" dirty="0"/>
              <a:t>paciente de 28 anos tem diagnóstico de transtorno bipolar. Antes de iniciar o uso de lítio para estabilizar o humor quais exames são necessários?</a:t>
            </a:r>
          </a:p>
          <a:p>
            <a:pPr marL="0" indent="0">
              <a:buNone/>
            </a:pPr>
            <a:r>
              <a:rPr lang="pt-BR" dirty="0"/>
              <a:t>A) Função </a:t>
            </a:r>
            <a:r>
              <a:rPr lang="pt-BR" dirty="0" smtClean="0"/>
              <a:t>tireoidiana</a:t>
            </a:r>
          </a:p>
          <a:p>
            <a:pPr marL="0" indent="0">
              <a:buNone/>
            </a:pPr>
            <a:r>
              <a:rPr lang="pt-BR" dirty="0"/>
              <a:t>B) Creatinina e função </a:t>
            </a:r>
            <a:r>
              <a:rPr lang="pt-BR" dirty="0" smtClean="0"/>
              <a:t>hepática</a:t>
            </a:r>
          </a:p>
          <a:p>
            <a:pPr marL="0" indent="0">
              <a:buNone/>
            </a:pPr>
            <a:r>
              <a:rPr lang="pt-BR" dirty="0"/>
              <a:t>C) Função hepática, tireoidiana e teste de </a:t>
            </a:r>
            <a:r>
              <a:rPr lang="pt-BR" dirty="0" smtClean="0"/>
              <a:t>gravidez</a:t>
            </a:r>
          </a:p>
          <a:p>
            <a:pPr marL="0" indent="0">
              <a:buNone/>
            </a:pPr>
            <a:r>
              <a:rPr lang="pt-BR" dirty="0"/>
              <a:t>D) Função </a:t>
            </a:r>
            <a:r>
              <a:rPr lang="pt-BR" dirty="0" err="1"/>
              <a:t>tireoideana</a:t>
            </a:r>
            <a:r>
              <a:rPr lang="pt-BR" dirty="0"/>
              <a:t>, creatinina e teste de </a:t>
            </a:r>
            <a:r>
              <a:rPr lang="pt-BR" dirty="0" smtClean="0"/>
              <a:t>gravidez</a:t>
            </a:r>
          </a:p>
          <a:p>
            <a:pPr marL="0" indent="0">
              <a:buNone/>
            </a:pPr>
            <a:r>
              <a:rPr lang="pt-BR" dirty="0"/>
              <a:t>E) Função </a:t>
            </a:r>
            <a:r>
              <a:rPr lang="pt-BR" dirty="0" err="1"/>
              <a:t>tireoideana</a:t>
            </a:r>
            <a:r>
              <a:rPr lang="pt-BR" dirty="0"/>
              <a:t>, creatinina e hemograma</a:t>
            </a:r>
          </a:p>
        </p:txBody>
      </p:sp>
      <p:pic>
        <p:nvPicPr>
          <p:cNvPr id="2055" name="HTMLOption5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HTMLOption6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6020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236372"/>
            <a:ext cx="8946541" cy="501202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7. Um </a:t>
            </a:r>
            <a:r>
              <a:rPr lang="pt-BR" dirty="0"/>
              <a:t>paciente de 21 anos e diagnóstico de transtorno bipolar inicia tratamento farmacológico em </a:t>
            </a:r>
            <a:r>
              <a:rPr lang="pt-BR" dirty="0" err="1"/>
              <a:t>monoterapia</a:t>
            </a:r>
            <a:r>
              <a:rPr lang="pt-BR" dirty="0"/>
              <a:t> para estabilização do humor. Após 15 dias de tratamento, começou com alterações na onda T do ECG, leucocitose e retardo cognitivo. Qual dos fármacos MAIS provavelmente o referido paciente tinha iniciado? </a:t>
            </a: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r>
              <a:rPr lang="pt-BR" dirty="0" smtClean="0"/>
              <a:t>A</a:t>
            </a:r>
            <a:r>
              <a:rPr lang="pt-BR" dirty="0"/>
              <a:t>) Lítio. </a:t>
            </a:r>
            <a:endParaRPr lang="pt-BR" dirty="0" smtClean="0"/>
          </a:p>
          <a:p>
            <a:r>
              <a:rPr lang="pt-BR" dirty="0" smtClean="0"/>
              <a:t>B</a:t>
            </a:r>
            <a:r>
              <a:rPr lang="pt-BR" dirty="0"/>
              <a:t>) </a:t>
            </a:r>
            <a:r>
              <a:rPr lang="pt-BR" dirty="0" err="1"/>
              <a:t>Topiramato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C</a:t>
            </a:r>
            <a:r>
              <a:rPr lang="pt-BR" dirty="0"/>
              <a:t>) </a:t>
            </a:r>
            <a:r>
              <a:rPr lang="pt-BR" dirty="0" err="1"/>
              <a:t>Carbamazepina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D</a:t>
            </a:r>
            <a:r>
              <a:rPr lang="pt-BR" dirty="0"/>
              <a:t>) </a:t>
            </a:r>
            <a:r>
              <a:rPr lang="pt-BR" dirty="0" err="1"/>
              <a:t>Gabapentina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5691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REFERENCIAL TEÓRICO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GRUNDMANN, M.; KACIROVA, I.; URINOVSKA, R. </a:t>
            </a:r>
            <a:r>
              <a:rPr lang="pt-BR" b="1" dirty="0" err="1"/>
              <a:t>Therapeutic</a:t>
            </a:r>
            <a:r>
              <a:rPr lang="pt-BR" b="1" dirty="0"/>
              <a:t> </a:t>
            </a:r>
            <a:r>
              <a:rPr lang="pt-BR" b="1" dirty="0" err="1"/>
              <a:t>drug</a:t>
            </a:r>
            <a:r>
              <a:rPr lang="pt-BR" b="1" dirty="0"/>
              <a:t> </a:t>
            </a:r>
            <a:r>
              <a:rPr lang="pt-BR" b="1" dirty="0" err="1"/>
              <a:t>monitoring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atypical</a:t>
            </a:r>
            <a:r>
              <a:rPr lang="pt-BR" b="1" dirty="0"/>
              <a:t> </a:t>
            </a:r>
            <a:r>
              <a:rPr lang="pt-BR" b="1" dirty="0" err="1"/>
              <a:t>antipsychotic</a:t>
            </a:r>
            <a:r>
              <a:rPr lang="pt-BR" b="1" dirty="0"/>
              <a:t> </a:t>
            </a:r>
            <a:r>
              <a:rPr lang="pt-BR" b="1" dirty="0" err="1"/>
              <a:t>drugs</a:t>
            </a:r>
            <a:r>
              <a:rPr lang="pt-BR" b="1" dirty="0"/>
              <a:t>. </a:t>
            </a:r>
            <a:r>
              <a:rPr lang="pt-BR" dirty="0"/>
              <a:t>Acta </a:t>
            </a:r>
            <a:r>
              <a:rPr lang="pt-BR" dirty="0" err="1"/>
              <a:t>Pharm</a:t>
            </a:r>
            <a:r>
              <a:rPr lang="pt-BR" dirty="0"/>
              <a:t>., v. 64, p.387-401,</a:t>
            </a:r>
            <a:r>
              <a:rPr lang="pt-BR" b="1" dirty="0"/>
              <a:t> </a:t>
            </a:r>
            <a:r>
              <a:rPr lang="pt-BR" dirty="0"/>
              <a:t>2014.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u="sng" dirty="0" smtClean="0"/>
              <a:t>BRUIJNZEEL</a:t>
            </a:r>
            <a:r>
              <a:rPr lang="pt-BR" dirty="0" smtClean="0"/>
              <a:t>, </a:t>
            </a:r>
            <a:r>
              <a:rPr lang="pt-BR" dirty="0"/>
              <a:t>D., et al. </a:t>
            </a:r>
            <a:r>
              <a:rPr lang="pt-BR" b="1" dirty="0" err="1"/>
              <a:t>Lurasidone</a:t>
            </a:r>
            <a:r>
              <a:rPr lang="pt-BR" b="1" dirty="0"/>
              <a:t> in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treatment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schizophrenia</a:t>
            </a:r>
            <a:r>
              <a:rPr lang="pt-BR" b="1" dirty="0"/>
              <a:t>: a </a:t>
            </a:r>
            <a:r>
              <a:rPr lang="pt-BR" b="1" dirty="0" err="1"/>
              <a:t>critical</a:t>
            </a:r>
            <a:r>
              <a:rPr lang="pt-BR" b="1" dirty="0"/>
              <a:t> </a:t>
            </a:r>
            <a:r>
              <a:rPr lang="pt-BR" b="1" dirty="0" err="1"/>
              <a:t>evaluation</a:t>
            </a:r>
            <a:r>
              <a:rPr lang="pt-BR" dirty="0"/>
              <a:t>. Expert </a:t>
            </a:r>
            <a:r>
              <a:rPr lang="pt-BR" dirty="0" err="1"/>
              <a:t>Opinion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Pharmacotherapy</a:t>
            </a:r>
            <a:r>
              <a:rPr lang="pt-BR" dirty="0"/>
              <a:t>, v.16, n.10, 2015.</a:t>
            </a:r>
          </a:p>
          <a:p>
            <a:r>
              <a:rPr lang="pt-BR" dirty="0"/>
              <a:t> </a:t>
            </a:r>
            <a:r>
              <a:rPr lang="pt-BR" b="1" dirty="0"/>
              <a:t> </a:t>
            </a:r>
            <a:r>
              <a:rPr lang="pt-BR" dirty="0"/>
              <a:t>SILVA, </a:t>
            </a:r>
            <a:r>
              <a:rPr lang="pt-BR" dirty="0" err="1"/>
              <a:t>Penildon</a:t>
            </a:r>
            <a:r>
              <a:rPr lang="pt-BR" dirty="0"/>
              <a:t>. </a:t>
            </a:r>
            <a:r>
              <a:rPr lang="pt-BR" b="1" dirty="0"/>
              <a:t>Farmacologia. </a:t>
            </a:r>
            <a:r>
              <a:rPr lang="pt-BR" dirty="0"/>
              <a:t>8. ed. Rio de Janeiro: Guanabara Koogan, 2015. 1325 p.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pt-BR" dirty="0"/>
          </a:p>
          <a:p>
            <a:r>
              <a:rPr lang="en-US" dirty="0"/>
              <a:t>KATZUNG, Bertram G.; MASTERS, Susan B.; TREVOR, Anthony J.. </a:t>
            </a:r>
            <a:r>
              <a:rPr lang="pt-BR" b="1" dirty="0"/>
              <a:t>Farmacologia Básica e Clínica. </a:t>
            </a:r>
            <a:r>
              <a:rPr lang="pt-BR" dirty="0"/>
              <a:t>12. ed. Porto Alegra: Lange, 2014. 1228 p.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2716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746976"/>
            <a:ext cx="8946541" cy="5501424"/>
          </a:xfrm>
        </p:spPr>
        <p:txBody>
          <a:bodyPr>
            <a:normAutofit/>
          </a:bodyPr>
          <a:lstStyle/>
          <a:p>
            <a:r>
              <a:rPr lang="en-US" dirty="0"/>
              <a:t>BRUNTON, Laurence L.; CHABNER, Bruce A.; KNOLLMANN, Bjorn C.. </a:t>
            </a:r>
            <a:r>
              <a:rPr lang="pt-BR" b="1" dirty="0"/>
              <a:t>As bases farmacológicas de Goodman e Gilman.</a:t>
            </a:r>
            <a:r>
              <a:rPr lang="pt-BR" dirty="0"/>
              <a:t>12. ed. New York: </a:t>
            </a:r>
            <a:r>
              <a:rPr lang="pt-BR" dirty="0" err="1"/>
              <a:t>Amgh</a:t>
            </a:r>
            <a:r>
              <a:rPr lang="pt-BR" dirty="0"/>
              <a:t>, 2012. 2079 p</a:t>
            </a:r>
            <a:r>
              <a:rPr lang="pt-BR" dirty="0" smtClean="0"/>
              <a:t>.</a:t>
            </a:r>
            <a:r>
              <a:rPr lang="pt-BR" dirty="0"/>
              <a:t> </a:t>
            </a:r>
          </a:p>
          <a:p>
            <a:r>
              <a:rPr lang="pt-BR" b="1" dirty="0"/>
              <a:t> </a:t>
            </a:r>
            <a:r>
              <a:rPr lang="pt-BR" dirty="0"/>
              <a:t>ZUNG, </a:t>
            </a:r>
            <a:r>
              <a:rPr lang="pt-BR" dirty="0" err="1"/>
              <a:t>Stevin</a:t>
            </a:r>
            <a:r>
              <a:rPr lang="pt-BR" dirty="0"/>
              <a:t>; MICHELON, Leandro; CORDEIRO, Quirino. O uso do lítio no transtorno afetivo bipolar. </a:t>
            </a:r>
            <a:r>
              <a:rPr lang="pt-BR" b="1" dirty="0"/>
              <a:t>Arquivos Médicos dos Hospitais e da Faculdade de Ciências Médicas Santa Casa de São Paulo, </a:t>
            </a:r>
            <a:r>
              <a:rPr lang="pt-BR" dirty="0"/>
              <a:t>São </a:t>
            </a:r>
            <a:r>
              <a:rPr lang="pt-BR" dirty="0" err="1"/>
              <a:t>Paulo-sp</a:t>
            </a:r>
            <a:r>
              <a:rPr lang="pt-BR" dirty="0"/>
              <a:t>, v. 30-7, n. 55, p.30-36, jan. 2010</a:t>
            </a:r>
            <a:r>
              <a:rPr lang="pt-BR" dirty="0" smtClean="0"/>
              <a:t>.</a:t>
            </a:r>
            <a:r>
              <a:rPr lang="pt-BR" dirty="0"/>
              <a:t> </a:t>
            </a:r>
          </a:p>
          <a:p>
            <a:r>
              <a:rPr lang="pt-BR" dirty="0"/>
              <a:t>MORENO, Ricardo Alberto; MORENO, </a:t>
            </a:r>
            <a:r>
              <a:rPr lang="pt-BR" dirty="0" err="1"/>
              <a:t>Doris</a:t>
            </a:r>
            <a:r>
              <a:rPr lang="pt-BR" dirty="0"/>
              <a:t> </a:t>
            </a:r>
            <a:r>
              <a:rPr lang="pt-BR" dirty="0" err="1"/>
              <a:t>Hupfeld</a:t>
            </a:r>
            <a:r>
              <a:rPr lang="pt-BR" dirty="0"/>
              <a:t>; RATZKE, Roberto. Diagnóstico, tratamento e prevenção da mania e da </a:t>
            </a:r>
            <a:r>
              <a:rPr lang="pt-BR" dirty="0" err="1"/>
              <a:t>hipomania</a:t>
            </a:r>
            <a:r>
              <a:rPr lang="pt-BR" dirty="0"/>
              <a:t> no transtorno bipolar. </a:t>
            </a:r>
            <a:r>
              <a:rPr lang="pt-BR" b="1" dirty="0"/>
              <a:t>Psiquiatria Clínica, </a:t>
            </a:r>
            <a:r>
              <a:rPr lang="pt-BR" dirty="0"/>
              <a:t>São </a:t>
            </a:r>
            <a:r>
              <a:rPr lang="pt-BR" dirty="0" err="1"/>
              <a:t>Paulo-sp</a:t>
            </a:r>
            <a:r>
              <a:rPr lang="pt-BR" dirty="0"/>
              <a:t>, v. 1, n. 32, p.39-48, jan. 2005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RANG, H P; DALE, M </a:t>
            </a:r>
            <a:r>
              <a:rPr lang="pt-BR" dirty="0" err="1"/>
              <a:t>M</a:t>
            </a:r>
            <a:r>
              <a:rPr lang="pt-BR" dirty="0"/>
              <a:t>; RITTER, J M. </a:t>
            </a:r>
            <a:r>
              <a:rPr lang="pt-BR" b="1" dirty="0"/>
              <a:t>Farmacologia. </a:t>
            </a:r>
            <a:r>
              <a:rPr lang="pt-BR" dirty="0"/>
              <a:t>7. ed. Rio de Janeiro: </a:t>
            </a:r>
            <a:r>
              <a:rPr lang="pt-BR" dirty="0" err="1"/>
              <a:t>Elsevier</a:t>
            </a:r>
            <a:r>
              <a:rPr lang="pt-BR" dirty="0"/>
              <a:t>, 2012. 778 </a:t>
            </a:r>
            <a:r>
              <a:rPr lang="pt-BR" dirty="0" smtClean="0"/>
              <a:t>p</a:t>
            </a:r>
          </a:p>
          <a:p>
            <a:r>
              <a:rPr lang="pt-BR" dirty="0"/>
              <a:t>DILIP V JESTE. </a:t>
            </a:r>
            <a:r>
              <a:rPr lang="pt-BR" b="1" dirty="0"/>
              <a:t>Manual Diagnóstico e estatístico de transtornos mentais: </a:t>
            </a:r>
            <a:r>
              <a:rPr lang="pt-BR" dirty="0"/>
              <a:t>DSM-V. 5. ed. Porto Alegre: Artmed, 2014. 947 p.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242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457523" y="2717443"/>
            <a:ext cx="9404723" cy="1400530"/>
          </a:xfrm>
        </p:spPr>
        <p:txBody>
          <a:bodyPr/>
          <a:lstStyle/>
          <a:p>
            <a:pPr algn="ctr"/>
            <a:r>
              <a:rPr lang="pt-BR" dirty="0" smtClean="0"/>
              <a:t>X</a:t>
            </a:r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687" r="52609"/>
          <a:stretch/>
        </p:blipFill>
        <p:spPr>
          <a:xfrm>
            <a:off x="1457523" y="1020986"/>
            <a:ext cx="3655390" cy="4848908"/>
          </a:xfrm>
          <a:prstGeom prst="rect">
            <a:avLst/>
          </a:prstGeom>
        </p:spPr>
      </p:pic>
      <p:pic>
        <p:nvPicPr>
          <p:cNvPr id="12" name="Espaço Reservado para Conteúdo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75500" y="1020986"/>
            <a:ext cx="3539544" cy="485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FISIOPATOLOGIA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 smtClean="0"/>
              <a:t>HIPÓTESE DA DOPAMINA</a:t>
            </a:r>
          </a:p>
          <a:p>
            <a:pPr>
              <a:buFontTx/>
              <a:buChar char="-"/>
            </a:pPr>
            <a:r>
              <a:rPr lang="pt-BR" sz="2200" dirty="0" smtClean="0"/>
              <a:t>Hiperatividade dopaminérgica – motivo desconhecido;</a:t>
            </a:r>
          </a:p>
          <a:p>
            <a:pPr>
              <a:buFontTx/>
              <a:buChar char="-"/>
            </a:pPr>
            <a:endParaRPr lang="pt-BR" sz="2200" dirty="0" smtClean="0"/>
          </a:p>
          <a:p>
            <a:pPr>
              <a:buFontTx/>
              <a:buChar char="-"/>
            </a:pPr>
            <a:r>
              <a:rPr lang="pt-BR" sz="2200" dirty="0" smtClean="0"/>
              <a:t>Outros neurotransmissores - subatividade </a:t>
            </a:r>
            <a:r>
              <a:rPr lang="pt-BR" sz="2200" dirty="0"/>
              <a:t>do </a:t>
            </a:r>
            <a:r>
              <a:rPr lang="pt-BR" sz="2200" dirty="0" smtClean="0"/>
              <a:t>glutamato, </a:t>
            </a:r>
            <a:r>
              <a:rPr lang="pt-BR" sz="2200" dirty="0"/>
              <a:t>alterações de serotonina (5-TH), noradrenalina e </a:t>
            </a:r>
            <a:r>
              <a:rPr lang="pt-BR" sz="2200" dirty="0" smtClean="0"/>
              <a:t>gaba;</a:t>
            </a:r>
          </a:p>
          <a:p>
            <a:pPr>
              <a:buFontTx/>
              <a:buChar char="-"/>
            </a:pPr>
            <a:endParaRPr lang="pt-BR" sz="2200" dirty="0" smtClean="0"/>
          </a:p>
          <a:p>
            <a:pPr>
              <a:buFontTx/>
              <a:buChar char="-"/>
            </a:pPr>
            <a:r>
              <a:rPr lang="pt-BR" sz="2200" dirty="0"/>
              <a:t>E</a:t>
            </a:r>
            <a:r>
              <a:rPr lang="pt-BR" sz="2200" dirty="0" smtClean="0"/>
              <a:t>nvolvimento </a:t>
            </a:r>
            <a:r>
              <a:rPr lang="pt-BR" sz="2200" dirty="0"/>
              <a:t>de fatores </a:t>
            </a:r>
            <a:r>
              <a:rPr lang="pt-BR" sz="2200" dirty="0" smtClean="0"/>
              <a:t>genéticos (</a:t>
            </a:r>
            <a:r>
              <a:rPr lang="pt-BR" sz="2200" dirty="0" err="1" smtClean="0"/>
              <a:t>Co-herança</a:t>
            </a:r>
            <a:r>
              <a:rPr lang="pt-BR" sz="2200" dirty="0" smtClean="0"/>
              <a:t> de 50% em gêmeos monozigóticos).</a:t>
            </a:r>
            <a:endParaRPr lang="pt-BR" sz="2200" dirty="0"/>
          </a:p>
          <a:p>
            <a:pPr>
              <a:buFontTx/>
              <a:buChar char="-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984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2" t="13392" r="28754" b="6695"/>
          <a:stretch/>
        </p:blipFill>
        <p:spPr>
          <a:xfrm>
            <a:off x="354842" y="359385"/>
            <a:ext cx="11027391" cy="61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30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2254</TotalTime>
  <Words>3171</Words>
  <Application>Microsoft Office PowerPoint</Application>
  <PresentationFormat>Widescreen</PresentationFormat>
  <Paragraphs>279</Paragraphs>
  <Slides>66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1" baseType="lpstr">
      <vt:lpstr>Arial</vt:lpstr>
      <vt:lpstr>Century Gothic</vt:lpstr>
      <vt:lpstr>Wingdings</vt:lpstr>
      <vt:lpstr>Wingdings 3</vt:lpstr>
      <vt:lpstr>Íon</vt:lpstr>
      <vt:lpstr>  FÁRMACOS ANTIPSICÓTICOS </vt:lpstr>
      <vt:lpstr>DEFINIÇÃO</vt:lpstr>
      <vt:lpstr>ESPECTRO DA ESQUIZOFRENIA</vt:lpstr>
      <vt:lpstr>ESPECTRO DA ESQUIZOFRENIA</vt:lpstr>
      <vt:lpstr>DELÍRIOS  X ALUCINAÇÕES</vt:lpstr>
      <vt:lpstr>ABORDAGEM NEUROANATÔMICA </vt:lpstr>
      <vt:lpstr>X</vt:lpstr>
      <vt:lpstr>FISIOPATOLOGIA</vt:lpstr>
      <vt:lpstr>Apresentação do PowerPoint</vt:lpstr>
      <vt:lpstr>CLASSIFICAÇÃO DOS ANTIPSICÓTICOS</vt:lpstr>
      <vt:lpstr>CLASSIFICAÇÃO DOS ANTIPSICÓTICOS</vt:lpstr>
      <vt:lpstr>Apresentação do PowerPoint</vt:lpstr>
      <vt:lpstr>MECANISMO DE AÇÃO DOS ANTIPSICÓTICOS</vt:lpstr>
      <vt:lpstr>Apresentação do PowerPoint</vt:lpstr>
      <vt:lpstr>Apresentação do PowerPoint</vt:lpstr>
      <vt:lpstr>Apresentação do PowerPoint</vt:lpstr>
      <vt:lpstr>Distonias agudas</vt:lpstr>
      <vt:lpstr>Apresentação do PowerPoint</vt:lpstr>
      <vt:lpstr>Apresentação do PowerPoint</vt:lpstr>
      <vt:lpstr>2) ANTIPSICÓTICOS DE SEGUNDA GERAÇÃO OU ATÍPICOS</vt:lpstr>
      <vt:lpstr>2) ANTIPSICÓTICOS DE SEGUNDA GERAÇÃO OU ATÍPICOS</vt:lpstr>
      <vt:lpstr>Apresentação do PowerPoint</vt:lpstr>
      <vt:lpstr>Apresentação do PowerPoint</vt:lpstr>
      <vt:lpstr>ESCOLHA DA MEDICAÇÃO X POTÊNCIA</vt:lpstr>
      <vt:lpstr>ESCOLHA DA MEDICAÇÃO</vt:lpstr>
      <vt:lpstr>Apresentação do PowerPoint</vt:lpstr>
      <vt:lpstr>Apresentação do PowerPoint</vt:lpstr>
      <vt:lpstr>Apresentação do PowerPoint</vt:lpstr>
      <vt:lpstr>NOVAS PERSPECTIVAS</vt:lpstr>
      <vt:lpstr>CASO CLÍNICO</vt:lpstr>
      <vt:lpstr>Apresentação do PowerPoint</vt:lpstr>
      <vt:lpstr>Apresentação do PowerPoint</vt:lpstr>
      <vt:lpstr>MANIA</vt:lpstr>
      <vt:lpstr>Apresentação do PowerPoint</vt:lpstr>
      <vt:lpstr>EPISÓDIO DEPRESSIVO MAIOR  </vt:lpstr>
      <vt:lpstr>TRANSTORNO BIPOLAR TIPO 1 E 2</vt:lpstr>
      <vt:lpstr>LÍTIO</vt:lpstr>
      <vt:lpstr>FARMACOCINÉTICA</vt:lpstr>
      <vt:lpstr>Apresentação do PowerPoint</vt:lpstr>
      <vt:lpstr>FARMACODINÂMICA</vt:lpstr>
      <vt:lpstr>Apresentação do PowerPoint</vt:lpstr>
      <vt:lpstr>Apresentação do PowerPoint</vt:lpstr>
      <vt:lpstr>Apresentação do PowerPoint</vt:lpstr>
      <vt:lpstr>Apresentação do PowerPoint</vt:lpstr>
      <vt:lpstr>APLICAÇÃO CLÍNICA </vt:lpstr>
      <vt:lpstr>Apresentação do PowerPoint</vt:lpstr>
      <vt:lpstr>Apresentação do PowerPoint</vt:lpstr>
      <vt:lpstr>Princípios da utilização clínica do lítio </vt:lpstr>
      <vt:lpstr>Apresentação do PowerPoint</vt:lpstr>
      <vt:lpstr>Apresentação do PowerPoint</vt:lpstr>
      <vt:lpstr>EFEITOS COLATERAIS:</vt:lpstr>
      <vt:lpstr>Apresentação do PowerPoint</vt:lpstr>
      <vt:lpstr> Novos agentes estabilizadores de humor</vt:lpstr>
      <vt:lpstr>Apresentação do PowerPoint</vt:lpstr>
      <vt:lpstr>Apresentação do PowerPoint</vt:lpstr>
      <vt:lpstr>VOLTANDO AO CASO CLÍNICO...</vt:lpstr>
      <vt:lpstr>QUESTÕES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REFERENCIAL TEÓRICO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DEFINIÇÃO</dc:title>
  <dc:creator>USUARIO</dc:creator>
  <cp:lastModifiedBy>Amanda Braga munuera</cp:lastModifiedBy>
  <cp:revision>61</cp:revision>
  <dcterms:created xsi:type="dcterms:W3CDTF">2016-04-08T21:15:10Z</dcterms:created>
  <dcterms:modified xsi:type="dcterms:W3CDTF">2016-04-12T18:43:30Z</dcterms:modified>
</cp:coreProperties>
</file>